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43" r:id="rId1"/>
  </p:sldMasterIdLst>
  <p:notesMasterIdLst>
    <p:notesMasterId r:id="rId27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  <p:sldId id="277" r:id="rId23"/>
    <p:sldId id="278" r:id="rId24"/>
    <p:sldId id="279" r:id="rId25"/>
    <p:sldId id="280" r:id="rId26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38" autoAdjust="0"/>
    <p:restoredTop sz="94660" autoAdjust="0"/>
  </p:normalViewPr>
  <p:slideViewPr>
    <p:cSldViewPr snapToGrid="0">
      <p:cViewPr varScale="1">
        <p:scale>
          <a:sx n="86" d="100"/>
          <a:sy n="86" d="100"/>
        </p:scale>
        <p:origin x="120" y="498"/>
      </p:cViewPr>
      <p:guideLst/>
    </p:cSldViewPr>
  </p:slideViewPr>
  <p:outlineViewPr>
    <p:cViewPr>
      <p:scale>
        <a:sx n="33" d="100"/>
        <a:sy n="33" d="100"/>
      </p:scale>
      <p:origin x="0" y="-3750"/>
    </p:cViewPr>
  </p:outlin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notesMaster" Target="notesMasters/notesMaster1.xml"/><Relationship Id="rId30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CF1C302E-233D-40EF-A656-BD44E9F70564}" type="datetimeFigureOut">
              <a:rPr lang="en-US" smtClean="0"/>
              <a:t>4/12/2026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B4E7650-D7AE-44F8-8C91-9A079E7E1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831782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Title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51012" y="1300785"/>
            <a:ext cx="8689976" cy="2509213"/>
          </a:xfrm>
        </p:spPr>
        <p:txBody>
          <a:bodyPr anchor="b">
            <a:normAutofit/>
          </a:bodyPr>
          <a:lstStyle>
            <a:lvl1pPr algn="ctr">
              <a:defRPr sz="4800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51012" y="3886200"/>
            <a:ext cx="8689976" cy="1371599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 sz="2000" baseline="0"/>
            </a:lvl1pPr>
          </a:lstStyle>
          <a:p>
            <a:endParaRPr lang="en-US" sz="200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287855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94" y="4289374"/>
            <a:ext cx="10364432" cy="81161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84744" y="698261"/>
            <a:ext cx="9822532" cy="3214136"/>
          </a:xfrm>
          <a:prstGeom prst="roundRect">
            <a:avLst>
              <a:gd name="adj" fmla="val 4944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5108728"/>
            <a:ext cx="10364452" cy="682472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6134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599"/>
            <a:ext cx="10364452" cy="3427245"/>
          </a:xfrm>
        </p:spPr>
        <p:txBody>
          <a:bodyPr anchor="ctr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204821"/>
            <a:ext cx="10364452" cy="1586380"/>
          </a:xfrm>
        </p:spPr>
        <p:txBody>
          <a:bodyPr anchor="ctr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7671001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446212" y="609600"/>
            <a:ext cx="9302752" cy="2992904"/>
          </a:xfrm>
        </p:spPr>
        <p:txBody>
          <a:bodyPr anchor="ctr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3"/>
          </p:nvPr>
        </p:nvSpPr>
        <p:spPr>
          <a:xfrm>
            <a:off x="1720644" y="3610032"/>
            <a:ext cx="8752299" cy="59478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4372796"/>
            <a:ext cx="10364452" cy="1421053"/>
          </a:xfrm>
        </p:spPr>
        <p:txBody>
          <a:bodyPr anchor="ctr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  <p:sp>
        <p:nvSpPr>
          <p:cNvPr id="13" name="TextBox 12"/>
          <p:cNvSpPr txBox="1"/>
          <p:nvPr/>
        </p:nvSpPr>
        <p:spPr>
          <a:xfrm>
            <a:off x="1001488" y="75416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0557558" y="29935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>
            <a:lvl1pPr>
              <a:spcBef>
                <a:spcPct val="0"/>
              </a:spcBef>
              <a:buNone/>
              <a:defRPr sz="3200" b="0" cap="all">
                <a:ln w="3175" cmpd="sng">
                  <a:noFill/>
                </a:ln>
                <a:effectLst>
                  <a:glow rad="38100">
                    <a:schemeClr val="bg1">
                      <a:lumMod val="65000"/>
                      <a:lumOff val="35000"/>
                      <a:alpha val="40000"/>
                    </a:schemeClr>
                  </a:glow>
                  <a:outerShdw blurRad="28575" dist="38100" dir="14040000" algn="tl" rotWithShape="0">
                    <a:srgbClr val="000000">
                      <a:alpha val="25000"/>
                    </a:srgbClr>
                  </a:outerShdw>
                </a:effectLst>
              </a:defRPr>
            </a:lvl1pPr>
            <a:lvl2pPr>
              <a:defRPr>
                <a:solidFill>
                  <a:schemeClr val="tx2"/>
                </a:solidFill>
              </a:defRPr>
            </a:lvl2pPr>
            <a:lvl3pPr>
              <a:defRPr>
                <a:solidFill>
                  <a:schemeClr val="tx2"/>
                </a:solidFill>
              </a:defRPr>
            </a:lvl3pPr>
            <a:lvl4pPr>
              <a:defRPr>
                <a:solidFill>
                  <a:schemeClr val="tx2"/>
                </a:solidFill>
              </a:defRPr>
            </a:lvl4pPr>
            <a:lvl5pPr>
              <a:defRPr>
                <a:solidFill>
                  <a:schemeClr val="tx2"/>
                </a:solidFill>
              </a:defRPr>
            </a:lvl5pPr>
            <a:lvl6pPr>
              <a:defRPr>
                <a:solidFill>
                  <a:schemeClr val="tx2"/>
                </a:solidFill>
              </a:defRPr>
            </a:lvl6pPr>
            <a:lvl7pPr>
              <a:defRPr>
                <a:solidFill>
                  <a:schemeClr val="tx2"/>
                </a:solidFill>
              </a:defRPr>
            </a:lvl7pPr>
            <a:lvl8pPr>
              <a:defRPr>
                <a:solidFill>
                  <a:schemeClr val="tx2"/>
                </a:solidFill>
              </a:defRPr>
            </a:lvl8pPr>
            <a:lvl9pPr>
              <a:defRPr>
                <a:solidFill>
                  <a:schemeClr val="tx2"/>
                </a:solidFill>
              </a:defRPr>
            </a:lvl9pPr>
          </a:lstStyle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272376440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2138721"/>
            <a:ext cx="10364452" cy="2511835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5" y="4662335"/>
            <a:ext cx="10364452" cy="1140644"/>
          </a:xfrm>
        </p:spPr>
        <p:txBody>
          <a:bodyPr anchor="t"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69692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3" name="Picture 1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5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10364452" cy="1605094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7" name="Text Placeholder 2"/>
          <p:cNvSpPr>
            <a:spLocks noGrp="1"/>
          </p:cNvSpPr>
          <p:nvPr>
            <p:ph type="body" idx="1"/>
          </p:nvPr>
        </p:nvSpPr>
        <p:spPr>
          <a:xfrm>
            <a:off x="913774" y="2367093"/>
            <a:ext cx="3298976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15"/>
          </p:nvPr>
        </p:nvSpPr>
        <p:spPr>
          <a:xfrm>
            <a:off x="913774" y="2943355"/>
            <a:ext cx="3298976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9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52389" y="2367093"/>
            <a:ext cx="329152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16"/>
          </p:nvPr>
        </p:nvSpPr>
        <p:spPr>
          <a:xfrm>
            <a:off x="4441348" y="2943355"/>
            <a:ext cx="3303351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2367093"/>
            <a:ext cx="33049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4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Text Placeholder 3"/>
          <p:cNvSpPr>
            <a:spLocks noGrp="1"/>
          </p:cNvSpPr>
          <p:nvPr>
            <p:ph type="body" sz="half" idx="17"/>
          </p:nvPr>
        </p:nvSpPr>
        <p:spPr>
          <a:xfrm>
            <a:off x="7973298" y="2943355"/>
            <a:ext cx="3304928" cy="2847845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737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" name="Picture 15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0" name="Title 1"/>
          <p:cNvSpPr>
            <a:spLocks noGrp="1"/>
          </p:cNvSpPr>
          <p:nvPr>
            <p:ph type="title"/>
          </p:nvPr>
        </p:nvSpPr>
        <p:spPr>
          <a:xfrm>
            <a:off x="913774" y="610772"/>
            <a:ext cx="10364452" cy="160392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9" name="Text Placeholder 2"/>
          <p:cNvSpPr>
            <a:spLocks noGrp="1"/>
          </p:cNvSpPr>
          <p:nvPr>
            <p:ph type="body" idx="1"/>
          </p:nvPr>
        </p:nvSpPr>
        <p:spPr>
          <a:xfrm>
            <a:off x="913774" y="4204820"/>
            <a:ext cx="3296409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0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913774" y="2367093"/>
            <a:ext cx="3296409" cy="1524000"/>
          </a:xfrm>
          <a:prstGeom prst="roundRect">
            <a:avLst>
              <a:gd name="adj" fmla="val 936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1" name="Text Placeholder 3"/>
          <p:cNvSpPr>
            <a:spLocks noGrp="1"/>
          </p:cNvSpPr>
          <p:nvPr>
            <p:ph type="body" sz="half" idx="18"/>
          </p:nvPr>
        </p:nvSpPr>
        <p:spPr>
          <a:xfrm>
            <a:off x="913774" y="4781082"/>
            <a:ext cx="3296409" cy="1010118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2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442759" y="4204820"/>
            <a:ext cx="3301828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3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441348" y="2367093"/>
            <a:ext cx="3303352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19"/>
          </p:nvPr>
        </p:nvSpPr>
        <p:spPr>
          <a:xfrm>
            <a:off x="4441348" y="4781080"/>
            <a:ext cx="3303352" cy="1010119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5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73298" y="4204820"/>
            <a:ext cx="3300681" cy="576262"/>
          </a:xfrm>
        </p:spPr>
        <p:txBody>
          <a:bodyPr anchor="b">
            <a:noAutofit/>
          </a:bodyPr>
          <a:lstStyle>
            <a:lvl1pPr marL="0" indent="0" algn="ctr">
              <a:lnSpc>
                <a:spcPct val="85000"/>
              </a:lnSpc>
              <a:buNone/>
              <a:defRPr sz="22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6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973298" y="2367093"/>
            <a:ext cx="3304928" cy="1524000"/>
          </a:xfrm>
          <a:prstGeom prst="roundRect">
            <a:avLst>
              <a:gd name="adj" fmla="val 8841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27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73173" y="4781078"/>
            <a:ext cx="3305053" cy="1010121"/>
          </a:xfrm>
        </p:spPr>
        <p:txBody>
          <a:bodyPr anchor="t">
            <a:normAutofit/>
          </a:bodyPr>
          <a:lstStyle>
            <a:lvl1pPr marL="0" indent="0" algn="ctr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0045344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1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2367093"/>
            <a:ext cx="10364452" cy="3424107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617529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609601"/>
            <a:ext cx="2553326" cy="5181599"/>
          </a:xfrm>
        </p:spPr>
        <p:txBody>
          <a:bodyPr vert="eaVert"/>
          <a:lstStyle>
            <a:lvl1pPr algn="l">
              <a:defRPr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8" name="Vertical Text Placeholder 2"/>
          <p:cNvSpPr>
            <a:spLocks noGrp="1"/>
          </p:cNvSpPr>
          <p:nvPr>
            <p:ph type="body" orient="vert" sz="quarter" idx="13"/>
          </p:nvPr>
        </p:nvSpPr>
        <p:spPr>
          <a:xfrm>
            <a:off x="913775" y="609601"/>
            <a:ext cx="7658724" cy="518159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53765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400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0363826" cy="3424107"/>
          </a:xfrm>
        </p:spPr>
        <p:txBody>
          <a:bodyPr/>
          <a:lstStyle>
            <a:lvl1pPr>
              <a:lnSpc>
                <a:spcPct val="200000"/>
              </a:lnSpc>
              <a:defRPr sz="2000" cap="none" baseline="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>
              <a:lnSpc>
                <a:spcPct val="200000"/>
              </a:lnSpc>
              <a:defRPr sz="2000" cap="none" baseline="0">
                <a:latin typeface="Arial" panose="020B0604020202020204" pitchFamily="34" charset="0"/>
              </a:defRPr>
            </a:lvl2pPr>
            <a:lvl3pPr>
              <a:lnSpc>
                <a:spcPct val="200000"/>
              </a:lnSpc>
              <a:defRPr sz="2000" cap="none" baseline="0"/>
            </a:lvl3pPr>
            <a:lvl4pPr>
              <a:lnSpc>
                <a:spcPct val="200000"/>
              </a:lnSpc>
              <a:defRPr sz="2000" cap="none" baseline="0"/>
            </a:lvl4pPr>
            <a:lvl5pPr>
              <a:lnSpc>
                <a:spcPct val="200000"/>
              </a:lnSpc>
              <a:defRPr sz="2000" cap="none" baseline="0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1427785" y="6270171"/>
            <a:ext cx="764215" cy="365125"/>
          </a:xfrm>
        </p:spPr>
        <p:txBody>
          <a:bodyPr/>
          <a:lstStyle>
            <a:lvl1pPr>
              <a:defRPr sz="2000" baseline="0">
                <a:solidFill>
                  <a:schemeClr val="accent6">
                    <a:lumMod val="50000"/>
                  </a:schemeClr>
                </a:solidFill>
              </a:defRPr>
            </a:lvl1pPr>
          </a:lstStyle>
          <a:p>
            <a:fld id="{C5B20F51-305D-4F26-832E-DDFFD4314E06}" type="slidenum">
              <a:rPr lang="en-US" smtClean="0"/>
              <a:pPr/>
              <a:t>‹#›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4994261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828563"/>
            <a:ext cx="10351752" cy="2736819"/>
          </a:xfrm>
        </p:spPr>
        <p:txBody>
          <a:bodyPr anchor="b">
            <a:normAutofit/>
          </a:bodyPr>
          <a:lstStyle>
            <a:lvl1pPr>
              <a:defRPr sz="4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4" y="3657457"/>
            <a:ext cx="10351752" cy="1368183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>
                    <a:lumMod val="50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444800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2" name="Content Placeholder 2"/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5106026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13" name="Content Placeholder 3"/>
          <p:cNvSpPr>
            <a:spLocks noGrp="1"/>
          </p:cNvSpPr>
          <p:nvPr>
            <p:ph sz="quarter" idx="14"/>
          </p:nvPr>
        </p:nvSpPr>
        <p:spPr>
          <a:xfrm>
            <a:off x="6172200" y="2367092"/>
            <a:ext cx="5105400" cy="342410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1808747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" name="Picture 14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14" name="Title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6328" y="2371018"/>
            <a:ext cx="487347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2" name="Content Placeholder 3"/>
          <p:cNvSpPr>
            <a:spLocks noGrp="1"/>
          </p:cNvSpPr>
          <p:nvPr>
            <p:ph sz="quarter" idx="13"/>
          </p:nvPr>
        </p:nvSpPr>
        <p:spPr>
          <a:xfrm>
            <a:off x="913774" y="3051012"/>
            <a:ext cx="5106027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96423" y="2371018"/>
            <a:ext cx="4881804" cy="679994"/>
          </a:xfrm>
        </p:spPr>
        <p:txBody>
          <a:bodyPr anchor="b">
            <a:noAutofit/>
          </a:bodyPr>
          <a:lstStyle>
            <a:lvl1pPr marL="0" indent="0">
              <a:lnSpc>
                <a:spcPct val="85000"/>
              </a:lnSpc>
              <a:buNone/>
              <a:defRPr sz="26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3" name="Content Placeholder 5"/>
          <p:cNvSpPr>
            <a:spLocks noGrp="1"/>
          </p:cNvSpPr>
          <p:nvPr>
            <p:ph sz="quarter" idx="14"/>
          </p:nvPr>
        </p:nvSpPr>
        <p:spPr>
          <a:xfrm>
            <a:off x="6172200" y="3051012"/>
            <a:ext cx="5105401" cy="2740187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8892043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0200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375757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5" y="609600"/>
            <a:ext cx="3935688" cy="2023252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10" name="Content Placeholder 2"/>
          <p:cNvSpPr>
            <a:spLocks noGrp="1"/>
          </p:cNvSpPr>
          <p:nvPr>
            <p:ph sz="quarter" idx="13"/>
          </p:nvPr>
        </p:nvSpPr>
        <p:spPr>
          <a:xfrm>
            <a:off x="5078062" y="609600"/>
            <a:ext cx="6200163" cy="5181599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74" y="2632852"/>
            <a:ext cx="3935689" cy="3158348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50990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Picture 9" descr="Droplets-HD-Content-R1d.png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3774" y="609600"/>
            <a:ext cx="5934969" cy="2023254"/>
          </a:xfrm>
        </p:spPr>
        <p:txBody>
          <a:bodyPr anchor="b"/>
          <a:lstStyle>
            <a:lvl1pPr algn="ctr"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7424803" y="609601"/>
            <a:ext cx="3255358" cy="5181600"/>
          </a:xfrm>
          <a:prstGeom prst="roundRect">
            <a:avLst>
              <a:gd name="adj" fmla="val 4943"/>
            </a:avLst>
          </a:prstGeom>
          <a:noFill/>
          <a:ln w="82550" cap="sq">
            <a:solidFill>
              <a:srgbClr val="EAEAEA"/>
            </a:solidFill>
            <a:miter lim="800000"/>
          </a:ln>
          <a:effectLst/>
          <a:scene3d>
            <a:camera prst="orthographicFront"/>
            <a:lightRig rig="threePt" dir="t">
              <a:rot lat="0" lon="0" rev="2700000"/>
            </a:lightRig>
          </a:scene3d>
          <a:sp3d contourW="6350">
            <a:bevelT h="38100"/>
            <a:contourClr>
              <a:srgbClr val="C0C0C0"/>
            </a:contourClr>
          </a:sp3d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13794" y="2632852"/>
            <a:ext cx="5934949" cy="3158347"/>
          </a:xfrm>
        </p:spPr>
        <p:txBody>
          <a:bodyPr/>
          <a:lstStyle>
            <a:lvl1pPr marL="0" indent="0" algn="ctr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365334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1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\\DROBO-FS\QuickDrops\JB\PPTX NG\Droplets\LightingOverlay.png"/>
          <p:cNvPicPr>
            <a:picLocks noChangeAspect="1" noChangeArrowheads="1"/>
          </p:cNvPicPr>
          <p:nvPr/>
        </p:nvPicPr>
        <p:blipFill>
          <a:blip r:embed="rId19">
            <a:alphaModFix/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"/>
            <a:ext cx="12192003" cy="685800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913775" y="618517"/>
            <a:ext cx="10364451" cy="159617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13775" y="2367093"/>
            <a:ext cx="10364452" cy="342410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678737" y="5883275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913774" y="5883275"/>
            <a:ext cx="667288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514011" y="5883275"/>
            <a:ext cx="76421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>
                <a:solidFill>
                  <a:schemeClr val="tx1"/>
                </a:solidFill>
              </a:defRPr>
            </a:lvl1pPr>
          </a:lstStyle>
          <a:p>
            <a:fld id="{C5B20F51-305D-4F26-832E-DDFFD4314E0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525258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44" r:id="rId1"/>
    <p:sldLayoutId id="2147483745" r:id="rId2"/>
    <p:sldLayoutId id="2147483746" r:id="rId3"/>
    <p:sldLayoutId id="2147483747" r:id="rId4"/>
    <p:sldLayoutId id="2147483748" r:id="rId5"/>
    <p:sldLayoutId id="2147483749" r:id="rId6"/>
    <p:sldLayoutId id="2147483750" r:id="rId7"/>
    <p:sldLayoutId id="2147483751" r:id="rId8"/>
    <p:sldLayoutId id="2147483752" r:id="rId9"/>
    <p:sldLayoutId id="2147483753" r:id="rId10"/>
    <p:sldLayoutId id="2147483754" r:id="rId11"/>
    <p:sldLayoutId id="2147483755" r:id="rId12"/>
    <p:sldLayoutId id="2147483756" r:id="rId13"/>
    <p:sldLayoutId id="2147483757" r:id="rId14"/>
    <p:sldLayoutId id="2147483758" r:id="rId15"/>
    <p:sldLayoutId id="2147483759" r:id="rId16"/>
    <p:sldLayoutId id="2147483760" r:id="rId17"/>
  </p:sldLayoutIdLst>
  <p:hf hdr="0" ftr="0" dt="0"/>
  <p:txStyles>
    <p:titleStyle>
      <a:lvl1pPr algn="ctr" defTabSz="914400" rtl="0" eaLnBrk="1" latinLnBrk="0" hangingPunct="1">
        <a:lnSpc>
          <a:spcPct val="90000"/>
        </a:lnSpc>
        <a:spcBef>
          <a:spcPct val="0"/>
        </a:spcBef>
        <a:buNone/>
        <a:defRPr sz="3600" kern="1200" cap="all" baseline="0">
          <a:solidFill>
            <a:schemeClr val="tx1"/>
          </a:solidFill>
          <a:effectLst/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20000"/>
        </a:lnSpc>
        <a:spcBef>
          <a:spcPts val="1000"/>
        </a:spcBef>
        <a:buClr>
          <a:schemeClr val="tx1"/>
        </a:buClr>
        <a:buFont typeface="Arial" panose="020B0604020202020204" pitchFamily="34" charset="0"/>
        <a:buChar char="•"/>
        <a:defRPr sz="20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8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6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20000"/>
        </a:lnSpc>
        <a:spcBef>
          <a:spcPts val="500"/>
        </a:spcBef>
        <a:buClr>
          <a:schemeClr val="tx1"/>
        </a:buClr>
        <a:buFont typeface="Arial" panose="020B0604020202020204" pitchFamily="34" charset="0"/>
        <a:buChar char="•"/>
        <a:defRPr sz="1400" kern="1200" cap="all" baseline="0">
          <a:solidFill>
            <a:schemeClr val="tx1"/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s://www.sipan.dev/" TargetMode="Externa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F10164-A713-B7BA-C377-61294B04696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2373878" y="2264493"/>
            <a:ext cx="8689976" cy="1692724"/>
          </a:xfrm>
        </p:spPr>
        <p:txBody>
          <a:bodyPr>
            <a:normAutofit/>
          </a:bodyPr>
          <a:lstStyle/>
          <a:p>
            <a:r>
              <a:rPr lang="en-US" dirty="0"/>
              <a:t>Lecture 6 -Application Lifecycle &amp; Memory Management</a:t>
            </a:r>
            <a:endParaRPr lang="en-US" cap="none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90BB02E-A124-E69F-6AA7-6A9269B56DAA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341939" y="4646939"/>
            <a:ext cx="8689976" cy="1371599"/>
          </a:xfrm>
        </p:spPr>
        <p:txBody>
          <a:bodyPr/>
          <a:lstStyle/>
          <a:p>
            <a:r>
              <a:rPr lang="en-US" cap="none" dirty="0"/>
              <a:t>Sipan M. Hameed</a:t>
            </a:r>
          </a:p>
          <a:p>
            <a:r>
              <a:rPr lang="en-US" cap="none" dirty="0">
                <a:hlinkClick r:id="rId2"/>
              </a:rPr>
              <a:t>https://www.sipan.dev/</a:t>
            </a:r>
            <a:endParaRPr lang="en-US" cap="none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43323887-9225-0DA8-2D85-71444BEB436E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54122" y="-221956"/>
            <a:ext cx="3401196" cy="340119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D0FC3533-E92B-7E48-E79E-0B541D766F16}"/>
              </a:ext>
            </a:extLst>
          </p:cNvPr>
          <p:cNvSpPr txBox="1"/>
          <p:nvPr/>
        </p:nvSpPr>
        <p:spPr>
          <a:xfrm>
            <a:off x="6924760" y="354085"/>
            <a:ext cx="6214310" cy="128907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0" marR="0" algn="ctr">
              <a:lnSpc>
                <a:spcPct val="150000"/>
              </a:lnSpc>
              <a:buNone/>
            </a:pPr>
            <a:r>
              <a:rPr lang="en-US" sz="18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Technical College of Zakho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50000"/>
              </a:lnSpc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Computer Information Systems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50000"/>
              </a:lnSpc>
              <a:buNone/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Mobile Application Development I</a:t>
            </a:r>
            <a:endParaRPr lang="en-US" sz="1600" dirty="0">
              <a:effectLst/>
              <a:latin typeface="Times New Roman" panose="02020603050405020304" pitchFamily="18" charset="0"/>
              <a:ea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7918855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09460D0-EE69-0725-B9D4-ED0DA8B989A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"Out of Memory" (OOM) Execution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0F66629-E488-ECD7-2388-4D37193214A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The Scenario:</a:t>
            </a:r>
            <a:r>
              <a:rPr lang="en-US" dirty="0"/>
              <a:t> The user has App A suspended in the background. They open a heavy 3D game (App B). The system runs out of RAM.</a:t>
            </a:r>
          </a:p>
          <a:p>
            <a:r>
              <a:rPr lang="en-US" b="1" dirty="0"/>
              <a:t>The Execution:</a:t>
            </a:r>
            <a:r>
              <a:rPr lang="en-US" dirty="0"/>
              <a:t> The OS silently assassinates App A in the background to give its RAM to the 3D game.</a:t>
            </a:r>
          </a:p>
          <a:p>
            <a:r>
              <a:rPr lang="en-US" b="1" dirty="0"/>
              <a:t>The Problem:</a:t>
            </a:r>
            <a:r>
              <a:rPr lang="en-US" dirty="0"/>
              <a:t> The user has no idea App A was killed. When they switch back to it, they expect it to be exactly as they left it.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9350E78-441B-E561-EAB0-FDD738B410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10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0549548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9BD0337-93D5-0808-B7AD-8A7234D4FAC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Restoration (The Illusion of Permanence)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7175A62-C8E2-A439-6927-DF09EA8DE26C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Solution:</a:t>
            </a:r>
            <a:r>
              <a:rPr lang="en-US" dirty="0"/>
              <a:t> Just before the app moves to the Background state, it should quickly save critical data (e.g., "User was typing 'Hello' in textbox 3").</a:t>
            </a:r>
          </a:p>
          <a:p>
            <a:r>
              <a:rPr lang="en-US" b="1" dirty="0"/>
              <a:t>The Illusion:</a:t>
            </a:r>
            <a:r>
              <a:rPr lang="en-US" dirty="0"/>
              <a:t> When the user returns and the OS cold-starts the app, the developer loads that saved data instantly, creating the illusion that the app was never killed at all.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BA4AF7B-2A2D-4D3D-BE96-4321F11554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11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740681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606AC0A-0E0E-D033-D506-D2C8D63AFC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Background Execution Limits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847FABE-FA29-4A23-8364-6973EFD44ED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Sandbox:</a:t>
            </a:r>
            <a:r>
              <a:rPr lang="en-US" dirty="0"/>
              <a:t> Both Apple and Google severely restrict what apps can do in the background to prevent malicious tracking and battery drain.</a:t>
            </a:r>
          </a:p>
          <a:p>
            <a:r>
              <a:rPr lang="en-US" b="1" dirty="0"/>
              <a:t>Lecturer Note:</a:t>
            </a:r>
            <a:r>
              <a:rPr lang="en-US" dirty="0"/>
              <a:t> Discuss how early Android allowed rampant background tasks (leading to terrible battery life) and how modern Android 14/iOS 17 strictly police background behavior.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5DC9006-1A4D-5962-42CC-743850367F2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12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59653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D03A47D-33EE-4E31-3275-51BB44E436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Push Notifications as a Workaround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D6E2886-34B9-CAB8-B094-BB4F3054DE9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If the app is dead, how does a WhatsApp message arrive?</a:t>
            </a:r>
          </a:p>
          <a:p>
            <a:r>
              <a:rPr lang="en-US" b="1" dirty="0"/>
              <a:t>The OS Middleman:</a:t>
            </a:r>
            <a:r>
              <a:rPr lang="en-US" dirty="0"/>
              <a:t> The app itself isn't listening for messages. Apple/Google's servers receive the message, wake up the OS, the OS displays the notification, and only if the user taps it does the app wake up.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9750417-BBD2-A774-9E28-936EE538D87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13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903551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6E11392-629E-43E8-18FB-E2EC9E86EF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Summary &amp; Break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8245FCA-4AE0-E3F4-1A61-4783430079B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3774" y="2367092"/>
            <a:ext cx="11021552" cy="3424107"/>
          </a:xfrm>
        </p:spPr>
        <p:txBody>
          <a:bodyPr/>
          <a:lstStyle/>
          <a:p>
            <a:r>
              <a:rPr lang="en-US" dirty="0"/>
              <a:t>- Recap: Apps cycle through Not Running ➔ Active ➔ Inactive ➔ Background ➔ Suspended. The OS will kill suspended apps to save RAM.    - </a:t>
            </a:r>
          </a:p>
          <a:p>
            <a:r>
              <a:rPr lang="en-US" dirty="0"/>
              <a:t>10-Minute Break before Hour 2.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19F168B-A537-DF65-42F5-E8517BBE2D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14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3080573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3C24BF-8E6C-2F23-F10B-4A0510C3855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View Lifecycles &amp; Memory Management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C7DF80-C546-9AF6-B0E9-066CA53553F1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673143" y="1636295"/>
            <a:ext cx="10363826" cy="866274"/>
          </a:xfrm>
        </p:spPr>
        <p:txBody>
          <a:bodyPr>
            <a:noAutofit/>
          </a:bodyPr>
          <a:lstStyle/>
          <a:p>
            <a:pPr marL="0" indent="0" algn="ctr">
              <a:buNone/>
            </a:pPr>
            <a:r>
              <a:rPr lang="en-US" sz="3200" dirty="0"/>
              <a:t>Welcome Back: Zooming In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B8CE94B-6C2A-29E7-CE54-FE52533557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15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8E56F2A2-140B-7AAE-587F-DF786FB32A7F}"/>
              </a:ext>
            </a:extLst>
          </p:cNvPr>
          <p:cNvSpPr txBox="1"/>
          <p:nvPr/>
        </p:nvSpPr>
        <p:spPr>
          <a:xfrm>
            <a:off x="385011" y="3116179"/>
            <a:ext cx="11550315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In Hour 1, we looked at the macro-level: The lifecycle of the </a:t>
            </a:r>
            <a:r>
              <a:rPr lang="en-US" sz="2800" i="1" dirty="0"/>
              <a:t>entire application</a:t>
            </a:r>
            <a:r>
              <a:rPr lang="en-US" sz="2800" dirty="0"/>
              <a:t>.</a:t>
            </a:r>
          </a:p>
          <a:p>
            <a:pPr marL="285750" indent="-285750">
              <a:lnSpc>
                <a:spcPct val="150000"/>
              </a:lnSpc>
              <a:buFont typeface="Arial" panose="020B0604020202020204" pitchFamily="34" charset="0"/>
              <a:buChar char="•"/>
            </a:pPr>
            <a:r>
              <a:rPr lang="en-US" sz="2800" dirty="0"/>
              <a:t>Now, we zoom into the micro-level: The lifecycle of an </a:t>
            </a:r>
            <a:r>
              <a:rPr lang="en-US" sz="2800" i="1" dirty="0"/>
              <a:t>individual screen</a:t>
            </a:r>
            <a:r>
              <a:rPr lang="en-US" sz="2800" dirty="0"/>
              <a:t> (or View/Widget) inside that app</a:t>
            </a:r>
            <a:r>
              <a:rPr lang="en-US" dirty="0"/>
              <a:t>.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55885613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981BF95-4C5D-A6B7-D1F5-B983CCE2A3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 View Lifecycle?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F98DE6A-4DDA-EBB1-EBDE-1E9FAAB3903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Just like the app, every screen, button, and image goes through a birth, life, and death process as the user navigates through the app.</a:t>
            </a:r>
          </a:p>
          <a:p>
            <a:r>
              <a:rPr lang="en-US" b="1" dirty="0"/>
              <a:t>Why it matters:</a:t>
            </a:r>
            <a:r>
              <a:rPr lang="en-US" dirty="0"/>
              <a:t> If you start a network request when a screen is born, but don't cancel it when the screen dies, the app will crash when the data arrives to a non-existent screen.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9C9E5A9-2573-7E28-1C7C-403DFF2760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16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36157214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EA55C68-EB3D-FD84-BD9E-8A0A8264F0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1 - Initialization &amp; Allocation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00D3028-3B85-A4C4-D682-7C40254504C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user taps a button to go to a "Profile Screen."</a:t>
            </a:r>
          </a:p>
          <a:p>
            <a:r>
              <a:rPr lang="en-US" b="1" dirty="0"/>
              <a:t>The Action:</a:t>
            </a:r>
            <a:r>
              <a:rPr lang="en-US" dirty="0"/>
              <a:t> The framework reserves memory in the RAM for the UI components of the Profile Screen, but nothing is drawn yet. State variables are set to their default values.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C30CC52-0076-E1D1-6B29-1EC7FA40E7C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17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92575713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B82102B-3F34-D719-10C1-829D3872BC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2 - Mounting &amp; Layout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8016FAA-1369-7DCF-DDE4-1148DE4B876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screen is being physically attached to the UI Tree (which we learned about in Week 3).</a:t>
            </a:r>
          </a:p>
          <a:p>
            <a:r>
              <a:rPr lang="en-US" b="1" dirty="0"/>
              <a:t>The Action:</a:t>
            </a:r>
            <a:r>
              <a:rPr lang="en-US" dirty="0"/>
              <a:t> The OS calculates the math for X/Y coordinates. This is the moment to trigger "</a:t>
            </a:r>
            <a:r>
              <a:rPr lang="en-US" dirty="0" err="1"/>
              <a:t>onLoad</a:t>
            </a:r>
            <a:r>
              <a:rPr lang="en-US" dirty="0"/>
              <a:t>" events (e.g., asking the database for the user's profile picture).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F9C0AFD-EF91-24AF-02DD-B1BDBDA55A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18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73615162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A99CA3D-86C1-B49B-C2F8-B50D67F798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3 - Active State (Interaction)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2B3861B-247D-9A79-F9AC-63952F3B310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screen is fully visible and the user is interacting with it.</a:t>
            </a:r>
          </a:p>
          <a:p>
            <a:r>
              <a:rPr lang="en-US" b="1" dirty="0"/>
              <a:t>The Action:</a:t>
            </a:r>
            <a:r>
              <a:rPr lang="en-US" dirty="0"/>
              <a:t> The screen listens for state changes. If the user likes a post, the local state updates, and the declarative UI re-renders that specific part of the screen.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35F4B16D-3860-EBF6-338F-E8AD154950C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19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0085092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9A474D9-F9A6-E0FB-0FB8-0826C9B2C18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Lecture Agenda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8A169F20-40E4-E733-9E1A-9A7E8EECBE95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Hour 1:</a:t>
            </a:r>
            <a:r>
              <a:rPr lang="en-US" dirty="0"/>
              <a:t> The App Lifecycle. States of execution (Active, Background, Suspended) and how the OS manages finite resources.</a:t>
            </a:r>
          </a:p>
          <a:p>
            <a:r>
              <a:rPr lang="en-US" b="1" dirty="0"/>
              <a:t>Hour 2:</a:t>
            </a:r>
            <a:r>
              <a:rPr lang="en-US" dirty="0"/>
              <a:t> The View Lifecycle &amp; Memory Management. How individual screens are built and destroyed, and the danger of memory leaks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2310932-0E83-4715-20A3-722BBA8BE14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458906965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C2240F-25C1-5603-0F52-85E0142465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4 - Unmounting &amp; Disappearance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0CD8787-6A41-E620-06FD-516B3B55371B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user hits the "Back" button to leave the Profile Screen.</a:t>
            </a:r>
          </a:p>
          <a:p>
            <a:r>
              <a:rPr lang="en-US" b="1" dirty="0"/>
              <a:t>The Action:</a:t>
            </a:r>
            <a:r>
              <a:rPr lang="en-US" dirty="0"/>
              <a:t> The framework detaches the screen from the UI Tree. The visual elements are removed from the display.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0AEAFD9-C9CD-FF64-26D8-BFDD382E58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20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4029784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BCC43E3-F218-BC11-A8C5-FBA45392CF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Phase 5 - Deallocation (Destruction)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34B2426-BF51-53E1-D204-E4E715D4D8A7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most critical step. The framework clears the memory that the screen was taking up so it can be reused.</a:t>
            </a:r>
          </a:p>
          <a:p>
            <a:r>
              <a:rPr lang="en-US" b="1" dirty="0"/>
              <a:t>Developer Responsibility:</a:t>
            </a:r>
            <a:r>
              <a:rPr lang="en-US" dirty="0"/>
              <a:t> The developer must ensure all "listeners," timers, and animations attached to that screen are explicitly stopped.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7FC82BE7-24CE-2719-818A-D862014105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21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9243055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268A23F-442F-602B-D840-C253F2C27D5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Memory Management Models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4E4EFAF-09DF-1C41-D117-7ACF91C5A762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How does the OS know what to delete?</a:t>
            </a:r>
            <a:endParaRPr lang="en-US" dirty="0"/>
          </a:p>
          <a:p>
            <a:r>
              <a:rPr lang="en-US" b="1" dirty="0"/>
              <a:t>Garbage Collection (Android/Flutter):</a:t>
            </a:r>
            <a:r>
              <a:rPr lang="en-US" dirty="0"/>
              <a:t> An automated system periodically scans the RAM, looks for objects that the app is no longer actively using, and deletes them.</a:t>
            </a:r>
          </a:p>
          <a:p>
            <a:r>
              <a:rPr lang="en-US" b="1" dirty="0"/>
              <a:t>Automatic Reference Counting / ARC (iOS):</a:t>
            </a:r>
            <a:r>
              <a:rPr lang="en-US" dirty="0"/>
              <a:t> The system keeps a mathematical tally. Every time an object is used, count goes +1. When stopped, -1. When count hits 0, it is instantly deleted.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928A695-C40E-A816-5712-4A3909F325F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22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184713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A04B3C-31B5-A376-18A0-55FBF30C78C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Enemy: Memory Leaks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481817D-CFC3-A3A3-613F-858EA705B324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Definition:</a:t>
            </a:r>
            <a:r>
              <a:rPr lang="en-US" dirty="0"/>
              <a:t> A memory leak happens when a screen is unmounted and no longer needed, but due to a coding error, the system believes it is still in use and refuses to delete it from RAM.</a:t>
            </a:r>
          </a:p>
          <a:p>
            <a:r>
              <a:rPr lang="en-US" b="1" dirty="0"/>
              <a:t>The Impact:</a:t>
            </a:r>
            <a:r>
              <a:rPr lang="en-US" dirty="0"/>
              <a:t> As the user navigates the app, dead screens pile up in the RAM. Eventually, the RAM fills up, the OS panics, and forcefully crashes the app (Out of Memory crash).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D8D72F4D-D179-AB81-F59E-711D89D8C29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23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823217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B8EA66B-0042-ADB5-EF8E-9B35C882D23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Common Causes of Memory Leaks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1A4817-E1C1-4C46-FE71-AAB63E6751F6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Unclosed Streams:</a:t>
            </a:r>
            <a:r>
              <a:rPr lang="en-US" dirty="0"/>
              <a:t> Opening a connection to the GPS hardware to track location, but forgetting to write the "turn off GPS" command when leaving the map screen.</a:t>
            </a:r>
          </a:p>
          <a:p>
            <a:r>
              <a:rPr lang="en-US" b="1" dirty="0"/>
              <a:t>Strong Reference Cycles:</a:t>
            </a:r>
            <a:r>
              <a:rPr lang="en-US" dirty="0"/>
              <a:t> Object A is looking at Object B. Object B is looking at Object A. The user leaves the screen, but the memory manager sees they are still looking at each other, so it refuses to delete either.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041C21B-B18F-C3C3-6E21-B820A28ECE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24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359004480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3EEB5B3-3211-2821-7085-092BEC33FE25}"/>
              </a:ext>
            </a:extLst>
          </p:cNvPr>
          <p:cNvSpPr>
            <a:spLocks noGrp="1"/>
          </p:cNvSpPr>
          <p:nvPr>
            <p:ph sz="quarter" idx="13"/>
          </p:nvPr>
        </p:nvSpPr>
        <p:spPr>
          <a:xfrm>
            <a:off x="914087" y="1560976"/>
            <a:ext cx="10363826" cy="4334498"/>
          </a:xfrm>
        </p:spPr>
        <p:txBody>
          <a:bodyPr>
            <a:normAutofit lnSpcReduction="10000"/>
          </a:bodyPr>
          <a:lstStyle/>
          <a:p>
            <a:pPr marL="0" indent="0" algn="ctr">
              <a:buNone/>
            </a:pPr>
            <a:r>
              <a:rPr lang="en-US" sz="17000" dirty="0"/>
              <a:t>?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CB034D8-329A-6465-C68F-A2D88B02AF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25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966721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3D88F7-4E7F-C5D7-F66F-E9BB34C3E60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The Mobile Environment Recap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2E42992-318F-97CE-97EA-B2CA076D840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Reality:</a:t>
            </a:r>
            <a:r>
              <a:rPr lang="en-US" dirty="0"/>
              <a:t> Unlike desktops with massive RAM and plugged-in power, mobile devices are severely constrained.</a:t>
            </a:r>
          </a:p>
          <a:p>
            <a:r>
              <a:rPr lang="en-US" b="1" dirty="0"/>
              <a:t>The Dictator:</a:t>
            </a:r>
            <a:r>
              <a:rPr lang="en-US" dirty="0"/>
              <a:t> The mobile Operating System (iOS/Android) is a ruthless manager. If your app misbehaves, hogs memory, or drains the battery, the OS will terminate it without warning.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22AB4DE-F029-BFC4-E12B-B43E10DBA19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3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4802235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05831D6-D834-DB01-9FBC-BFB74DBB98C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What is an Application Lifecycle?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E8D236-B018-A5EB-6088-581DE829B7F3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/>
          </a:bodyPr>
          <a:lstStyle/>
          <a:p>
            <a:r>
              <a:rPr lang="en-US" b="1" dirty="0"/>
              <a:t>Definition:</a:t>
            </a:r>
            <a:r>
              <a:rPr lang="en-US" dirty="0"/>
              <a:t> The series of predictable states an application transitions through from the moment a user taps the app icon to the moment the OS completely removes it from memory.</a:t>
            </a:r>
          </a:p>
          <a:p>
            <a:r>
              <a:rPr lang="en-US" b="1" dirty="0"/>
              <a:t>Why it matters:</a:t>
            </a:r>
            <a:r>
              <a:rPr lang="en-US" dirty="0"/>
              <a:t> As developers, we cannot control </a:t>
            </a:r>
            <a:r>
              <a:rPr lang="en-US" i="1" dirty="0"/>
              <a:t>when</a:t>
            </a:r>
            <a:r>
              <a:rPr lang="en-US" dirty="0"/>
              <a:t> the user presses the home button, but the OS gives us "hooks" or "callbacks" to react when these state changes happen.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7CBD907-5F52-E1E3-6494-1A6F09BABC1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4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477685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37965C-D1C9-5185-1E2D-CF13B52A878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1 - Not Running (Terminated)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AB989CC-9932-6760-EEB6-2001CCCEDC21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app is completely dead. It is installed on the storage drive but occupies exactly zero space in the active RAM.</a:t>
            </a:r>
          </a:p>
          <a:p>
            <a:r>
              <a:rPr lang="en-US" b="1" dirty="0"/>
              <a:t>Triggers:</a:t>
            </a:r>
            <a:r>
              <a:rPr lang="en-US" dirty="0"/>
              <a:t> The phone just rebooted, the user manually swiped the app away in the task manager, or the OS killed it to free up memory.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44D67A51-17AD-4714-99F7-824358DE3A3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5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924941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280B1-9920-62CE-895E-32E1D2200E6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2 - Active (Foreground)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474A920-5B4D-38C5-975F-943480C40BB8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app is open on the screen, executing code, and actively receiving touch events from the user.</a:t>
            </a:r>
          </a:p>
          <a:p>
            <a:r>
              <a:rPr lang="en-US" b="1" dirty="0"/>
              <a:t>Resource Priority:</a:t>
            </a:r>
            <a:r>
              <a:rPr lang="en-US" dirty="0"/>
              <a:t> In this state, the app has the highest priority. The OS will dedicate maximum CPU and RAM to ensure a smooth user experience.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9B20205-13B2-77E0-E1D0-8EF52E967C5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6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15545793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F7967D0-7032-BFD6-8BC0-9F539FB0603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3 - Inactive (The Transition State)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94145DB-5596-53F1-1E85-8FFD3EF9F840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app is still visible on the screen, but it is </a:t>
            </a:r>
            <a:r>
              <a:rPr lang="en-US" i="1" dirty="0"/>
              <a:t>not</a:t>
            </a:r>
            <a:r>
              <a:rPr lang="en-US" dirty="0"/>
              <a:t> receiving user input.</a:t>
            </a:r>
          </a:p>
          <a:p>
            <a:r>
              <a:rPr lang="en-US" b="1" dirty="0"/>
              <a:t>Real-World Examples:</a:t>
            </a:r>
            <a:r>
              <a:rPr lang="en-US" dirty="0"/>
              <a:t> A phone call comes in and covers half the screen, the user pulls down the notification shade, or an OS-level permissions dialog pops up.</a:t>
            </a:r>
          </a:p>
          <a:p>
            <a:r>
              <a:rPr lang="en-US" b="1" dirty="0"/>
              <a:t>Developer Action:</a:t>
            </a:r>
            <a:r>
              <a:rPr lang="en-US" dirty="0"/>
              <a:t> Pause videos, pause game engines, and stop heavy processing.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47642F-9147-8931-0DAC-D84BC890A6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7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8083379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D9A28-750D-39B2-A37C-9E12A4698DD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4 - Background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9DD53B0-A365-1A48-54B1-9FD8AC59280D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b="1" dirty="0"/>
              <a:t>The Concept:</a:t>
            </a:r>
            <a:r>
              <a:rPr lang="en-US" dirty="0"/>
              <a:t> The app is no longer visible on the screen, but it is still actively executing code in the RAM.</a:t>
            </a:r>
          </a:p>
          <a:p>
            <a:r>
              <a:rPr lang="en-US" b="1" dirty="0"/>
              <a:t>The Time Limit:</a:t>
            </a:r>
            <a:r>
              <a:rPr lang="en-US" dirty="0"/>
              <a:t> When a user minimizes an app, the OS typically grants it a few seconds (usually around 3-10 seconds) to finish whatever it was doing before freezing it.</a:t>
            </a:r>
          </a:p>
          <a:p>
            <a:r>
              <a:rPr lang="en-US" b="1" dirty="0"/>
              <a:t>Exceptions:</a:t>
            </a:r>
            <a:r>
              <a:rPr lang="en-US" dirty="0"/>
              <a:t> Apps playing audio, recording GPS paths (like Strava), or actively downloading a large file can request special permission to stay in the Background state longer.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C6C51C5-E208-EABA-B41E-7BF7ACF426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8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57393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D03A2D0-D0EE-9819-7AAA-73DA367C321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State 5 - Suspended (Frozen)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846C799-7857-57B0-E42C-B9E7F54DEAA9}"/>
              </a:ext>
            </a:extLst>
          </p:cNvPr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en-US" b="1" dirty="0"/>
              <a:t>The Concept:</a:t>
            </a:r>
            <a:r>
              <a:rPr lang="en-US" dirty="0"/>
              <a:t> The app is kept in RAM, but it is completely frozen. It cannot execute any code.</a:t>
            </a:r>
          </a:p>
          <a:p>
            <a:r>
              <a:rPr lang="en-US" b="1" dirty="0"/>
              <a:t>Why do this?</a:t>
            </a:r>
            <a:r>
              <a:rPr lang="en-US" dirty="0"/>
              <a:t> So that when the user opens the app again, it "hot starts" instantly exactly where they left off, without having to boot up from scratch.</a:t>
            </a:r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FD17911-64AF-201A-60F3-6358C7C18A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B20F51-305D-4F26-832E-DDFFD4314E06}" type="slidenum">
              <a:rPr lang="en-US" smtClean="0"/>
              <a:pPr/>
              <a:t>9</a:t>
            </a:fld>
            <a:endParaRPr lang="en-US" sz="2000" dirty="0">
              <a:solidFill>
                <a:schemeClr val="accent6">
                  <a:lumMod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5704507"/>
      </p:ext>
    </p:extLst>
  </p:cSld>
  <p:clrMapOvr>
    <a:masterClrMapping/>
  </p:clrMapOvr>
</p:sld>
</file>

<file path=ppt/theme/theme1.xml><?xml version="1.0" encoding="utf-8"?>
<a:theme xmlns:a="http://schemas.openxmlformats.org/drawingml/2006/main" name="Droplet">
  <a:themeElements>
    <a:clrScheme name="Droplet">
      <a:dk1>
        <a:sysClr val="windowText" lastClr="000000"/>
      </a:dk1>
      <a:lt1>
        <a:sysClr val="window" lastClr="FFFFFF"/>
      </a:lt1>
      <a:dk2>
        <a:srgbClr val="355071"/>
      </a:dk2>
      <a:lt2>
        <a:srgbClr val="AABED7"/>
      </a:lt2>
      <a:accent1>
        <a:srgbClr val="2FA3EE"/>
      </a:accent1>
      <a:accent2>
        <a:srgbClr val="4BCAAD"/>
      </a:accent2>
      <a:accent3>
        <a:srgbClr val="86C157"/>
      </a:accent3>
      <a:accent4>
        <a:srgbClr val="D99C3F"/>
      </a:accent4>
      <a:accent5>
        <a:srgbClr val="CE6633"/>
      </a:accent5>
      <a:accent6>
        <a:srgbClr val="A35DD1"/>
      </a:accent6>
      <a:hlink>
        <a:srgbClr val="56BCFE"/>
      </a:hlink>
      <a:folHlink>
        <a:srgbClr val="97C5E3"/>
      </a:folHlink>
    </a:clrScheme>
    <a:fontScheme name="Droplet">
      <a:maj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Droplet">
      <a:fillStyleLst>
        <a:solidFill>
          <a:schemeClr val="phClr"/>
        </a:solidFill>
        <a:solidFill>
          <a:schemeClr val="phClr">
            <a:tint val="69000"/>
            <a:satMod val="105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00000"/>
                <a:lumMod val="108000"/>
              </a:schemeClr>
            </a:gs>
            <a:gs pos="50000">
              <a:schemeClr val="phClr">
                <a:tint val="98000"/>
                <a:shade val="100000"/>
                <a:satMod val="100000"/>
                <a:lumMod val="100000"/>
              </a:schemeClr>
            </a:gs>
            <a:gs pos="100000">
              <a:schemeClr val="phClr">
                <a:shade val="72000"/>
                <a:satMod val="120000"/>
                <a:lumMod val="100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60000"/>
            </a:schemeClr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2225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25400" dir="5400000" rotWithShape="0">
              <a:srgbClr val="000000">
                <a:alpha val="28000"/>
              </a:srgbClr>
            </a:outerShdw>
          </a:effectLst>
        </a:effectStyle>
        <a:effectStyle>
          <a:effectLst>
            <a:outerShdw blurRad="63500" dist="25400" dir="5400000" algn="ctr" rotWithShape="0">
              <a:srgbClr val="000000">
                <a:alpha val="69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1200000"/>
            </a:lightRig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64000"/>
                <a:lumMod val="8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84000"/>
                <a:shade val="100000"/>
                <a:hueMod val="130000"/>
                <a:satMod val="150000"/>
                <a:lumMod val="112000"/>
              </a:schemeClr>
            </a:gs>
            <a:gs pos="100000">
              <a:schemeClr val="phClr">
                <a:shade val="92000"/>
                <a:satMod val="140000"/>
                <a:lumMod val="11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Droplet" id="{8984A317-299A-4E50-B45D-BFC9EDE2337A}" vid="{A633B6A3-9E7F-4C10-9C98-2517A3134361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TM04033925[[fn=Droplet]]</Template>
  <TotalTime>145</TotalTime>
  <Words>1583</Words>
  <Application>Microsoft Office PowerPoint</Application>
  <PresentationFormat>Widescreen</PresentationFormat>
  <Paragraphs>105</Paragraphs>
  <Slides>25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25</vt:i4>
      </vt:variant>
    </vt:vector>
  </HeadingPairs>
  <TitlesOfParts>
    <vt:vector size="30" baseType="lpstr">
      <vt:lpstr>Aptos</vt:lpstr>
      <vt:lpstr>Arial</vt:lpstr>
      <vt:lpstr>Times New Roman</vt:lpstr>
      <vt:lpstr>Tw Cen MT</vt:lpstr>
      <vt:lpstr>Droplet</vt:lpstr>
      <vt:lpstr>Lecture 6 -Application Lifecycle &amp; Memory Management</vt:lpstr>
      <vt:lpstr>Lecture Agenda</vt:lpstr>
      <vt:lpstr>The Mobile Environment Recap</vt:lpstr>
      <vt:lpstr>What is an Application Lifecycle?</vt:lpstr>
      <vt:lpstr>State 1 - Not Running (Terminated)</vt:lpstr>
      <vt:lpstr>State 2 - Active (Foreground)</vt:lpstr>
      <vt:lpstr>State 3 - Inactive (The Transition State)</vt:lpstr>
      <vt:lpstr>State 4 - Background</vt:lpstr>
      <vt:lpstr>State 5 - Suspended (Frozen)</vt:lpstr>
      <vt:lpstr>The "Out of Memory" (OOM) Execution</vt:lpstr>
      <vt:lpstr>State Restoration (The Illusion of Permanence)</vt:lpstr>
      <vt:lpstr>Background Execution Limits</vt:lpstr>
      <vt:lpstr>Push Notifications as a Workaround</vt:lpstr>
      <vt:lpstr>Summary &amp; Break</vt:lpstr>
      <vt:lpstr>View Lifecycles &amp; Memory Management</vt:lpstr>
      <vt:lpstr>What is a View Lifecycle?</vt:lpstr>
      <vt:lpstr>Phase 1 - Initialization &amp; Allocation</vt:lpstr>
      <vt:lpstr>Phase 2 - Mounting &amp; Layout</vt:lpstr>
      <vt:lpstr>Phase 3 - Active State (Interaction)</vt:lpstr>
      <vt:lpstr>Phase 4 - Unmounting &amp; Disappearance</vt:lpstr>
      <vt:lpstr>Phase 5 - Deallocation (Destruction)</vt:lpstr>
      <vt:lpstr>Memory Management Models</vt:lpstr>
      <vt:lpstr>The Enemy: Memory Leaks</vt:lpstr>
      <vt:lpstr>Common Causes of Memory Leaks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sipan hameed</dc:creator>
  <cp:lastModifiedBy>sipan hameed</cp:lastModifiedBy>
  <cp:revision>22</cp:revision>
  <dcterms:created xsi:type="dcterms:W3CDTF">2026-02-13T12:45:43Z</dcterms:created>
  <dcterms:modified xsi:type="dcterms:W3CDTF">2026-04-12T16:02:15Z</dcterms:modified>
</cp:coreProperties>
</file>