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9EB6D-DEF1-4D7F-B4E4-53720D9BF6CA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304EF-ABF4-4EB2-89B8-CB8149358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91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 cap="none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04996-D2B5-4E7E-8B28-4AA967583F7B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65694-F093-4D29-951D-789C28FA3841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1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6F04E-23A8-4713-9673-578500305A32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10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0BB4A-62DD-4819-9F97-B52226E182D6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37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86C00-4E05-4760-B219-D34BB7E0EFA7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6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519D-1BC5-4493-8520-A726BC8AC3CD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3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483FA-DBA2-4D21-BD37-C4FBAE47EAD9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45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325EE-2FFA-4754-8892-5A17E334E79E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75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510B4-5A9B-4200-8749-A1DB6A44FC8C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3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defRPr cap="none" baseline="0"/>
            </a:lvl1pPr>
            <a:lvl2pPr>
              <a:defRPr cap="none" baseline="0"/>
            </a:lvl2pPr>
            <a:lvl3pPr>
              <a:defRPr cap="none" baseline="0"/>
            </a:lvl3pPr>
            <a:lvl4pPr>
              <a:defRPr cap="none" baseline="0"/>
            </a:lvl4pPr>
            <a:lvl5pPr>
              <a:defRPr cap="none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4B80B-D14A-4309-B30A-C7FFEF93B629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27785" y="6248400"/>
            <a:ext cx="764215" cy="365125"/>
          </a:xfrm>
        </p:spPr>
        <p:txBody>
          <a:bodyPr/>
          <a:lstStyle>
            <a:lvl1pPr>
              <a:defRPr sz="2000" baseline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5B20F51-305D-4F26-832E-DDFFD4314E06}" type="slidenum">
              <a:rPr lang="en-US" smtClean="0"/>
              <a:pPr/>
              <a:t>‹#›</a:t>
            </a:fld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4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400" cap="none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6DFD-D7D9-4CCB-8D2D-4058CDD323AD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8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CAA4B-8B46-479F-9C04-F523F1532BC2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8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EEC0-BBEC-42D7-8FF2-3818E8141C59}" type="datetime1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2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2638E-28F3-4926-A6D5-D8713BA86591}" type="datetime1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978-5107-42AC-A1CF-C4EAC5363B79}" type="datetime1">
              <a:rPr lang="en-US" smtClean="0"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5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DDC5A-1B73-4FF4-8A67-ED5F5137B758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9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54D1-F230-4D33-8ECF-5B3053EE2587}" type="datetime1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5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8DBFD89-F8B4-4072-BE65-73C37C59B248}" type="datetime1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5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ipan.dev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0164-A713-B7BA-C377-61294B046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2213810"/>
            <a:ext cx="8689976" cy="2509213"/>
          </a:xfrm>
        </p:spPr>
        <p:txBody>
          <a:bodyPr>
            <a:normAutofit/>
          </a:bodyPr>
          <a:lstStyle/>
          <a:p>
            <a:r>
              <a:rPr lang="en-US" dirty="0"/>
              <a:t>Lecture 3 - Introduction to Mobile Computing &amp; Ecosystems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BB02E-A124-E69F-6AA7-6A9269B56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939" y="4644190"/>
            <a:ext cx="8689976" cy="1371599"/>
          </a:xfrm>
        </p:spPr>
        <p:txBody>
          <a:bodyPr/>
          <a:lstStyle/>
          <a:p>
            <a:r>
              <a:rPr lang="en-US" cap="none" dirty="0"/>
              <a:t>Sipan M. Hameed</a:t>
            </a:r>
          </a:p>
          <a:p>
            <a:r>
              <a:rPr lang="en-US" cap="none" dirty="0">
                <a:hlinkClick r:id="rId2"/>
              </a:rPr>
              <a:t>https://www.sipan.dev/</a:t>
            </a: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6F585C-67B7-64FB-EFEF-B0DBB44576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122" y="-221956"/>
            <a:ext cx="3401196" cy="34011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93F794-804D-834A-1E46-357CDFF2F967}"/>
              </a:ext>
            </a:extLst>
          </p:cNvPr>
          <p:cNvSpPr txBox="1"/>
          <p:nvPr/>
        </p:nvSpPr>
        <p:spPr>
          <a:xfrm>
            <a:off x="6924760" y="354085"/>
            <a:ext cx="621431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Technical College of Zakho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Computer Information Systems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Mobile Application Development I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1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25BA5-5DCD-F519-734D-9BB19CFA1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Constraint 3 - Connectivity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FADFFB8-B799-B656-2A9E-2B9C8782178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6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Desktop: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Stable, high-speed Ethernet or reliable Wi-Fi.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Mobile: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Constantly switching between 5G, 4G, 3G, Edge, and dead zones (e.g., walking into an elevator).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 Impact: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Requires an "Offline-First" mindset, data caching, and graceful error handling for dropped connections.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D1D235-E5F0-5B0B-4246-CFB84A61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10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114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719E5-A885-0899-B78B-8A38DD1E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Constraint 4 - Processing &amp; Thermal Limits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1D59D75-BAFD-5D1B-9CC7-D55E4ADEDEA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4"/>
            <a:ext cx="10364452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Desktop: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Active cooling (fans), powerful CPUs/GPUs.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Passive cooling (no fans), ARM-based processors.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 Impact: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Heavy computational tasks can cause the phone to overheat, prompting the OS to throttle CPU performance (making the app lag).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0DBA11-9C3A-7E1B-5750-6FA04E64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11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8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4A5B-32D8-6802-98FD-FDB79DF4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Mobile Advantage: Context-Awareness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0CF031B-0C81-CB7B-B188-B7FBF8BE52FA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612976"/>
            <a:ext cx="10364452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Sensors: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GPS, Accelerometer, Gyroscope, Biometrics, Proximity sensor.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Difference: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Desktop waits for the user; Mobile </a:t>
            </a:r>
            <a:r>
              <a:rPr kumimoji="0" lang="en-US" altLang="en-US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travels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the user.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apps can provide context-rich experiences (e.g., fitness tracking, navigation, augmented reality).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794F92-8843-283D-D082-14AE2C72C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12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360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F7475-4612-22AD-B95E-25FBBF3B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Mobile User Mindset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CB1C7-4491-9B3D-9803-7AA8A763BDB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Micro-interactions</a:t>
            </a:r>
            <a:r>
              <a:rPr lang="en-US" sz="2800" dirty="0"/>
              <a:t>: Mobile sessions are often short (waiting in line, commuting).</a:t>
            </a:r>
          </a:p>
          <a:p>
            <a:r>
              <a:rPr lang="en-US" sz="2800" b="1" dirty="0"/>
              <a:t>Expectations</a:t>
            </a:r>
            <a:r>
              <a:rPr lang="en-US" sz="2800" dirty="0"/>
              <a:t>: Zero tolerance for crashes, long loading screens, or complicated onboarding.</a:t>
            </a:r>
          </a:p>
          <a:p>
            <a:r>
              <a:rPr lang="en-US" sz="2800" b="1" dirty="0"/>
              <a:t>The Golden Rule</a:t>
            </a:r>
            <a:r>
              <a:rPr lang="en-US" sz="2800" dirty="0"/>
              <a:t>: Get the user to the core value of the app in as few taps as possible.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6940E-4E01-2CBA-9DEC-7F54E9D2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13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7825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3BB05-B8C0-DD58-E0FC-326A5223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Summary &amp; Break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D829DD3-2581-3AA8-3919-806F1EE36D6A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982308"/>
            <a:ext cx="10364452" cy="219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Mobile is defined by constraints (battery, screen, network) and superpowers (sensors, portability).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10-Minute Break before Hour 2.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8E510A-D184-C277-00D4-4302608B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14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07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8B30C-FE8B-FA0C-CC02-627B1CAB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Do We Build for Mobile?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5FCC009-7AFE-CCCB-912D-2A98D7EC4276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4"/>
            <a:ext cx="10364450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Now that we understand the environment, how do we engineer the software?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Three primary approaches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Native, Cross-Platform, and Progressive Web Apps (PWAs).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There is no "perfect" choice—only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engineering trade-offs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0839EF-FC33-5895-1D75-2EB589F2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15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300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8BDB4-1A36-E358-4333-EC20849A1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Approach 1: Native Development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6E285E7-9FF7-F2E3-D423-CC0A4E911783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3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Building apps using the specific languages and tools mandated by the OS creators.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iOS: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Swift / Objective-C (using Xcode).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Android: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Kotlin / Java (using Android Studio).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Architecture: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Code talks directly to the operating system's APIs without middlemen.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26ED8B-EE04-678B-3E2A-CFE0DB7B8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16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59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FC1AB-3BF1-2545-A036-5CB0BFF09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3" y="398871"/>
            <a:ext cx="10364451" cy="1596177"/>
          </a:xfrm>
        </p:spPr>
        <p:txBody>
          <a:bodyPr>
            <a:normAutofit/>
          </a:bodyPr>
          <a:lstStyle/>
          <a:p>
            <a:r>
              <a:rPr lang="en-US" sz="4400" dirty="0"/>
              <a:t>Native: Pros &amp; Cons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9360807-A3D0-9892-939F-AD6F978055F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699172"/>
            <a:ext cx="10364451" cy="4759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* Maximum performance and lowest latency.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Immediate access to the newest OS features/sensors.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Authentic platform-specific look and feel.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* Requires two entirely separate codebases.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Higher cost (need both iOS and Android developers).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Slower time-to-market.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06379A-D32A-80C4-ED4D-6C5E294F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17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67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0410-3B9C-FCA6-6585-16B61E798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Native: Business Use-Cases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33783-044B-94FC-F68A-05CDE9AAE0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2367092"/>
            <a:ext cx="10364451" cy="3424107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sz="2800" b="1" dirty="0"/>
              <a:t>When to choose Native:</a:t>
            </a:r>
            <a:endParaRPr lang="en-US" sz="2800" dirty="0"/>
          </a:p>
          <a:p>
            <a:pPr lvl="1">
              <a:lnSpc>
                <a:spcPct val="200000"/>
              </a:lnSpc>
            </a:pPr>
            <a:r>
              <a:rPr lang="en-US" sz="2400" dirty="0"/>
              <a:t>AAA Mobile Games (requires raw graphical power).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Heavy augmented reality (AR) or AI processing on-device.</a:t>
            </a:r>
          </a:p>
          <a:p>
            <a:pPr lvl="1">
              <a:lnSpc>
                <a:spcPct val="200000"/>
              </a:lnSpc>
            </a:pPr>
            <a:r>
              <a:rPr lang="en-US" sz="2400" dirty="0"/>
              <a:t>Apps where micro-second latency matters (financial trading, audio processing).</a:t>
            </a:r>
          </a:p>
          <a:p>
            <a:pPr>
              <a:lnSpc>
                <a:spcPct val="200000"/>
              </a:lnSpc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0402AD-868D-AC20-6A20-24A1DD1C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18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24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A4D6E-EB03-3DDD-7335-85DADE5EF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2 :Cross-Platform Development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DA6DEA-D30B-775E-78E2-2C299EB6DAB1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504981"/>
            <a:ext cx="10364452" cy="5148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Writing one single codebase that compiles or runs on both iOS and Android.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Leading Frameworks: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Flutter (Dart) and React Native (JavaScript).</a:t>
            </a:r>
          </a:p>
          <a:p>
            <a:pPr lvl="1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en-US" alt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Examples: 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sz="2200" dirty="0"/>
              <a:t>Kotlin Multiplatform / KMP (by JetBrains), .NET MAUI (by Microsoft), Ionic (with Capacitor))</a:t>
            </a:r>
            <a:endParaRPr kumimoji="0" lang="en-US" alt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Architecture: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Uses an abstraction layer or engine to translate a single language into native UI components or draw pixels directly to the screen.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E4ECDE-5B98-088B-A64A-BF53DB9B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19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7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66F51-4013-EBD6-5AFC-0DAA7E12E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486170"/>
            <a:ext cx="10364451" cy="1596177"/>
          </a:xfrm>
        </p:spPr>
        <p:txBody>
          <a:bodyPr>
            <a:normAutofit/>
          </a:bodyPr>
          <a:lstStyle/>
          <a:p>
            <a:r>
              <a:rPr lang="en-US" sz="4400" dirty="0"/>
              <a:t>Lecture Agenda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FBDAEEF-BD04-896F-D9E2-CCFF83C98843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1090271" y="2695113"/>
            <a:ext cx="10087066" cy="340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 1: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Mobile Landscape, History, and Environmental Constraints (Desktop vs. Web vs. Mobile).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 2: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Software Development Approaches: Native, Cross-Platform, and PWAs.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1F8DA0-426D-A2EC-609D-FFB84D48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3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4FF7C-FC8F-39CD-C3EC-CEEA158EB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Cross-Platform: Pros &amp; Cons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EF0584-90D5-7590-4098-4839ADC30D99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4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* One codebase = faster development and easier maintenance.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Lower cost (one development team).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Hot-reloading (instant visual feedback during development).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* Slight performance overhead compared to Native.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Dependent on the framework to update when Apple/Google release new features.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Larger app file size.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1C46FD-D383-4B61-B020-BD1A2DD3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20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2908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A784E-4C36-82F7-B3BA-F7C67CC1C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Cross-Platform: Business Use-Cases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F07454F-BB85-AF9A-0842-B785BCCE29A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12757"/>
            <a:ext cx="10364451" cy="453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sz="2800" dirty="0"/>
              <a:t>When to choose Cross-Platform: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Startups needing to reach both markets quickly on a budget.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Enterprise apps (internal business tools, e-commerce, social media).</a:t>
            </a:r>
          </a:p>
          <a:p>
            <a:pPr marL="914400" lvl="2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Apps focused heavily on UI and data-fetching rather than hardware manipulation.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2FB47B-5E11-E928-1838-6DE8DC0EA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21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8508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B2DF2-3CA3-73BF-D6F8-07F0DA707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 3: Progressive Web Apps (PWAs)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2658B81-C778-7E79-FDB5-627F89859DD6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4"/>
            <a:ext cx="10364452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Examples(</a:t>
            </a:r>
            <a:r>
              <a:rPr lang="en-US" sz="2400" dirty="0"/>
              <a:t>Starbucks, Twitter (X) Lite, Uber, Pinterest, Spotify)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website built with standard web technologies (HTML, CSS, JS) that acts and feels like an app.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 it works: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Runs in the browser but can be "installed" to the home screen, work offline via service workers, and send push notifications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52A513-843E-8366-E00E-32B063F0A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22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44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B3609-90D3-2573-4E1E-422872F5C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PWAs: Pros, Cons &amp; Use-Cases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1B2D529-476A-5064-AD78-17D75C38E6D2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874313"/>
            <a:ext cx="10364452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Bypasses app store fees/approvals, instantly updatable, great SEO discoverability.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Limited access to device hardware (Bluetooth, advanced camera features), poor support on iOS (Apple limits PWA functionality).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Use-Cases: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News publishers, lightweight e-commerce, platforms wanting users to try the service without downloading a massive app.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6E1ED2-F1D6-0AB2-675C-4FAC65E7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23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979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D8734-CEAE-909E-FDD2-AAD012DA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The Architectural Decision Matrix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5BC8D-AA50-D67D-EA3A-BF71322F81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Include a simple 3-column conceptual table comparing the three approaches: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20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Native: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High Cost, Slow Speed, Highest Performance, Full Hardware Access.</a:t>
            </a:r>
          </a:p>
          <a:p>
            <a:pPr lvl="2">
              <a:lnSpc>
                <a:spcPct val="20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Cross-Platform: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Medium Cost, Fast Speed, High Performance, Good Hardware Access.</a:t>
            </a:r>
          </a:p>
          <a:p>
            <a:pPr lvl="2">
              <a:lnSpc>
                <a:spcPct val="20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PWA: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Low Cost, Fastest Speed, Moderate Performance, Limited Hardware Access.</a:t>
            </a:r>
          </a:p>
          <a:p>
            <a:pPr>
              <a:lnSpc>
                <a:spcPct val="20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88C17-3765-A42C-88BA-7ACF863D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24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84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E4184-A4C9-CDD8-FADB-18EEA8CAB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is Mobile Computing?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4477B34-6B13-928B-70B4-89659F8883BF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874312"/>
            <a:ext cx="10203405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Human-computer interaction where a computer is expected to be transported during normal usage.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 Pillars: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communication, mobile hardware, and mobile software.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Shift: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Moving from tethered, stationary computing to ubiquitous, context-aware computing.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ABEE2E-69BA-9C3F-F71E-C1AC7A961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3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38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3505F-1180-702A-8575-813921A81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Brief History: The Pre-Smartphone Era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798A5A-72AF-009D-9629-596C6B99808B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243644"/>
            <a:ext cx="10364451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1990s: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era of PDAs (Personal Digital Assistants) and basic mobile phones.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 2000s: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Feature phones, WAP browsers, and Symbian OS.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Characteristics: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Fragmented operating systems, physical keyboards, stylus inputs, minimal internet capability.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55FD8C-D005-6DE9-64B6-CA6AE59C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4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734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01EF-BF87-74E4-8788-8040A5738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Smartphone Revolution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0988D57-9D9D-5EB8-878F-19F9C3DBEAF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5" y="1903950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2007: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Apple introduces the iPhone (Capacitive touch, no stylus, desktop-class web browsing).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2008: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Introduction of Android (Open-source alternative, massive hardware proliferation).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Paradigm Shift: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Software became the primary selling point over hardware form factor.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D02560-C6BE-8FDF-6CFD-6F3A517D6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5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07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3098-BCD4-31C1-3521-66AF5D69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Modern Mobile 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72109-4DB4-6E6E-C6CE-10016720FB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2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 Duopoly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iOS (Apple) and Android (Google) account for over 99% of the global market.</a:t>
            </a:r>
          </a:p>
          <a:p>
            <a:pPr>
              <a:lnSpc>
                <a:spcPct val="22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App Stores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The centralized distribution model (App Store &amp; Google Play) changed how software is monetized and distributed.</a:t>
            </a:r>
          </a:p>
          <a:p>
            <a:pPr>
              <a:lnSpc>
                <a:spcPct val="22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Ecosystem Lock-in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How cloud services, wearables, and hardware tie users to one platform.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21CAC5-7B94-D7E7-2FD1-80D09FACD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6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945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6C2CA-40D0-3848-0802-B2DF0D1B3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17" y="618517"/>
            <a:ext cx="11790946" cy="1596177"/>
          </a:xfrm>
        </p:spPr>
        <p:txBody>
          <a:bodyPr>
            <a:normAutofit/>
          </a:bodyPr>
          <a:lstStyle/>
          <a:p>
            <a:r>
              <a:rPr lang="en-US" sz="4400" dirty="0"/>
              <a:t>Mobile vs. Desktop/Web: A Different Beast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9EB1347-0BCE-E862-871C-B94ECF0FD16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5" y="2542468"/>
            <a:ext cx="10364451" cy="2543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Misconception: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"A mobile app is just a smaller website."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Reality: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computing operates under strict physical and environmental constraints that dictate software architecture.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A7A926-23FD-8988-CDED-34DACC7E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7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2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AC11-FA93-E22B-1F36-2E09D2CF3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 1 - Screen Size &amp; Ergonomics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854544D-3024-B80C-C82D-17615EA30A8C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2612977"/>
            <a:ext cx="10364450" cy="2932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Desktop: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Large horizontal real estate, precise mouse pointers.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Mobile: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Small vertical screens, imprecise "fat finger" touch inputs.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Impact: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Need for large touch targets, simplified navigation (bottom bars), and critical content prioritization.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0BF42D-4780-4991-5256-67C943BF6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8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2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4BC25-D452-C912-06CA-558CE161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Constraint 2 - Battery Life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C65D2C-34F9-8ADC-4E68-DF26C67BBF93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3" y="1874313"/>
            <a:ext cx="10364451" cy="440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Desktop: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Constantly plugged in or large batteries.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Mobile: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Highly constrained power capacities.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OS Intervention: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Mobile operating systems will ruthlessly kill apps running in the background to save battery.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 Impact: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Must optimize background tasks, location polling, and network calls.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455433-BADC-57DE-8987-6B9BF33F7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9</a:t>
            </a:fld>
            <a:endParaRPr 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09036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56</TotalTime>
  <Words>1294</Words>
  <Application>Microsoft Office PowerPoint</Application>
  <PresentationFormat>Widescreen</PresentationFormat>
  <Paragraphs>130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Arial</vt:lpstr>
      <vt:lpstr>Times New Roman</vt:lpstr>
      <vt:lpstr>Tw Cen MT</vt:lpstr>
      <vt:lpstr>Droplet</vt:lpstr>
      <vt:lpstr>Lecture 3 - Introduction to Mobile Computing &amp; Ecosystems </vt:lpstr>
      <vt:lpstr>Lecture Agenda</vt:lpstr>
      <vt:lpstr>What is Mobile Computing?</vt:lpstr>
      <vt:lpstr>A Brief History: The Pre-Smartphone Era</vt:lpstr>
      <vt:lpstr>The Smartphone Revolution</vt:lpstr>
      <vt:lpstr>The Modern Mobile Ecosystem</vt:lpstr>
      <vt:lpstr>Mobile vs. Desktop/Web: A Different Beast</vt:lpstr>
      <vt:lpstr>Constraint 1 - Screen Size &amp; Ergonomics</vt:lpstr>
      <vt:lpstr>Constraint 2 - Battery Life</vt:lpstr>
      <vt:lpstr>Constraint 3 - Connectivity</vt:lpstr>
      <vt:lpstr>Constraint 4 - Processing &amp; Thermal Limits</vt:lpstr>
      <vt:lpstr>The Mobile Advantage: Context-Awareness</vt:lpstr>
      <vt:lpstr>The Mobile User Mindset</vt:lpstr>
      <vt:lpstr>Summary &amp; Break</vt:lpstr>
      <vt:lpstr>How Do We Build for Mobile?</vt:lpstr>
      <vt:lpstr>Approach 1: Native Development</vt:lpstr>
      <vt:lpstr>Native: Pros &amp; Cons</vt:lpstr>
      <vt:lpstr>Native: Business Use-Cases</vt:lpstr>
      <vt:lpstr>Approach 2 :Cross-Platform Development</vt:lpstr>
      <vt:lpstr>Cross-Platform: Pros &amp; Cons</vt:lpstr>
      <vt:lpstr>Cross-Platform: Business Use-Cases</vt:lpstr>
      <vt:lpstr>Approach 3: Progressive Web Apps (PWAs)</vt:lpstr>
      <vt:lpstr>PWAs: Pros, Cons &amp; Use-Cases</vt:lpstr>
      <vt:lpstr>The Architectural Decision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sipan hameed</dc:creator>
  <cp:lastModifiedBy>sipan hameed</cp:lastModifiedBy>
  <cp:revision>10</cp:revision>
  <dcterms:created xsi:type="dcterms:W3CDTF">2026-02-13T12:45:43Z</dcterms:created>
  <dcterms:modified xsi:type="dcterms:W3CDTF">2026-02-13T15:02:54Z</dcterms:modified>
</cp:coreProperties>
</file>