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slideMaster+xml" PartName="/ppt/slideMasters/slideMaster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+xml" PartName="/ppt/slides/slide12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0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8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2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tags+xml" PartName="/ppt/tags/tag1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 showSpecialPlsOnTitleSld="0">
  <p:sldMasterIdLst>
    <p:sldMasterId id="2147483648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</p:sldIdLst>
  <p:sldSz cy="6858000" cx="9144000"/>
  <p:notesSz cx="6858000" cy="9144000"/>
  <p:custDataLst>
    <p:tags r:id="rId16"/>
  </p:custDataLst>
  <p:defaultTextStyle>
    <a:defPPr lvl="0">
      <a:defRPr lang="en-US"/>
    </a:defPPr>
    <a:lvl1pPr defTabSz="457200" eaLnBrk="1" hangingPunct="1" latinLnBrk="0" lvl="0" marL="0" rtl="0" algn="l">
      <a:defRPr kern="1200" sz="1800">
        <a:solidFill>
          <a:schemeClr val="tx1"/>
        </a:solidFill>
        <a:latin typeface="+mn-lt"/>
        <a:ea typeface="+mn-ea"/>
        <a:cs typeface="+mn-cs"/>
      </a:defRPr>
    </a:lvl1pPr>
    <a:lvl2pPr defTabSz="457200" eaLnBrk="1" hangingPunct="1" latinLnBrk="0" lvl="1" marL="457200" rtl="0" algn="l">
      <a:defRPr kern="1200" sz="1800">
        <a:solidFill>
          <a:schemeClr val="tx1"/>
        </a:solidFill>
        <a:latin typeface="+mn-lt"/>
        <a:ea typeface="+mn-ea"/>
        <a:cs typeface="+mn-cs"/>
      </a:defRPr>
    </a:lvl2pPr>
    <a:lvl3pPr defTabSz="457200" eaLnBrk="1" hangingPunct="1" latinLnBrk="0" lvl="2" marL="914400" rtl="0" algn="l">
      <a:defRPr kern="1200" sz="1800">
        <a:solidFill>
          <a:schemeClr val="tx1"/>
        </a:solidFill>
        <a:latin typeface="+mn-lt"/>
        <a:ea typeface="+mn-ea"/>
        <a:cs typeface="+mn-cs"/>
      </a:defRPr>
    </a:lvl3pPr>
    <a:lvl4pPr defTabSz="457200" eaLnBrk="1" hangingPunct="1" latinLnBrk="0" lvl="3" marL="1371600" rtl="0" algn="l">
      <a:defRPr kern="1200" sz="1800">
        <a:solidFill>
          <a:schemeClr val="tx1"/>
        </a:solidFill>
        <a:latin typeface="+mn-lt"/>
        <a:ea typeface="+mn-ea"/>
        <a:cs typeface="+mn-cs"/>
      </a:defRPr>
    </a:lvl4pPr>
    <a:lvl5pPr defTabSz="457200" eaLnBrk="1" hangingPunct="1" latinLnBrk="0" lvl="4" marL="1828800" rtl="0" algn="l">
      <a:defRPr kern="1200" sz="1800">
        <a:solidFill>
          <a:schemeClr val="tx1"/>
        </a:solidFill>
        <a:latin typeface="+mn-lt"/>
        <a:ea typeface="+mn-ea"/>
        <a:cs typeface="+mn-cs"/>
      </a:defRPr>
    </a:lvl5pPr>
    <a:lvl6pPr defTabSz="457200" eaLnBrk="1" hangingPunct="1" latinLnBrk="0" lvl="5" marL="2286000" rtl="0" algn="l">
      <a:defRPr kern="1200" sz="1800">
        <a:solidFill>
          <a:schemeClr val="tx1"/>
        </a:solidFill>
        <a:latin typeface="+mn-lt"/>
        <a:ea typeface="+mn-ea"/>
        <a:cs typeface="+mn-cs"/>
      </a:defRPr>
    </a:lvl6pPr>
    <a:lvl7pPr defTabSz="457200" eaLnBrk="1" hangingPunct="1" latinLnBrk="0" lvl="6" marL="2743200" rtl="0" algn="l">
      <a:defRPr kern="1200" sz="1800">
        <a:solidFill>
          <a:schemeClr val="tx1"/>
        </a:solidFill>
        <a:latin typeface="+mn-lt"/>
        <a:ea typeface="+mn-ea"/>
        <a:cs typeface="+mn-cs"/>
      </a:defRPr>
    </a:lvl7pPr>
    <a:lvl8pPr defTabSz="457200" eaLnBrk="1" hangingPunct="1" latinLnBrk="0" lvl="7" marL="3200400" rtl="0" algn="l">
      <a:defRPr kern="1200" sz="1800">
        <a:solidFill>
          <a:schemeClr val="tx1"/>
        </a:solidFill>
        <a:latin typeface="+mn-lt"/>
        <a:ea typeface="+mn-ea"/>
        <a:cs typeface="+mn-cs"/>
      </a:defRPr>
    </a:lvl8pPr>
    <a:lvl9pPr defTabSz="457200" eaLnBrk="1" hangingPunct="1" latinLnBrk="0" lvl="8" marL="3657600" rtl="0" algn="l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2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1" Type="http://schemas.openxmlformats.org/officeDocument/2006/relationships/theme" Target="theme/theme1.xml"/><Relationship Id="rId2" Type="http://schemas.openxmlformats.org/officeDocument/2006/relationships/presProps" Target="presProps2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15" Type="http://schemas.openxmlformats.org/officeDocument/2006/relationships/slide" Target="slides/slide11.xml"/><Relationship Id="rId14" Type="http://schemas.openxmlformats.org/officeDocument/2006/relationships/slide" Target="slides/slide10.xml"/><Relationship Id="rId16" Type="http://schemas.openxmlformats.org/officeDocument/2006/relationships/tags" Target="tags/tag1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25B3139-4630-4C28-9DD0-5B8733EA7D26}" type="datetimeFigureOut">
              <a:rPr lang="en-US" smtClean="0"/>
              <a:t>2/20/2026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D06B5F2-F4B7-44AB-B0EB-F00AB88BCF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32417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b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// Solution</a:t>
            </a:r>
            <a:br>
              <a:rPr lang="en-US" sz="1200" b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US" sz="1200" b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import '</a:t>
            </a:r>
            <a:r>
              <a:rPr lang="en-US" sz="1200" b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package:flutter</a:t>
            </a:r>
            <a:r>
              <a:rPr lang="en-US" sz="1200" b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/</a:t>
            </a:r>
            <a:r>
              <a:rPr lang="en-US" sz="1200" b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material.dart</a:t>
            </a:r>
            <a:r>
              <a:rPr lang="en-US" sz="1200" b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';</a:t>
            </a:r>
          </a:p>
          <a:p>
            <a:r>
              <a:rPr lang="en-US" sz="1200" b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/>
            </a:r>
            <a:br>
              <a:rPr lang="en-US" sz="1200" b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US" sz="1200" b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void main() {</a:t>
            </a:r>
          </a:p>
          <a:p>
            <a:r>
              <a:rPr lang="en-US" sz="1200" b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 </a:t>
            </a:r>
            <a:r>
              <a:rPr lang="en-US" sz="1200" b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runApp</a:t>
            </a:r>
            <a:r>
              <a:rPr lang="en-US" sz="1200" b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</a:t>
            </a:r>
            <a:r>
              <a:rPr lang="en-US" sz="1200" b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const</a:t>
            </a:r>
            <a:r>
              <a:rPr lang="en-US" sz="1200" b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MainApp</a:t>
            </a:r>
            <a:r>
              <a:rPr lang="en-US" sz="1200" b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());</a:t>
            </a:r>
          </a:p>
          <a:p>
            <a:r>
              <a:rPr lang="en-US" sz="1200" b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}</a:t>
            </a:r>
          </a:p>
          <a:p>
            <a:r>
              <a:rPr lang="en-US" sz="1200" b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/>
            </a:r>
            <a:br>
              <a:rPr lang="en-US" sz="1200" b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US" sz="1200" b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class </a:t>
            </a:r>
            <a:r>
              <a:rPr lang="en-US" sz="1200" b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MainApp</a:t>
            </a:r>
            <a:r>
              <a:rPr lang="en-US" sz="1200" b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extends </a:t>
            </a:r>
            <a:r>
              <a:rPr lang="en-US" sz="1200" b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StatelessWidget</a:t>
            </a:r>
            <a:r>
              <a:rPr lang="en-US" sz="1200" b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{</a:t>
            </a:r>
          </a:p>
          <a:p>
            <a:r>
              <a:rPr lang="en-US" sz="1200" b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 </a:t>
            </a:r>
            <a:r>
              <a:rPr lang="en-US" sz="1200" b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const</a:t>
            </a:r>
            <a:r>
              <a:rPr lang="en-US" sz="1200" b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MainApp</a:t>
            </a:r>
            <a:r>
              <a:rPr lang="en-US" sz="1200" b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({</a:t>
            </a:r>
            <a:r>
              <a:rPr lang="en-US" sz="1200" b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super.key</a:t>
            </a:r>
            <a:r>
              <a:rPr lang="en-US" sz="1200" b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});</a:t>
            </a:r>
          </a:p>
          <a:p>
            <a:r>
              <a:rPr lang="en-US" sz="1200" b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/>
            </a:r>
            <a:br>
              <a:rPr lang="en-US" sz="1200" b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US" sz="1200" b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 @override</a:t>
            </a:r>
          </a:p>
          <a:p>
            <a:r>
              <a:rPr lang="en-US" sz="1200" b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 Widget build(</a:t>
            </a:r>
            <a:r>
              <a:rPr lang="en-US" sz="1200" b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BuildContext</a:t>
            </a:r>
            <a:r>
              <a:rPr lang="en-US" sz="1200" b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context) {</a:t>
            </a:r>
          </a:p>
          <a:p>
            <a:r>
              <a:rPr lang="en-US" sz="1200" b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   return </a:t>
            </a:r>
            <a:r>
              <a:rPr lang="en-US" sz="1200" b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MaterialApp</a:t>
            </a:r>
            <a:r>
              <a:rPr lang="en-US" sz="1200" b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</a:t>
            </a:r>
          </a:p>
          <a:p>
            <a:r>
              <a:rPr lang="en-US" sz="1200" b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     </a:t>
            </a:r>
            <a:r>
              <a:rPr lang="en-US" sz="1200" b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debugShowCheckedModeBanner</a:t>
            </a:r>
            <a:r>
              <a:rPr lang="en-US" sz="1200" b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: false,</a:t>
            </a:r>
          </a:p>
          <a:p>
            <a:r>
              <a:rPr lang="en-US" sz="1200" b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     home: Scaffold(</a:t>
            </a:r>
          </a:p>
          <a:p>
            <a:r>
              <a:rPr lang="en-US" sz="1200" b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       </a:t>
            </a:r>
            <a:r>
              <a:rPr lang="en-US" sz="1200" b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backgroundColor</a:t>
            </a:r>
            <a:r>
              <a:rPr lang="en-US" sz="1200" b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: </a:t>
            </a:r>
            <a:r>
              <a:rPr lang="en-US" sz="1200" b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Colors.indigo</a:t>
            </a:r>
            <a:r>
              <a:rPr lang="en-US" sz="1200" b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</a:t>
            </a:r>
          </a:p>
          <a:p>
            <a:r>
              <a:rPr lang="en-US" sz="1200" b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       </a:t>
            </a:r>
            <a:r>
              <a:rPr lang="en-US" sz="1200" b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floatingActionButton</a:t>
            </a:r>
            <a:r>
              <a:rPr lang="en-US" sz="1200" b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: Text(</a:t>
            </a:r>
          </a:p>
          <a:p>
            <a:r>
              <a:rPr lang="en-US" sz="1200" b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         "I am floating",</a:t>
            </a:r>
          </a:p>
          <a:p>
            <a:r>
              <a:rPr lang="en-US" sz="1200" b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         style: </a:t>
            </a:r>
            <a:r>
              <a:rPr lang="en-US" sz="1200" b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TextStyle</a:t>
            </a:r>
            <a:r>
              <a:rPr lang="en-US" sz="1200" b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</a:t>
            </a:r>
          </a:p>
          <a:p>
            <a:r>
              <a:rPr lang="en-US" sz="1200" b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           </a:t>
            </a:r>
            <a:r>
              <a:rPr lang="en-US" sz="1200" b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fontSize</a:t>
            </a:r>
            <a:r>
              <a:rPr lang="en-US" sz="1200" b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: 18,</a:t>
            </a:r>
          </a:p>
          <a:p>
            <a:r>
              <a:rPr lang="en-US" sz="1200" b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           </a:t>
            </a:r>
            <a:r>
              <a:rPr lang="en-US" sz="1200" b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fontWeight</a:t>
            </a:r>
            <a:r>
              <a:rPr lang="en-US" sz="1200" b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: </a:t>
            </a:r>
            <a:r>
              <a:rPr lang="en-US" sz="1200" b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FontWeight.bold</a:t>
            </a:r>
            <a:r>
              <a:rPr lang="en-US" sz="1200" b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</a:t>
            </a:r>
          </a:p>
          <a:p>
            <a:r>
              <a:rPr lang="en-US" sz="1200" b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           color: </a:t>
            </a:r>
            <a:r>
              <a:rPr lang="en-US" sz="1200" b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Colors.red</a:t>
            </a:r>
            <a:r>
              <a:rPr lang="en-US" sz="1200" b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</a:t>
            </a:r>
          </a:p>
          <a:p>
            <a:r>
              <a:rPr lang="en-US" sz="1200" b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         ),</a:t>
            </a:r>
          </a:p>
          <a:p>
            <a:r>
              <a:rPr lang="en-US" sz="1200" b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       ),</a:t>
            </a:r>
          </a:p>
          <a:p>
            <a:r>
              <a:rPr lang="en-US" sz="1200" b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       </a:t>
            </a:r>
            <a:r>
              <a:rPr lang="en-US" sz="1200" b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appBar</a:t>
            </a:r>
            <a:r>
              <a:rPr lang="en-US" sz="1200" b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: </a:t>
            </a:r>
            <a:r>
              <a:rPr lang="en-US" sz="1200" b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AppBar</a:t>
            </a:r>
            <a:r>
              <a:rPr lang="en-US" sz="1200" b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</a:t>
            </a:r>
            <a:r>
              <a:rPr lang="en-US" sz="1200" b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centerTitle</a:t>
            </a:r>
            <a:r>
              <a:rPr lang="en-US" sz="1200" b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: true, title: Text("My first Flutter App")),</a:t>
            </a:r>
          </a:p>
          <a:p>
            <a:r>
              <a:rPr lang="en-US" sz="1200" b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       body: Center(</a:t>
            </a:r>
          </a:p>
          <a:p>
            <a:r>
              <a:rPr lang="en-US" sz="1200" b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         child: Text(</a:t>
            </a:r>
          </a:p>
          <a:p>
            <a:r>
              <a:rPr lang="en-US" sz="1200" b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           'Flutter is incredibly fun to work with. In addition, it allows for rapid development and a great developer experience.',</a:t>
            </a:r>
          </a:p>
          <a:p>
            <a:r>
              <a:rPr lang="en-US" sz="1200" b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           </a:t>
            </a:r>
            <a:r>
              <a:rPr lang="en-US" sz="1200" b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textAlign</a:t>
            </a:r>
            <a:r>
              <a:rPr lang="en-US" sz="1200" b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: </a:t>
            </a:r>
            <a:r>
              <a:rPr lang="en-US" sz="1200" b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TextAlign.right</a:t>
            </a:r>
            <a:r>
              <a:rPr lang="en-US" sz="1200" b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</a:t>
            </a:r>
          </a:p>
          <a:p>
            <a:r>
              <a:rPr lang="en-US" sz="1200" b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           overflow: </a:t>
            </a:r>
            <a:r>
              <a:rPr lang="en-US" sz="1200" b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TextOverflow.ellipsis</a:t>
            </a:r>
            <a:r>
              <a:rPr lang="en-US" sz="1200" b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</a:t>
            </a:r>
          </a:p>
          <a:p>
            <a:r>
              <a:rPr lang="en-US" sz="1200" b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           style: </a:t>
            </a:r>
            <a:r>
              <a:rPr lang="en-US" sz="1200" b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TextStyle</a:t>
            </a:r>
            <a:r>
              <a:rPr lang="en-US" sz="1200" b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</a:t>
            </a:r>
          </a:p>
          <a:p>
            <a:r>
              <a:rPr lang="en-US" sz="1200" b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             </a:t>
            </a:r>
            <a:r>
              <a:rPr lang="en-US" sz="1200" b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fontSize</a:t>
            </a:r>
            <a:r>
              <a:rPr lang="en-US" sz="1200" b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: 24,</a:t>
            </a:r>
          </a:p>
          <a:p>
            <a:r>
              <a:rPr lang="en-US" sz="1200" b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             </a:t>
            </a:r>
            <a:r>
              <a:rPr lang="en-US" sz="1200" b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fontWeight</a:t>
            </a:r>
            <a:r>
              <a:rPr lang="en-US" sz="1200" b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: </a:t>
            </a:r>
            <a:r>
              <a:rPr lang="en-US" sz="1200" b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FontWeight.bold</a:t>
            </a:r>
            <a:r>
              <a:rPr lang="en-US" sz="1200" b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</a:t>
            </a:r>
          </a:p>
          <a:p>
            <a:r>
              <a:rPr lang="en-US" sz="1200" b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             color: </a:t>
            </a:r>
            <a:r>
              <a:rPr lang="en-US" sz="1200" b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Colors.blue</a:t>
            </a:r>
            <a:r>
              <a:rPr lang="en-US" sz="1200" b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[200],</a:t>
            </a:r>
          </a:p>
          <a:p>
            <a:r>
              <a:rPr lang="en-US" sz="1200" b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           ),</a:t>
            </a:r>
          </a:p>
          <a:p>
            <a:r>
              <a:rPr lang="en-US" sz="1200" b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         ),</a:t>
            </a:r>
          </a:p>
          <a:p>
            <a:r>
              <a:rPr lang="en-US" sz="1200" b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       ),</a:t>
            </a:r>
          </a:p>
          <a:p>
            <a:r>
              <a:rPr lang="en-US" sz="1200" b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     ),</a:t>
            </a:r>
          </a:p>
          <a:p>
            <a:r>
              <a:rPr lang="en-US" sz="1200" b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   );</a:t>
            </a:r>
          </a:p>
          <a:p>
            <a:r>
              <a:rPr lang="en-US" sz="1200" b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 }</a:t>
            </a:r>
          </a:p>
          <a:p>
            <a:r>
              <a:rPr lang="en-US" sz="1200" b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}</a:t>
            </a:r>
          </a:p>
          <a:p>
            <a:r>
              <a:rPr lang="en-US" sz="1200" b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/>
            </a:r>
            <a:br>
              <a:rPr lang="en-US" sz="1200" b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endParaRPr lang="en-US" sz="1200" b="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sz="1200" b="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06B5F2-F4B7-44AB-B0EB-F00AB88BCFE6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507262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36" name="Shape 10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7" name="Google Shape;1037;p10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38" name="Google Shape;1038;p10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44" name="Shape 10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5" name="Google Shape;1045;p11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46" name="Google Shape;1046;p11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2960" y="758952"/>
            <a:ext cx="75438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5038" y="4455621"/>
            <a:ext cx="75438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856AC0-191E-4E8D-8567-074BA35A0B35}" type="datetime1">
              <a:rPr lang="en-GB" smtClean="0"/>
              <a:t>20/02/2026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1EB5B8-0B10-48A2-ACBA-09BDE1729BF3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903486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ADC95-C965-4D46-9DF2-6C4AAA4592C2}" type="datetime1">
              <a:rPr lang="en-GB" smtClean="0"/>
              <a:t>20/02/2026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1EB5B8-0B10-48A2-ACBA-09BDE1729B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76661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414779"/>
            <a:ext cx="1971675" cy="575742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414779"/>
            <a:ext cx="5800725" cy="5757420"/>
          </a:xfrm>
        </p:spPr>
        <p:txBody>
          <a:bodyPr vert="eaVert" lIns="45720" tIns="0" rIns="45720" bIns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3421BB-DC2D-4681-B085-F9C077D82BDD}" type="datetime1">
              <a:rPr lang="en-GB" smtClean="0"/>
              <a:t>20/02/2026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1EB5B8-0B10-48A2-ACBA-09BDE1729B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4172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D8A7D-54BC-4C72-88BC-440B12A88144}" type="datetime1">
              <a:rPr lang="en-GB" smtClean="0"/>
              <a:t>20/02/2026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1EB5B8-0B10-48A2-ACBA-09BDE1729B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33268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758952"/>
            <a:ext cx="75438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4453128"/>
            <a:ext cx="75438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9CAA2-320A-4AC2-A80E-22CE315C90D1}" type="datetime1">
              <a:rPr lang="en-GB" smtClean="0"/>
              <a:t>20/02/2026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1EB5B8-0B10-48A2-ACBA-09BDE1729BF3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831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845734"/>
            <a:ext cx="3703320" cy="402336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440" y="1845736"/>
            <a:ext cx="3703320" cy="4023359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DF3C7-E0FF-4F27-A2BE-C15B465D7A16}" type="datetime1">
              <a:rPr lang="en-GB" smtClean="0"/>
              <a:t>20/02/2026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1EB5B8-0B10-48A2-ACBA-09BDE1729B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11996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2960" y="2582334"/>
            <a:ext cx="3703320" cy="328676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44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2582334"/>
            <a:ext cx="3703320" cy="328676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CCF49-60DB-4FAA-918A-63248AE51345}" type="datetime1">
              <a:rPr lang="en-GB" smtClean="0"/>
              <a:t>20/02/2026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1EB5B8-0B10-48A2-ACBA-09BDE1729B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90638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D534B8-380A-4EB0-9F72-B1F0A62C4563}" type="datetime1">
              <a:rPr lang="en-GB" smtClean="0"/>
              <a:t>20/02/2026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1EB5B8-0B10-48A2-ACBA-09BDE1729B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88556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19542-4A48-4A32-A91D-2D5B09606594}" type="datetime1">
              <a:rPr lang="en-GB" smtClean="0"/>
              <a:t>20/02/2026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1EB5B8-0B10-48A2-ACBA-09BDE1729B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74985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3" y="0"/>
            <a:ext cx="3038093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3030053" y="0"/>
            <a:ext cx="48006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594359"/>
            <a:ext cx="24003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60237" y="731520"/>
            <a:ext cx="5009393" cy="525780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926080"/>
            <a:ext cx="24003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49134" y="6459786"/>
            <a:ext cx="1963883" cy="365125"/>
          </a:xfrm>
        </p:spPr>
        <p:txBody>
          <a:bodyPr/>
          <a:lstStyle>
            <a:lvl1pPr algn="l">
              <a:defRPr/>
            </a:lvl1pPr>
          </a:lstStyle>
          <a:p>
            <a:fld id="{791E3644-D8CA-4719-83C8-5ECA4D6B5F0F}" type="datetime1">
              <a:rPr lang="en-GB" smtClean="0"/>
              <a:t>20/02/2026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600450" y="6459786"/>
            <a:ext cx="348615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61EB5B8-0B10-48A2-ACBA-09BDE1729B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75121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9141619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2" y="491507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5074920"/>
            <a:ext cx="7589520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" y="0"/>
            <a:ext cx="9143989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2959" y="5907024"/>
            <a:ext cx="7589520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AE73D-987C-410A-87FE-7ADF6D7AA84B}" type="datetime1">
              <a:rPr lang="en-GB" smtClean="0"/>
              <a:t>20/02/2026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1EB5B8-0B10-48A2-ACBA-09BDE1729B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19141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6400800"/>
            <a:ext cx="9144001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5"/>
            <a:ext cx="9144001" cy="6599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59" y="1845734"/>
            <a:ext cx="7543801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2961" y="6459786"/>
            <a:ext cx="18542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14CDB07A-9FA9-4385-B3B5-C78757405E92}" type="datetime1">
              <a:rPr lang="en-GB" smtClean="0"/>
              <a:t>20/02/2026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64639" y="6459786"/>
            <a:ext cx="36171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425344" y="6459786"/>
            <a:ext cx="98401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461EB5B8-0B10-48A2-ACBA-09BDE1729BF3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895149" y="1737845"/>
            <a:ext cx="74752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475813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hf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4.png"/><Relationship Id="rId4" Type="http://schemas.openxmlformats.org/officeDocument/2006/relationships/image" Target="../media/image5.PN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2960" y="2277374"/>
            <a:ext cx="7543800" cy="2047738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LAB 4:</a:t>
            </a:r>
            <a:br>
              <a:rPr lang="en-US" dirty="0" smtClean="0"/>
            </a:br>
            <a:r>
              <a:rPr lang="en-US" dirty="0" smtClean="0"/>
              <a:t>Single-child </a:t>
            </a:r>
            <a:r>
              <a:rPr lang="en-US" dirty="0" smtClean="0"/>
              <a:t>Layouts</a:t>
            </a:r>
            <a:endParaRPr lang="en-US" dirty="0">
              <a:solidFill>
                <a:srgbClr val="00B0F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Mobile application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00760" y="432040"/>
            <a:ext cx="1566000" cy="1566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822960" y="432040"/>
            <a:ext cx="2286395" cy="128067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200000"/>
              </a:lnSpc>
            </a:pPr>
            <a:r>
              <a:rPr lang="en-US" sz="1350" b="1" dirty="0">
                <a:solidFill>
                  <a:schemeClr val="bg2">
                    <a:lumMod val="50000"/>
                  </a:schemeClr>
                </a:solidFill>
              </a:rPr>
              <a:t>Duhok Polytechnic University</a:t>
            </a:r>
          </a:p>
          <a:p>
            <a:pPr>
              <a:lnSpc>
                <a:spcPct val="200000"/>
              </a:lnSpc>
            </a:pPr>
            <a:r>
              <a:rPr lang="en-US" sz="1350" b="1" dirty="0">
                <a:solidFill>
                  <a:schemeClr val="bg2">
                    <a:lumMod val="50000"/>
                  </a:schemeClr>
                </a:solidFill>
              </a:rPr>
              <a:t>Technical College of Zakho</a:t>
            </a:r>
          </a:p>
          <a:p>
            <a:pPr>
              <a:lnSpc>
                <a:spcPct val="200000"/>
              </a:lnSpc>
            </a:pPr>
            <a:r>
              <a:rPr lang="en-US" sz="1350" b="1" dirty="0">
                <a:solidFill>
                  <a:schemeClr val="bg2">
                    <a:lumMod val="50000"/>
                  </a:schemeClr>
                </a:solidFill>
              </a:rPr>
              <a:t>Department of CIS</a:t>
            </a:r>
          </a:p>
        </p:txBody>
      </p:sp>
    </p:spTree>
    <p:extLst>
      <p:ext uri="{BB962C8B-B14F-4D97-AF65-F5344CB8AC3E}">
        <p14:creationId xmlns:p14="http://schemas.microsoft.com/office/powerpoint/2010/main" val="1698926501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39" name="Shape 10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0" name="Google Shape;1040;p1"/>
          <p:cNvSpPr txBox="1"/>
          <p:nvPr>
            <p:ph type="title"/>
          </p:nvPr>
        </p:nvSpPr>
        <p:spPr>
          <a:xfrm>
            <a:off x="822960" y="286604"/>
            <a:ext cx="7543800" cy="14508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4800"/>
              <a:buFont typeface="Calibri"/>
              <a:buNone/>
            </a:pPr>
            <a:r>
              <a:rPr lang="en-US"/>
              <a:t>Example</a:t>
            </a:r>
            <a:endParaRPr/>
          </a:p>
        </p:txBody>
      </p:sp>
      <p:pic>
        <p:nvPicPr>
          <p:cNvPr id="1041" name="Google Shape;1041;p1"/>
          <p:cNvPicPr preferRelativeResize="0"/>
          <p:nvPr>
            <p:ph idx="1" type="body"/>
          </p:nvPr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9686320" y="1860116"/>
            <a:ext cx="5311800" cy="4443300"/>
          </a:xfrm>
          <a:prstGeom prst="rect">
            <a:avLst/>
          </a:prstGeom>
          <a:noFill/>
          <a:ln>
            <a:noFill/>
          </a:ln>
        </p:spPr>
      </p:pic>
      <p:sp>
        <p:nvSpPr>
          <p:cNvPr id="1042" name="Google Shape;1042;p1"/>
          <p:cNvSpPr txBox="1"/>
          <p:nvPr>
            <p:ph idx="12" type="sldNum"/>
          </p:nvPr>
        </p:nvSpPr>
        <p:spPr>
          <a:xfrm>
            <a:off x="7425344" y="6459786"/>
            <a:ext cx="9840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1043" name="Google Shape;1043;p1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2978400" y="1860116"/>
            <a:ext cx="2731123" cy="444327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push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0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47" name="Shape 10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" name="Google Shape;1048;p2"/>
          <p:cNvSpPr txBox="1"/>
          <p:nvPr>
            <p:ph type="title"/>
          </p:nvPr>
        </p:nvSpPr>
        <p:spPr>
          <a:xfrm>
            <a:off x="822960" y="286604"/>
            <a:ext cx="7543800" cy="14508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4800"/>
              <a:buFont typeface="Calibri"/>
              <a:buNone/>
            </a:pPr>
            <a:r>
              <a:rPr lang="en-US"/>
              <a:t>Any Questions?</a:t>
            </a:r>
            <a:endParaRPr/>
          </a:p>
        </p:txBody>
      </p:sp>
      <p:sp>
        <p:nvSpPr>
          <p:cNvPr id="1049" name="Google Shape;1049;p2"/>
          <p:cNvSpPr txBox="1"/>
          <p:nvPr>
            <p:ph idx="12" type="sldNum"/>
          </p:nvPr>
        </p:nvSpPr>
        <p:spPr>
          <a:xfrm>
            <a:off x="7425344" y="6459786"/>
            <a:ext cx="9840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050" name="Google Shape;1050;p2"/>
          <p:cNvSpPr/>
          <p:nvPr/>
        </p:nvSpPr>
        <p:spPr>
          <a:xfrm>
            <a:off x="4306385" y="3082751"/>
            <a:ext cx="531300" cy="10848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6600" u="none" cap="none" strike="noStrik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?</a:t>
            </a:r>
            <a:endParaRPr b="0" i="0" sz="4050" u="none" cap="none" strike="noStrike">
              <a:solidFill>
                <a:schemeClr val="accen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ransition spd="slow">
    <p:push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Lab Work</a:t>
            </a:r>
            <a:endParaRPr lang="en-US" dirty="0"/>
          </a:p>
        </p:txBody>
      </p:sp>
      <p:pic>
        <p:nvPicPr>
          <p:cNvPr id="3" name="Content Placeholder 2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7769" y="1820384"/>
            <a:ext cx="5594182" cy="4375999"/>
          </a:xfrm>
          <a:prstGeom prst="rect">
            <a:avLst/>
          </a:prstGeo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1EB5B8-0B10-48A2-ACBA-09BDE1729BF3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238963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Objectives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Understand layouts</a:t>
            </a:r>
          </a:p>
          <a:p>
            <a:r>
              <a:rPr lang="en-US" dirty="0" smtClean="0"/>
              <a:t>Learn the difference between child and children</a:t>
            </a:r>
          </a:p>
          <a:p>
            <a:r>
              <a:rPr lang="en-US" dirty="0" smtClean="0"/>
              <a:t>Alignment</a:t>
            </a:r>
            <a:endParaRPr lang="en-US" dirty="0" smtClean="0"/>
          </a:p>
          <a:p>
            <a:r>
              <a:rPr lang="en-US" dirty="0" smtClean="0"/>
              <a:t>Adding spaces</a:t>
            </a:r>
            <a:endParaRPr lang="en-US" dirty="0" smtClean="0"/>
          </a:p>
          <a:p>
            <a:r>
              <a:rPr lang="en-US" dirty="0" smtClean="0"/>
              <a:t>Defining sizes</a:t>
            </a:r>
          </a:p>
          <a:p>
            <a:r>
              <a:rPr lang="en-US" dirty="0" smtClean="0"/>
              <a:t>Containing widgets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1EB5B8-0B10-48A2-ACBA-09BDE1729BF3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7609523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is a Layout?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67602" y="1911279"/>
            <a:ext cx="7454516" cy="3753568"/>
          </a:xfrm>
        </p:spPr>
        <p:txBody>
          <a:bodyPr>
            <a:normAutofit/>
          </a:bodyPr>
          <a:lstStyle/>
          <a:p>
            <a:r>
              <a:rPr lang="en-US" dirty="0"/>
              <a:t>In mobile development, a Layout is the process of defining the visual structure for a user interface. It determines the size and position of widgets on the screen</a:t>
            </a:r>
            <a:r>
              <a:rPr lang="en-US" dirty="0" smtClean="0"/>
              <a:t>.</a:t>
            </a:r>
          </a:p>
          <a:p>
            <a:r>
              <a:rPr lang="en-US" b="1" dirty="0"/>
              <a:t>The Container Logic:</a:t>
            </a:r>
            <a:r>
              <a:rPr lang="en-US" dirty="0"/>
              <a:t> Layouts act as invisible containers that hold other widgets</a:t>
            </a:r>
            <a:r>
              <a:rPr lang="en-US" dirty="0" smtClean="0"/>
              <a:t>.</a:t>
            </a:r>
          </a:p>
          <a:p>
            <a:r>
              <a:rPr lang="en-US" b="1" dirty="0"/>
              <a:t>The Rules of Space:</a:t>
            </a:r>
            <a:r>
              <a:rPr lang="en-US" dirty="0"/>
              <a:t> A layout tells a widget</a:t>
            </a:r>
            <a:r>
              <a:rPr lang="en-US" dirty="0" smtClean="0"/>
              <a:t>:</a:t>
            </a:r>
          </a:p>
          <a:p>
            <a:pPr lvl="1"/>
            <a:r>
              <a:rPr lang="en-US" dirty="0" smtClean="0"/>
              <a:t>“You are 50 pixels wide”.</a:t>
            </a:r>
          </a:p>
          <a:p>
            <a:pPr lvl="1"/>
            <a:r>
              <a:rPr lang="en-US" dirty="0" smtClean="0"/>
              <a:t>“You are centered vertically”.</a:t>
            </a:r>
          </a:p>
          <a:p>
            <a:pPr lvl="1"/>
            <a:r>
              <a:rPr lang="en-US" dirty="0" smtClean="0"/>
              <a:t>“You must sit exactly below this other button.”</a:t>
            </a:r>
          </a:p>
          <a:p>
            <a:pPr lvl="1"/>
            <a:endParaRPr lang="en-US" dirty="0" smtClean="0"/>
          </a:p>
        </p:txBody>
      </p:sp>
      <p:pic>
        <p:nvPicPr>
          <p:cNvPr id="1034" name="Picture 10" descr="Understanding constraints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75649" y="4779401"/>
            <a:ext cx="3595823" cy="15689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1EB5B8-0B10-48A2-ACBA-09BDE1729BF3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375231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Child vs Children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2244" y="1939866"/>
            <a:ext cx="7454516" cy="4167636"/>
          </a:xfrm>
        </p:spPr>
        <p:txBody>
          <a:bodyPr>
            <a:normAutofit/>
          </a:bodyPr>
          <a:lstStyle/>
          <a:p>
            <a:r>
              <a:rPr lang="en-US" dirty="0"/>
              <a:t>The Two Main Types of </a:t>
            </a:r>
            <a:r>
              <a:rPr lang="en-US" dirty="0" smtClean="0"/>
              <a:t>Layouts</a:t>
            </a:r>
          </a:p>
          <a:p>
            <a:pPr marL="457200" indent="-457200">
              <a:buFont typeface="+mj-lt"/>
              <a:buAutoNum type="arabicPeriod"/>
            </a:pPr>
            <a:r>
              <a:rPr lang="en-US" b="1" dirty="0" smtClean="0"/>
              <a:t>Single-Child Layouts: </a:t>
            </a:r>
            <a:r>
              <a:rPr lang="en-US" dirty="0"/>
              <a:t>Focus on positioning or sizing a </a:t>
            </a:r>
            <a:r>
              <a:rPr lang="en-US" b="1" dirty="0"/>
              <a:t>single</a:t>
            </a:r>
            <a:r>
              <a:rPr lang="en-US" dirty="0"/>
              <a:t> element.</a:t>
            </a:r>
          </a:p>
          <a:p>
            <a:pPr marL="578358" lvl="1" indent="-285750"/>
            <a:r>
              <a:rPr lang="en-US" dirty="0" smtClean="0"/>
              <a:t>Examples</a:t>
            </a:r>
            <a:r>
              <a:rPr lang="en-US" dirty="0" smtClean="0"/>
              <a:t>: Center/Align(alignment</a:t>
            </a:r>
            <a:r>
              <a:rPr lang="en-US" dirty="0" smtClean="0"/>
              <a:t>), </a:t>
            </a:r>
            <a:r>
              <a:rPr lang="en-US" dirty="0" smtClean="0"/>
              <a:t>Padding(spacing</a:t>
            </a:r>
            <a:r>
              <a:rPr lang="en-US" dirty="0" smtClean="0"/>
              <a:t>), </a:t>
            </a:r>
            <a:r>
              <a:rPr lang="en-US" dirty="0" err="1" smtClean="0"/>
              <a:t>SizedBox</a:t>
            </a:r>
            <a:r>
              <a:rPr lang="en-US" dirty="0" smtClean="0"/>
              <a:t>(dimensions), Container(jack of all trades).</a:t>
            </a:r>
            <a:endParaRPr lang="en-US" dirty="0" smtClean="0"/>
          </a:p>
          <a:p>
            <a:pPr marL="457200" indent="-457200">
              <a:buFont typeface="+mj-lt"/>
              <a:buAutoNum type="arabicPeriod"/>
            </a:pPr>
            <a:r>
              <a:rPr lang="en-US" b="1" dirty="0" smtClean="0"/>
              <a:t>Multi-Child </a:t>
            </a:r>
            <a:r>
              <a:rPr lang="en-US" b="1" dirty="0"/>
              <a:t>Layouts:</a:t>
            </a:r>
            <a:r>
              <a:rPr lang="en-US" dirty="0"/>
              <a:t> * Focus on how a </a:t>
            </a:r>
            <a:r>
              <a:rPr lang="en-US" b="1" dirty="0"/>
              <a:t>group</a:t>
            </a:r>
            <a:r>
              <a:rPr lang="en-US" dirty="0"/>
              <a:t> of elements relate to each other</a:t>
            </a:r>
            <a:r>
              <a:rPr lang="en-US" dirty="0" smtClean="0"/>
              <a:t>.</a:t>
            </a:r>
          </a:p>
          <a:p>
            <a:pPr marL="578358" lvl="1" indent="-285750"/>
            <a:r>
              <a:rPr lang="en-US" dirty="0" smtClean="0"/>
              <a:t>Examples: Row (side-by-side), Column (top-to-bottom), Stack (on top of each other)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1EB5B8-0B10-48A2-ACBA-09BDE1729BF3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4051667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Align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2244" y="1939866"/>
            <a:ext cx="7454516" cy="416763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While Center always puts the child in the middle, the Align widget gives you total control. It allows you to place a child at any of the nine standard positions (corners, edges, or center) within the parent’s boundaries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r>
              <a:rPr lang="en-US" b="1" dirty="0" smtClean="0"/>
              <a:t>Key attributes:</a:t>
            </a:r>
          </a:p>
          <a:p>
            <a:pPr lvl="1"/>
            <a:r>
              <a:rPr lang="en-US" dirty="0" smtClean="0"/>
              <a:t>child</a:t>
            </a:r>
            <a:r>
              <a:rPr lang="en-US" dirty="0"/>
              <a:t>: The widget to be positioned</a:t>
            </a:r>
            <a:r>
              <a:rPr lang="en-US" dirty="0" smtClean="0"/>
              <a:t>.</a:t>
            </a:r>
            <a:endParaRPr lang="en-US" dirty="0" smtClean="0"/>
          </a:p>
          <a:p>
            <a:pPr lvl="1"/>
            <a:r>
              <a:rPr lang="en-US" dirty="0"/>
              <a:t>alignment: Uses the Alignment class to set the </a:t>
            </a:r>
            <a:r>
              <a:rPr lang="en-US" dirty="0" smtClean="0"/>
              <a:t>position:</a:t>
            </a:r>
          </a:p>
          <a:p>
            <a:pPr lvl="2"/>
            <a:r>
              <a:rPr lang="en-US" dirty="0" err="1"/>
              <a:t>Alignment.topRight</a:t>
            </a:r>
            <a:r>
              <a:rPr lang="en-US" dirty="0"/>
              <a:t>, </a:t>
            </a:r>
            <a:r>
              <a:rPr lang="en-US" dirty="0" err="1"/>
              <a:t>Alignment.bottomLeft</a:t>
            </a:r>
            <a:r>
              <a:rPr lang="en-US" dirty="0"/>
              <a:t>, </a:t>
            </a:r>
            <a:r>
              <a:rPr lang="en-US" dirty="0" err="1"/>
              <a:t>Alignment.centerLeft</a:t>
            </a:r>
            <a:r>
              <a:rPr lang="en-US" dirty="0"/>
              <a:t>, etc</a:t>
            </a:r>
            <a:r>
              <a:rPr lang="en-US" dirty="0" smtClean="0"/>
              <a:t>.</a:t>
            </a:r>
          </a:p>
          <a:p>
            <a:pPr lvl="2"/>
            <a:r>
              <a:rPr lang="en-US" dirty="0" smtClean="0"/>
              <a:t>Alignment(0.5</a:t>
            </a:r>
            <a:r>
              <a:rPr lang="en-US" dirty="0"/>
              <a:t>, -0.5): Custom coordinates where (0,0) is the center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1EB5B8-0B10-48A2-ACBA-09BDE1729BF3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2100783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Padding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 Flutter, "everything is a widget," including empty space. The Padding widget is used to create a buffer or "breathing room" around its child. Instead of the child touching the boundaries of its parent, Padding pushes the child inward by a specified amount</a:t>
            </a:r>
            <a:r>
              <a:rPr lang="en-US" dirty="0" smtClean="0"/>
              <a:t>.</a:t>
            </a:r>
          </a:p>
          <a:p>
            <a:r>
              <a:rPr lang="en-US" b="1" dirty="0" smtClean="0"/>
              <a:t>Key attributes:</a:t>
            </a:r>
          </a:p>
          <a:p>
            <a:pPr lvl="1"/>
            <a:r>
              <a:rPr lang="en-US" dirty="0"/>
              <a:t>child: The widget that will be wrapped by the empty space</a:t>
            </a:r>
            <a:r>
              <a:rPr lang="en-US" dirty="0" smtClean="0"/>
              <a:t>.</a:t>
            </a:r>
          </a:p>
          <a:p>
            <a:pPr lvl="1"/>
            <a:r>
              <a:rPr lang="en-US" dirty="0"/>
              <a:t>padding: Defines the amount of space. It requires an </a:t>
            </a:r>
            <a:r>
              <a:rPr lang="en-US" dirty="0" err="1"/>
              <a:t>EdgeInsets</a:t>
            </a:r>
            <a:r>
              <a:rPr lang="en-US" dirty="0"/>
              <a:t> object</a:t>
            </a:r>
            <a:r>
              <a:rPr lang="en-US" dirty="0" smtClean="0"/>
              <a:t>:</a:t>
            </a:r>
          </a:p>
          <a:p>
            <a:pPr lvl="2"/>
            <a:r>
              <a:rPr lang="en-US" dirty="0" err="1"/>
              <a:t>EdgeInsets.all</a:t>
            </a:r>
            <a:r>
              <a:rPr lang="en-US" dirty="0"/>
              <a:t>(16.0): Same space on all 4 sides</a:t>
            </a:r>
            <a:r>
              <a:rPr lang="en-US" dirty="0" smtClean="0"/>
              <a:t>.</a:t>
            </a:r>
          </a:p>
          <a:p>
            <a:pPr lvl="2"/>
            <a:r>
              <a:rPr lang="en-US" dirty="0" err="1" smtClean="0"/>
              <a:t>EdgeInsets.symmetric</a:t>
            </a:r>
            <a:r>
              <a:rPr lang="en-US" dirty="0" smtClean="0"/>
              <a:t>(vertical</a:t>
            </a:r>
            <a:r>
              <a:rPr lang="en-US" dirty="0"/>
              <a:t>: 10, horizontal: 20): Different space for top/bottom vs. sides</a:t>
            </a:r>
            <a:r>
              <a:rPr lang="en-US" dirty="0" smtClean="0"/>
              <a:t>.</a:t>
            </a:r>
          </a:p>
          <a:p>
            <a:pPr lvl="2"/>
            <a:r>
              <a:rPr lang="en-US" dirty="0" err="1" smtClean="0"/>
              <a:t>EdgeInsets.only</a:t>
            </a:r>
            <a:r>
              <a:rPr lang="en-US" dirty="0" smtClean="0"/>
              <a:t>(left</a:t>
            </a:r>
            <a:r>
              <a:rPr lang="en-US" dirty="0"/>
              <a:t>: 50): Space on one specific side only</a:t>
            </a:r>
            <a:r>
              <a:rPr lang="en-US" dirty="0" smtClean="0"/>
              <a:t>.</a:t>
            </a:r>
          </a:p>
          <a:p>
            <a:pPr lvl="2"/>
            <a:r>
              <a:rPr lang="en-US" dirty="0" err="1" smtClean="0"/>
              <a:t>EdgeInsets.directional</a:t>
            </a:r>
            <a:r>
              <a:rPr lang="en-US" dirty="0" smtClean="0"/>
              <a:t>(start:50): Similar to </a:t>
            </a:r>
            <a:r>
              <a:rPr lang="en-US" dirty="0" err="1"/>
              <a:t>EdgeInsets.only</a:t>
            </a:r>
            <a:r>
              <a:rPr lang="en-US" dirty="0"/>
              <a:t>(left: 50</a:t>
            </a:r>
            <a:r>
              <a:rPr lang="en-US" dirty="0" smtClean="0"/>
              <a:t>), but is dependent on the language of the application.</a:t>
            </a:r>
          </a:p>
          <a:p>
            <a:pPr lvl="2"/>
            <a:r>
              <a:rPr lang="en-US" dirty="0" err="1" smtClean="0"/>
              <a:t>EdgeInsets.zero</a:t>
            </a:r>
            <a:r>
              <a:rPr lang="en-US" dirty="0" smtClean="0"/>
              <a:t>: Removes spacing from all 4 sides.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1EB5B8-0B10-48A2-ACBA-09BDE1729BF3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3729339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SizedBox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The </a:t>
            </a:r>
            <a:r>
              <a:rPr lang="en-US" dirty="0" err="1"/>
              <a:t>SizedBox</a:t>
            </a:r>
            <a:r>
              <a:rPr lang="en-US" dirty="0"/>
              <a:t> is a simple box with a specified size. It is used for two main purposes: forcing a child to have specific dimensions, or acting as an "empty gap" between two widgets to create space without using padding.</a:t>
            </a:r>
          </a:p>
          <a:p>
            <a:r>
              <a:rPr lang="en-US" b="1" dirty="0" smtClean="0"/>
              <a:t>Key attributes:</a:t>
            </a:r>
          </a:p>
          <a:p>
            <a:pPr lvl="1"/>
            <a:r>
              <a:rPr lang="en-US" dirty="0"/>
              <a:t>child: The widget you want to resize. (Note: If no child is provided, it simply occupies empty space</a:t>
            </a:r>
            <a:r>
              <a:rPr lang="en-US" dirty="0" smtClean="0"/>
              <a:t>).</a:t>
            </a:r>
          </a:p>
          <a:p>
            <a:pPr lvl="1"/>
            <a:r>
              <a:rPr lang="en-US" dirty="0"/>
              <a:t>width: Forces the child to be a specific number of pixels wide</a:t>
            </a:r>
            <a:r>
              <a:rPr lang="en-US" dirty="0" smtClean="0"/>
              <a:t>.</a:t>
            </a:r>
          </a:p>
          <a:p>
            <a:pPr lvl="1"/>
            <a:r>
              <a:rPr lang="en-US" dirty="0"/>
              <a:t>height: Forces the child to be a specific number of pixels tall</a:t>
            </a:r>
            <a:r>
              <a:rPr lang="en-US" dirty="0" smtClean="0"/>
              <a:t>.</a:t>
            </a:r>
            <a:endParaRPr lang="en-US" dirty="0"/>
          </a:p>
          <a:p>
            <a:r>
              <a:rPr lang="en-US" b="1" dirty="0" smtClean="0"/>
              <a:t>Alternative:</a:t>
            </a:r>
          </a:p>
          <a:p>
            <a:pPr lvl="1"/>
            <a:r>
              <a:rPr lang="en-US" dirty="0" err="1"/>
              <a:t>SizedBox.shrink</a:t>
            </a:r>
            <a:r>
              <a:rPr lang="en-US" dirty="0"/>
              <a:t>(): A named constructor that creates a box with zero width and height—useful for "hiding" widgets.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1EB5B8-0B10-48A2-ACBA-09BDE1729BF3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0263848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Container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The Container is the "Swiss Army Knife" of Flutter. It is a single-child widget that combines the abilities of Padding, Align, </a:t>
            </a:r>
            <a:r>
              <a:rPr lang="en-US" dirty="0" err="1"/>
              <a:t>SizedBox</a:t>
            </a:r>
            <a:r>
              <a:rPr lang="en-US" dirty="0"/>
              <a:t>, and more. Use a Container when you need to style the background (color, borders, shadows) or apply complex constraints to a single element</a:t>
            </a:r>
            <a:r>
              <a:rPr lang="en-US" dirty="0" smtClean="0"/>
              <a:t>.</a:t>
            </a:r>
            <a:endParaRPr lang="en-US" dirty="0"/>
          </a:p>
          <a:p>
            <a:r>
              <a:rPr lang="en-US" b="1" dirty="0" smtClean="0"/>
              <a:t>Key attributes:</a:t>
            </a:r>
          </a:p>
          <a:p>
            <a:pPr lvl="1"/>
            <a:r>
              <a:rPr lang="en-US" dirty="0"/>
              <a:t>child: The widget you want to </a:t>
            </a:r>
            <a:r>
              <a:rPr lang="en-US" dirty="0" smtClean="0"/>
              <a:t>contain.</a:t>
            </a:r>
          </a:p>
          <a:p>
            <a:pPr lvl="1"/>
            <a:r>
              <a:rPr lang="en-US" dirty="0"/>
              <a:t>width / height: Sets fixed dimensions for the box</a:t>
            </a:r>
            <a:r>
              <a:rPr lang="en-US" dirty="0" smtClean="0"/>
              <a:t>.</a:t>
            </a:r>
          </a:p>
          <a:p>
            <a:pPr lvl="1"/>
            <a:r>
              <a:rPr lang="en-US" dirty="0"/>
              <a:t>alignment: Aligns the child within the container</a:t>
            </a:r>
            <a:r>
              <a:rPr lang="en-US" dirty="0" smtClean="0"/>
              <a:t>.</a:t>
            </a:r>
          </a:p>
          <a:p>
            <a:pPr lvl="1"/>
            <a:r>
              <a:rPr lang="en-US" dirty="0"/>
              <a:t>margin: Space outside the container’s border</a:t>
            </a:r>
            <a:r>
              <a:rPr lang="en-US" dirty="0" smtClean="0"/>
              <a:t>.</a:t>
            </a:r>
          </a:p>
          <a:p>
            <a:pPr lvl="1"/>
            <a:r>
              <a:rPr lang="en-US" dirty="0"/>
              <a:t>padding: Space inside the container’s border</a:t>
            </a:r>
            <a:r>
              <a:rPr lang="en-US" dirty="0" smtClean="0"/>
              <a:t>.</a:t>
            </a:r>
          </a:p>
          <a:p>
            <a:pPr lvl="1"/>
            <a:r>
              <a:rPr lang="en-US" dirty="0"/>
              <a:t>decoration: Uses </a:t>
            </a:r>
            <a:r>
              <a:rPr lang="en-US" dirty="0" err="1"/>
              <a:t>BoxDecoration</a:t>
            </a:r>
            <a:r>
              <a:rPr lang="en-US" dirty="0"/>
              <a:t> to set color, </a:t>
            </a:r>
            <a:r>
              <a:rPr lang="en-US" dirty="0" err="1"/>
              <a:t>borderRadius</a:t>
            </a:r>
            <a:r>
              <a:rPr lang="en-US" dirty="0"/>
              <a:t>, border, and </a:t>
            </a:r>
            <a:r>
              <a:rPr lang="en-US" dirty="0" err="1"/>
              <a:t>boxShadow</a:t>
            </a:r>
            <a:r>
              <a:rPr lang="en-US" dirty="0"/>
              <a:t>.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1EB5B8-0B10-48A2-ACBA-09BDE1729BF3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54605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Container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The </a:t>
            </a:r>
            <a:r>
              <a:rPr lang="en-US" dirty="0" err="1"/>
              <a:t>BoxDecoration</a:t>
            </a:r>
            <a:r>
              <a:rPr lang="en-US" dirty="0"/>
              <a:t> class provides a variety of ways to draw a box. It is the most common way to style a Container. It allows you to define how the container's background is painted (color, gradient, or image), how the edges are shaped (borders and rounded corners), and how it casts shadows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Technical </a:t>
            </a:r>
            <a:r>
              <a:rPr lang="en-US" dirty="0"/>
              <a:t>Rule: If you use a decoration in a Container, you must move the color property from the Container itself into the </a:t>
            </a:r>
            <a:r>
              <a:rPr lang="en-US" dirty="0" err="1"/>
              <a:t>BoxDecoration</a:t>
            </a:r>
            <a:r>
              <a:rPr lang="en-US" dirty="0"/>
              <a:t>. Having a color in both will cause an error.</a:t>
            </a:r>
          </a:p>
          <a:p>
            <a:r>
              <a:rPr lang="en-US" b="1" dirty="0" smtClean="0"/>
              <a:t>Key attributes:</a:t>
            </a:r>
          </a:p>
          <a:p>
            <a:pPr lvl="1"/>
            <a:r>
              <a:rPr lang="en-US" dirty="0"/>
              <a:t>color: Sets the background color of the box (e.g., </a:t>
            </a:r>
            <a:r>
              <a:rPr lang="en-US" dirty="0" err="1"/>
              <a:t>Colors.blue</a:t>
            </a:r>
            <a:r>
              <a:rPr lang="en-US" dirty="0" smtClean="0"/>
              <a:t>).</a:t>
            </a:r>
          </a:p>
          <a:p>
            <a:pPr lvl="1"/>
            <a:r>
              <a:rPr lang="en-US" dirty="0" err="1"/>
              <a:t>borderRadius</a:t>
            </a:r>
            <a:r>
              <a:rPr lang="en-US" dirty="0"/>
              <a:t>: Defines the "roundness" of the corners using </a:t>
            </a:r>
            <a:r>
              <a:rPr lang="en-US" dirty="0" err="1"/>
              <a:t>BorderRadius.circular</a:t>
            </a:r>
            <a:r>
              <a:rPr lang="en-US" dirty="0" smtClean="0"/>
              <a:t>().</a:t>
            </a:r>
          </a:p>
          <a:p>
            <a:pPr lvl="1"/>
            <a:r>
              <a:rPr lang="en-US" dirty="0"/>
              <a:t>border: Adds a stroke around the box. You can define the color and width using </a:t>
            </a:r>
            <a:r>
              <a:rPr lang="en-US" dirty="0" err="1"/>
              <a:t>Border.all</a:t>
            </a:r>
            <a:r>
              <a:rPr lang="en-US" dirty="0" smtClean="0"/>
              <a:t>().</a:t>
            </a:r>
          </a:p>
          <a:p>
            <a:pPr lvl="1"/>
            <a:r>
              <a:rPr lang="en-US" dirty="0" err="1"/>
              <a:t>boxShadow</a:t>
            </a:r>
            <a:r>
              <a:rPr lang="en-US" dirty="0"/>
              <a:t>: Accepts a List of </a:t>
            </a:r>
            <a:r>
              <a:rPr lang="en-US" dirty="0" err="1"/>
              <a:t>BoxShadow</a:t>
            </a:r>
            <a:r>
              <a:rPr lang="en-US" dirty="0"/>
              <a:t> objects to create depth and elevation effects</a:t>
            </a:r>
            <a:r>
              <a:rPr lang="en-US" dirty="0" smtClean="0"/>
              <a:t>.</a:t>
            </a:r>
          </a:p>
          <a:p>
            <a:pPr lvl="1"/>
            <a:r>
              <a:rPr lang="en-US" dirty="0"/>
              <a:t>gradient: Allows you to transition between multiple colors (e.g., </a:t>
            </a:r>
            <a:r>
              <a:rPr lang="en-US" dirty="0" err="1"/>
              <a:t>LinearGradient</a:t>
            </a:r>
            <a:r>
              <a:rPr lang="en-US" dirty="0" smtClean="0"/>
              <a:t>).</a:t>
            </a:r>
          </a:p>
          <a:p>
            <a:pPr lvl="1"/>
            <a:r>
              <a:rPr lang="en-US" dirty="0"/>
              <a:t>shape: Can change the box from a rectangle to a </a:t>
            </a:r>
            <a:r>
              <a:rPr lang="en-US" dirty="0" err="1"/>
              <a:t>BoxShape.circle</a:t>
            </a:r>
            <a:r>
              <a:rPr lang="en-US" dirty="0"/>
              <a:t>.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1EB5B8-0B10-48A2-ACBA-09BDE1729BF3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4343284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mv="urn:schemas-microsoft-com:mac:vml">
  <p:tag name="may_ignore_ucw" val="true"/>
  <p:tag name="ppt/slides/slide11.xml" val="1380668489"/>
  <p:tag name="ppt/notesSlides/notesSlide3.xml" val="4124188321"/>
  <p:tag name="ppt/notesSlides/notesSlide2.xml" val="72618243"/>
  <p:tag name="ppt/slides/slide10.xml" val="2491431779"/>
  <p:tag name="ppt/slides/slide1.xml" val="3186736300"/>
  <p:tag name="ppt/slides/slide9.xml" val="4214187897"/>
  <p:tag name="ppt/slides/slide2.xml" val="929499712"/>
  <p:tag name="ppt/slides/slide12.xml" val="3400918871"/>
  <p:tag name="ppt/slides/slide8.xml" val="3199385153"/>
  <p:tag name="ppt/slides/slide6.xml" val="2561731529"/>
  <p:tag name="ppt/slides/slide3.xml" val="991780783"/>
  <p:tag name="ppt/slides/slide7.xml" val="3044657288"/>
  <p:tag name="ppt/slides/slide5.xml" val="3102509623"/>
  <p:tag name="ppt/slides/slide4.xml" val="2244150181"/>
  <p:tag name="ppt/slideMasters/slideMaster1.xml" val="1904200178"/>
  <p:tag name="ppt/notesSlides/notesSlide1.xml" val="3295324278"/>
  <p:tag name="ppt/slideLayouts/slideLayout5.xml" val="3359765120"/>
  <p:tag name="ppt/slideLayouts/slideLayout4.xml" val="3157418517"/>
  <p:tag name="ppt/slideLayouts/slideLayout3.xml" val="2484226690"/>
  <p:tag name="ppt/slideLayouts/slideLayout2.xml" val="57178806"/>
  <p:tag name="ppt/slideLayouts/slideLayout1.xml" val="3060407429"/>
  <p:tag name="ppt/slideLayouts/slideLayout6.xml" val="72835328"/>
  <p:tag name="ppt/slideLayouts/slideLayout7.xml" val="3370362393"/>
  <p:tag name="ppt/slideLayouts/slideLayout8.xml" val="2982423342"/>
  <p:tag name="ppt/slideLayouts/slideLayout11.xml" val="1764867106"/>
  <p:tag name="ppt/slideLayouts/slideLayout10.xml" val="2475794172"/>
  <p:tag name="ppt/slideLayouts/slideLayout9.xml" val="3064443107"/>
  <p:tag name="ppt/notesMasters/notesMaster1.xml" val="3954414659"/>
  <p:tag name="ppt/theme/theme2.xml" val="1159903380"/>
  <p:tag name="ppt/media/image2.png" val="3862433102"/>
  <p:tag name="ppt/media/image3.png" val="3429604109"/>
  <p:tag name="ppt/media/image4.png" val="89905035"/>
  <p:tag name="ppt/media/image5.PNG" val="1955446408"/>
  <p:tag name="ppt/media/image6.PNG" val="3237857222"/>
  <p:tag name="ppt/theme/theme1.xml" val="3700674633"/>
  <p:tag name="ppt/media/image1.jpg" val="1320894690"/>
</p:tagLst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