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k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61" r:id="rId9"/>
    <p:sldId id="264" r:id="rId10"/>
    <p:sldId id="267" r:id="rId11"/>
    <p:sldId id="268" r:id="rId12"/>
    <p:sldId id="275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857" autoAdjust="0"/>
  </p:normalViewPr>
  <p:slideViewPr>
    <p:cSldViewPr snapToGrid="0">
      <p:cViewPr varScale="1">
        <p:scale>
          <a:sx n="83" d="100"/>
          <a:sy n="83" d="100"/>
        </p:scale>
        <p:origin x="658" y="58"/>
      </p:cViewPr>
      <p:guideLst/>
    </p:cSldViewPr>
  </p:slideViewPr>
  <p:outlineViewPr>
    <p:cViewPr>
      <p:scale>
        <a:sx n="33" d="100"/>
        <a:sy n="33" d="100"/>
      </p:scale>
      <p:origin x="0" y="-612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B3139-4630-4C28-9DD0-5B8733EA7D26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6B5F2-F4B7-44AB-B0EB-F00AB88BC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4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Solution</a:t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'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package:flutter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material.dart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';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void main() {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runApp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MainApp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());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MainApp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extends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StatelessWidget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{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MainApp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({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super.key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});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@override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Widget build(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BuildContext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context) {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return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MaterialApp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debugShowCheckedModeBanner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false,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home: Scaffold(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backgroundColor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Colors.indigo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floatingActionButton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Text(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"I am floating",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style: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TextStyle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fontSize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18,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fontWeight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FontWeight.bold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color: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Colors.red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),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),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appBar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AppBar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centerTitle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true, title: Text("My first Flutter App")),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body: Center(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child: Text(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'Flutter is incredibly fun to work with. In addition, it allows for rapid development and a great developer experience.',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textAlign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TextAlign.right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overflow: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TextOverflow.ellipsis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style: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TextStyle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 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fontSize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24,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 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fontWeight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FontWeight.bold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  color: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Colors.blue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[200],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),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),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),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),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);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6B5F2-F4B7-44AB-B0EB-F00AB88BCF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7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6AC0-191E-4E8D-8567-074BA35A0B35}" type="datetime1">
              <a:rPr lang="en-GB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3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DC95-C965-4D46-9DF2-6C4AAA4592C2}" type="datetime1">
              <a:rPr lang="en-GB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6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21BB-DC2D-4681-B085-F9C077D82BDD}" type="datetime1">
              <a:rPr lang="en-GB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9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8A7D-54BC-4C72-88BC-440B12A88144}" type="datetime1">
              <a:rPr lang="en-GB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CAA2-320A-4AC2-A80E-22CE315C90D1}" type="datetime1">
              <a:rPr lang="en-GB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00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F3C7-E0FF-4F27-A2BE-C15B465D7A16}" type="datetime1">
              <a:rPr lang="en-GB" smtClean="0"/>
              <a:t>13/02/2026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9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CF49-60DB-4FAA-918A-63248AE51345}" type="datetime1">
              <a:rPr lang="en-GB" smtClean="0"/>
              <a:t>13/02/2026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4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34B8-380A-4EB0-9F72-B1F0A62C4563}" type="datetime1">
              <a:rPr lang="en-GB" smtClean="0"/>
              <a:t>13/02/2026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9542-4A48-4A32-A91D-2D5B09606594}" type="datetime1">
              <a:rPr lang="en-GB" smtClean="0"/>
              <a:t>13/02/2026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9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91E3644-D8CA-4719-83C8-5ECA4D6B5F0F}" type="datetime1">
              <a:rPr lang="en-GB" smtClean="0"/>
              <a:t>13/02/2026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1EB5B8-0B10-48A2-ACBA-09BDE172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7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E73D-987C-410A-87FE-7ADF6D7AA84B}" type="datetime1">
              <a:rPr lang="en-GB" smtClean="0"/>
              <a:t>13/02/2026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CDB07A-9FA9-4385-B3B5-C78757405E92}" type="datetime1">
              <a:rPr lang="en-GB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1EB5B8-0B10-48A2-ACBA-09BDE1729BF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64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kv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3:</a:t>
            </a:r>
            <a:br>
              <a:rPr lang="en-US" dirty="0" smtClean="0"/>
            </a:br>
            <a:r>
              <a:rPr lang="en-US" smtClean="0"/>
              <a:t>Diving </a:t>
            </a:r>
            <a:r>
              <a:rPr lang="en-US" smtClean="0"/>
              <a:t>Into </a:t>
            </a:r>
            <a:r>
              <a:rPr lang="en-US" dirty="0" smtClean="0">
                <a:solidFill>
                  <a:srgbClr val="00B0F0"/>
                </a:solidFill>
              </a:rPr>
              <a:t>Flutter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680" y="0"/>
            <a:ext cx="2088000" cy="20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" y="582335"/>
            <a:ext cx="3114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Duhok Polytechnic University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Technical College of Zakho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Department of CIS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26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Scaffold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166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dirty="0"/>
              <a:t>The Scaffold is the structural framework of an individual screen. It provides a consistent visual structure by </a:t>
            </a:r>
            <a:r>
              <a:rPr lang="en-US" dirty="0"/>
              <a:t>offering specific "slots" for standard Material </a:t>
            </a:r>
            <a:r>
              <a:rPr lang="en-US" dirty="0" smtClean="0"/>
              <a:t>Design </a:t>
            </a:r>
            <a:r>
              <a:rPr lang="en-US" dirty="0"/>
              <a:t>components</a:t>
            </a:r>
            <a:r>
              <a:rPr lang="en-US" dirty="0" smtClean="0"/>
              <a:t>.</a:t>
            </a:r>
          </a:p>
          <a:p>
            <a:r>
              <a:rPr lang="en-US" b="1" dirty="0"/>
              <a:t>Key </a:t>
            </a:r>
            <a:r>
              <a:rPr lang="en-US" b="1" dirty="0" smtClean="0"/>
              <a:t>Attributes:</a:t>
            </a:r>
            <a:endParaRPr lang="en-US" b="1" dirty="0"/>
          </a:p>
          <a:p>
            <a:pPr lvl="1"/>
            <a:r>
              <a:rPr lang="en-US" b="1" dirty="0" err="1"/>
              <a:t>appBar</a:t>
            </a:r>
            <a:r>
              <a:rPr lang="en-US" b="1" dirty="0"/>
              <a:t>:</a:t>
            </a:r>
            <a:r>
              <a:rPr lang="en-US" dirty="0"/>
              <a:t> A horizontal bar typically displayed at the top of the app (using the </a:t>
            </a:r>
            <a:r>
              <a:rPr lang="en-US" dirty="0" err="1"/>
              <a:t>AppBar</a:t>
            </a:r>
            <a:r>
              <a:rPr lang="en-US" dirty="0"/>
              <a:t> widget).</a:t>
            </a:r>
          </a:p>
          <a:p>
            <a:pPr lvl="1"/>
            <a:r>
              <a:rPr lang="en-US" b="1" dirty="0"/>
              <a:t>body:</a:t>
            </a:r>
            <a:r>
              <a:rPr lang="en-US" dirty="0"/>
              <a:t> The primary content area of the scaffold. This is where your main UI (Lists, Columns, etc.) resides.</a:t>
            </a:r>
          </a:p>
          <a:p>
            <a:pPr lvl="1"/>
            <a:r>
              <a:rPr lang="en-US" b="1" dirty="0" err="1"/>
              <a:t>floatingActionButton</a:t>
            </a:r>
            <a:r>
              <a:rPr lang="en-US" b="1" dirty="0"/>
              <a:t> (FAB):</a:t>
            </a:r>
            <a:r>
              <a:rPr lang="en-US" dirty="0"/>
              <a:t> A circular icon button that hovers over the content, usually for a primary action like "Add" or "Compose."</a:t>
            </a:r>
          </a:p>
          <a:p>
            <a:pPr lvl="1"/>
            <a:r>
              <a:rPr lang="en-US" b="1" dirty="0"/>
              <a:t>drawer:</a:t>
            </a:r>
            <a:r>
              <a:rPr lang="en-US" dirty="0"/>
              <a:t> A panel that slides in horizontally from the edge of the Scaffold to show navigation links.</a:t>
            </a:r>
          </a:p>
          <a:p>
            <a:pPr lvl="1"/>
            <a:r>
              <a:rPr lang="en-US" b="1" dirty="0" err="1"/>
              <a:t>bottomNavigationBar</a:t>
            </a:r>
            <a:r>
              <a:rPr lang="en-US" b="1" dirty="0"/>
              <a:t>:</a:t>
            </a:r>
            <a:r>
              <a:rPr lang="en-US" dirty="0"/>
              <a:t> A bar at the bottom of the screen for primary destinations in an app.</a:t>
            </a:r>
          </a:p>
          <a:p>
            <a:pPr lvl="1"/>
            <a:r>
              <a:rPr lang="en-US" b="1" dirty="0" err="1"/>
              <a:t>backgroundColor</a:t>
            </a:r>
            <a:r>
              <a:rPr lang="en-US" b="1" dirty="0"/>
              <a:t>:</a:t>
            </a:r>
            <a:r>
              <a:rPr lang="en-US" dirty="0"/>
              <a:t> Sets the color of the entire surface behind the body.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65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&amp; 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19758" cy="40233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Center widget is a layout tool that does exactly what its name suggests—it centers its child within itself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Key attribute: </a:t>
            </a:r>
          </a:p>
          <a:p>
            <a:pPr lvl="1"/>
            <a:r>
              <a:rPr lang="en-US" b="1" dirty="0"/>
              <a:t>c</a:t>
            </a:r>
            <a:r>
              <a:rPr lang="en-US" b="1" dirty="0" smtClean="0"/>
              <a:t>hild:</a:t>
            </a:r>
            <a:r>
              <a:rPr lang="en-US" dirty="0" smtClean="0"/>
              <a:t> </a:t>
            </a:r>
            <a:r>
              <a:rPr lang="en-US" dirty="0"/>
              <a:t>Accepts a single widget to be centered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Text widget is the most fundamental "leaf" widget used to display a string of text with a single </a:t>
            </a:r>
            <a:r>
              <a:rPr lang="en-US" dirty="0" smtClean="0"/>
              <a:t>style.</a:t>
            </a:r>
          </a:p>
          <a:p>
            <a:r>
              <a:rPr lang="en-US" b="1" dirty="0"/>
              <a:t>Key Attributes:</a:t>
            </a:r>
          </a:p>
          <a:p>
            <a:pPr lvl="1"/>
            <a:r>
              <a:rPr lang="en-US" b="1" dirty="0"/>
              <a:t>data (String): </a:t>
            </a:r>
            <a:r>
              <a:rPr lang="en-US" dirty="0"/>
              <a:t>The actual text to display (e.g., 'Hello World').</a:t>
            </a:r>
          </a:p>
          <a:p>
            <a:pPr lvl="1"/>
            <a:r>
              <a:rPr lang="en-US" b="1" dirty="0"/>
              <a:t>style:</a:t>
            </a:r>
            <a:r>
              <a:rPr lang="en-US" dirty="0"/>
              <a:t> Uses the </a:t>
            </a:r>
            <a:r>
              <a:rPr lang="en-US" dirty="0" err="1"/>
              <a:t>TextStyle</a:t>
            </a:r>
            <a:r>
              <a:rPr lang="en-US" dirty="0"/>
              <a:t> class to define color, font size, weight, and letter spacing.</a:t>
            </a:r>
          </a:p>
          <a:p>
            <a:pPr lvl="1"/>
            <a:r>
              <a:rPr lang="en-US" b="1" dirty="0" err="1"/>
              <a:t>textAlign</a:t>
            </a:r>
            <a:r>
              <a:rPr lang="en-US" b="1" dirty="0"/>
              <a:t>:</a:t>
            </a:r>
            <a:r>
              <a:rPr lang="en-US" dirty="0"/>
              <a:t> Aligns the text horizontally (Left, Right, Center, or Justify).</a:t>
            </a:r>
          </a:p>
          <a:p>
            <a:pPr lvl="1"/>
            <a:r>
              <a:rPr lang="en-US" b="1" dirty="0"/>
              <a:t>overflow:</a:t>
            </a:r>
            <a:r>
              <a:rPr lang="en-US" dirty="0"/>
              <a:t> Handles text that is too long for its container (e.g., </a:t>
            </a:r>
            <a:r>
              <a:rPr lang="en-US" dirty="0" err="1"/>
              <a:t>TextOverflow.ellipsis</a:t>
            </a:r>
            <a:r>
              <a:rPr lang="en-US" dirty="0"/>
              <a:t> adds </a:t>
            </a:r>
            <a:r>
              <a:rPr lang="en-US" dirty="0" smtClean="0"/>
              <a:t>"...").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37" y="1845734"/>
            <a:ext cx="5138644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556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55" y="1685"/>
            <a:ext cx="4695645" cy="63336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85" y="286603"/>
            <a:ext cx="2964566" cy="60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47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42378" y="2967335"/>
            <a:ext cx="707245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54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3393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Work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4158" y="1814782"/>
            <a:ext cx="6324644" cy="43962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38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the Flutter </a:t>
            </a:r>
            <a:r>
              <a:rPr lang="en-US" dirty="0" smtClean="0"/>
              <a:t>Ecosystem</a:t>
            </a:r>
          </a:p>
          <a:p>
            <a:r>
              <a:rPr lang="en-US" dirty="0" smtClean="0"/>
              <a:t>Core Pillars</a:t>
            </a:r>
            <a:endParaRPr lang="en-US" dirty="0" smtClean="0"/>
          </a:p>
          <a:p>
            <a:r>
              <a:rPr lang="en-US" dirty="0" smtClean="0"/>
              <a:t>Recognize W</a:t>
            </a:r>
            <a:r>
              <a:rPr lang="en-US" dirty="0" smtClean="0"/>
              <a:t>idgets</a:t>
            </a:r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/>
              <a:t>Your First </a:t>
            </a:r>
            <a:r>
              <a:rPr lang="en-US" dirty="0" smtClean="0"/>
              <a:t>App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MaterialApp</a:t>
            </a:r>
            <a:r>
              <a:rPr lang="en-US" dirty="0" smtClean="0"/>
              <a:t>, Scaffold, Center, and Text widgets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095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Flutter?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6326" y="1915065"/>
            <a:ext cx="9939354" cy="3876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Not just a Library:</a:t>
            </a:r>
            <a:r>
              <a:rPr lang="en-US" dirty="0"/>
              <a:t> It’s a complete UI Software Development Kit (SDK) created by Google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Single Codebase: </a:t>
            </a:r>
            <a:r>
              <a:rPr lang="en-US" dirty="0" smtClean="0"/>
              <a:t>Write </a:t>
            </a:r>
            <a:r>
              <a:rPr lang="en-US" dirty="0"/>
              <a:t>once </a:t>
            </a:r>
            <a:r>
              <a:rPr lang="en-US" dirty="0" smtClean="0"/>
              <a:t>in </a:t>
            </a:r>
            <a:r>
              <a:rPr lang="en-US" b="1" dirty="0" smtClean="0"/>
              <a:t>Dart </a:t>
            </a:r>
            <a:r>
              <a:rPr lang="en-US" dirty="0" smtClean="0"/>
              <a:t>and </a:t>
            </a:r>
            <a:r>
              <a:rPr lang="en-US" dirty="0"/>
              <a:t>deploy natively to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Mobile (Android &amp; iOS)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Desktop (Windows, </a:t>
            </a:r>
            <a:r>
              <a:rPr lang="en-US" dirty="0" err="1"/>
              <a:t>macOS</a:t>
            </a:r>
            <a:r>
              <a:rPr lang="en-US" dirty="0"/>
              <a:t>, </a:t>
            </a:r>
            <a:r>
              <a:rPr lang="en-US" dirty="0" smtClean="0"/>
              <a:t>Linux)</a:t>
            </a:r>
          </a:p>
          <a:p>
            <a:pPr marL="0">
              <a:buNone/>
            </a:pPr>
            <a:r>
              <a:rPr lang="en-US" b="1" dirty="0" smtClean="0"/>
              <a:t>Pixel Perfect: </a:t>
            </a:r>
            <a:r>
              <a:rPr lang="en-US" dirty="0" smtClean="0"/>
              <a:t>Unlike other frameworks, Flutter doesn't use the phone's native UI components (buttons, toggles). It </a:t>
            </a:r>
            <a:r>
              <a:rPr lang="en-US" b="1" dirty="0" smtClean="0"/>
              <a:t>paints every pixel </a:t>
            </a:r>
            <a:r>
              <a:rPr lang="en-US" dirty="0" smtClean="0"/>
              <a:t>itself using a high-performance engine.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80" y="837360"/>
            <a:ext cx="900000" cy="900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5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 Pillars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6326" y="1915065"/>
            <a:ext cx="9939354" cy="3876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Framework (Dart):</a:t>
            </a:r>
            <a:r>
              <a:rPr lang="en-US" dirty="0"/>
              <a:t> The part we interact with. It contains the "Material" (Android style) and "Cupertino" (iOS style) widget libraries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Engine (C/C++):</a:t>
            </a:r>
            <a:r>
              <a:rPr lang="en-US" dirty="0"/>
              <a:t> The powerhouse that handles graphics, text layout, and file I/O. It uses Impeller (or </a:t>
            </a:r>
            <a:r>
              <a:rPr lang="en-US" dirty="0" err="1"/>
              <a:t>Skia</a:t>
            </a:r>
            <a:r>
              <a:rPr lang="en-US" dirty="0"/>
              <a:t>) to draw the UI at 60–120 FPS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Embedder: </a:t>
            </a:r>
            <a:r>
              <a:rPr lang="en-US" dirty="0"/>
              <a:t>The "glue" that allows Flutter to run on specific operating systems like Android or iOS.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516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is a Widget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6326" y="1915065"/>
            <a:ext cx="9939354" cy="3876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 </a:t>
            </a:r>
            <a:r>
              <a:rPr lang="en-US" b="1" dirty="0"/>
              <a:t>Flutter, the Widget is the basic unit of composition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It’s </a:t>
            </a:r>
            <a:r>
              <a:rPr lang="en-US" b="1" dirty="0"/>
              <a:t>not just a UI element: </a:t>
            </a:r>
            <a:r>
              <a:rPr lang="en-US" dirty="0"/>
              <a:t>A widget can </a:t>
            </a:r>
            <a:r>
              <a:rPr lang="en-US" dirty="0" smtClean="0"/>
              <a:t>represent: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Structural </a:t>
            </a:r>
            <a:r>
              <a:rPr lang="en-US" dirty="0"/>
              <a:t>elements (a button or </a:t>
            </a:r>
            <a:r>
              <a:rPr lang="en-US" dirty="0" smtClean="0"/>
              <a:t>menu)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Styling </a:t>
            </a:r>
            <a:r>
              <a:rPr lang="en-US" dirty="0"/>
              <a:t>elements (a font or color theme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Layout </a:t>
            </a:r>
            <a:r>
              <a:rPr lang="en-US" dirty="0"/>
              <a:t>aspects (padding, alignment, or centering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Functional </a:t>
            </a:r>
            <a:r>
              <a:rPr lang="en-US" dirty="0"/>
              <a:t>logic (navigation or state)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5</a:t>
            </a:fld>
            <a:endParaRPr lang="en-US"/>
          </a:p>
        </p:txBody>
      </p:sp>
      <p:pic>
        <p:nvPicPr>
          <p:cNvPr id="4099" name="Picture 3" descr="https://docs.flutter.dev/assets/images/docs/widget-catalog/material-elevated-but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48" y="1915065"/>
            <a:ext cx="3876136" cy="38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5717051" y="3834634"/>
            <a:ext cx="864904" cy="432972"/>
          </a:xfrm>
          <a:prstGeom prst="borderCallout1">
            <a:avLst>
              <a:gd name="adj1" fmla="val 44651"/>
              <a:gd name="adj2" fmla="val 101379"/>
              <a:gd name="adj3" fmla="val -157018"/>
              <a:gd name="adj4" fmla="val 2562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Widget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9" name="Straight Connector 8"/>
          <p:cNvCxnSpPr>
            <a:stCxn id="8" idx="0"/>
          </p:cNvCxnSpPr>
          <p:nvPr/>
        </p:nvCxnSpPr>
        <p:spPr>
          <a:xfrm flipV="1">
            <a:off x="6581955" y="2260122"/>
            <a:ext cx="2294626" cy="179099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0"/>
          </p:cNvCxnSpPr>
          <p:nvPr/>
        </p:nvCxnSpPr>
        <p:spPr>
          <a:xfrm>
            <a:off x="6581955" y="4051120"/>
            <a:ext cx="992037" cy="1107476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</p:cNvCxnSpPr>
          <p:nvPr/>
        </p:nvCxnSpPr>
        <p:spPr>
          <a:xfrm>
            <a:off x="6581955" y="4051120"/>
            <a:ext cx="992037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0"/>
          </p:cNvCxnSpPr>
          <p:nvPr/>
        </p:nvCxnSpPr>
        <p:spPr>
          <a:xfrm flipV="1">
            <a:off x="6581955" y="3632816"/>
            <a:ext cx="992037" cy="418304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0"/>
          </p:cNvCxnSpPr>
          <p:nvPr/>
        </p:nvCxnSpPr>
        <p:spPr>
          <a:xfrm flipV="1">
            <a:off x="6581955" y="3853133"/>
            <a:ext cx="2424022" cy="197987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040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A</a:t>
            </a:r>
            <a:r>
              <a:rPr lang="en-US" dirty="0" smtClean="0"/>
              <a:t>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168988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900" dirty="0" smtClean="0"/>
              <a:t>Open </a:t>
            </a:r>
            <a:r>
              <a:rPr lang="en-US" sz="1900" dirty="0" smtClean="0"/>
              <a:t>VS Code.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dirty="0" smtClean="0"/>
              <a:t>Press [Ctrl + Shift + P].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dirty="0" smtClean="0"/>
              <a:t>Type “Flutter: New Project”.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dirty="0" smtClean="0"/>
              <a:t>Select “Empty Application”.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dirty="0" smtClean="0"/>
              <a:t>Pick your project directory.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dirty="0" smtClean="0"/>
              <a:t>Type the name you want for your project.</a:t>
            </a:r>
            <a:r>
              <a:rPr lang="en-US" sz="1900" dirty="0"/>
              <a:t> </a:t>
            </a:r>
            <a:r>
              <a:rPr lang="en-US" sz="1900" dirty="0" smtClean="0"/>
              <a:t>P.S. Project names must be </a:t>
            </a:r>
            <a:r>
              <a:rPr lang="en-US" sz="1900" dirty="0" err="1" smtClean="0"/>
              <a:t>snake_case</a:t>
            </a:r>
            <a:r>
              <a:rPr lang="en-US" sz="1900" dirty="0" smtClean="0"/>
              <a:t> compliant (e.g. “lab_3”).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dirty="0" smtClean="0"/>
              <a:t>Press [Enter</a:t>
            </a:r>
            <a:r>
              <a:rPr lang="en-US" sz="1900" dirty="0"/>
              <a:t>]. </a:t>
            </a:r>
            <a:endParaRPr lang="en-US" sz="1900" dirty="0" smtClean="0"/>
          </a:p>
          <a:p>
            <a:pPr marL="578358" lvl="1" indent="-285750"/>
            <a:r>
              <a:rPr lang="en-US" sz="1700" dirty="0" smtClean="0"/>
              <a:t>P.S</a:t>
            </a:r>
            <a:r>
              <a:rPr lang="en-US" sz="1700" dirty="0"/>
              <a:t>. Press [F5] to run the app.</a:t>
            </a:r>
            <a:r>
              <a:rPr lang="en-US" sz="1300" dirty="0" smtClean="0"/>
              <a:t> </a:t>
            </a:r>
            <a:endParaRPr lang="en-US" sz="17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6</a:t>
            </a:fld>
            <a:endParaRPr lang="en-US"/>
          </a:p>
        </p:txBody>
      </p:sp>
      <p:pic>
        <p:nvPicPr>
          <p:cNvPr id="7" name="2026-02-13 15-49-51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embed="rId2">
                  <p14:trim st="3263" end="3817"/>
                </p14:media>
              </p:ext>
            </p:extLst>
          </p:nvPr>
        </p:nvPicPr>
        <p:blipFill rotWithShape="1">
          <a:blip r:embed="rId4"/>
          <a:srcRect t="1440" b="3484"/>
          <a:stretch/>
        </p:blipFill>
        <p:spPr>
          <a:xfrm>
            <a:off x="5266267" y="1845734"/>
            <a:ext cx="5889413" cy="3348000"/>
          </a:xfrm>
        </p:spPr>
      </p:pic>
    </p:spTree>
    <p:extLst>
      <p:ext uri="{BB962C8B-B14F-4D97-AF65-F5344CB8AC3E}">
        <p14:creationId xmlns:p14="http://schemas.microsoft.com/office/powerpoint/2010/main" val="31861378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393" y="1830494"/>
            <a:ext cx="2300288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7693037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you create a project, Flutter generates several </a:t>
            </a:r>
            <a:r>
              <a:rPr lang="en-US" dirty="0" smtClean="0"/>
              <a:t>folders. Here </a:t>
            </a:r>
            <a:r>
              <a:rPr lang="en-US" dirty="0"/>
              <a:t>are the ones that matter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lib</a:t>
            </a:r>
            <a:r>
              <a:rPr lang="en-US" b="1" dirty="0"/>
              <a:t>/:</a:t>
            </a:r>
            <a:r>
              <a:rPr lang="en-US" dirty="0"/>
              <a:t> The most important folder. </a:t>
            </a:r>
            <a:r>
              <a:rPr lang="en-US" dirty="0" smtClean="0"/>
              <a:t>It contains the </a:t>
            </a:r>
            <a:r>
              <a:rPr lang="en-US" i="1" dirty="0" err="1" smtClean="0"/>
              <a:t>main.dart</a:t>
            </a:r>
            <a:r>
              <a:rPr lang="en-US" dirty="0" smtClean="0"/>
              <a:t> file which is the starting point of your application. This </a:t>
            </a:r>
            <a:r>
              <a:rPr lang="en-US" dirty="0"/>
              <a:t>is where all your Dart code lives. 99% of your development happens here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pubspec.yaml</a:t>
            </a:r>
            <a:r>
              <a:rPr lang="en-US" b="1" dirty="0"/>
              <a:t>:</a:t>
            </a:r>
            <a:r>
              <a:rPr lang="en-US" dirty="0"/>
              <a:t> The project’s "Configuration Manual." Use this to add external packages (plugins), assets (images/videos), and custom fonts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android/, </a:t>
            </a:r>
            <a:r>
              <a:rPr lang="en-US" b="1" dirty="0" err="1"/>
              <a:t>ios</a:t>
            </a:r>
            <a:r>
              <a:rPr lang="en-US" b="1" dirty="0" smtClean="0"/>
              <a:t>/, </a:t>
            </a:r>
            <a:r>
              <a:rPr lang="en-US" b="1" dirty="0" err="1" smtClean="0"/>
              <a:t>linux</a:t>
            </a:r>
            <a:r>
              <a:rPr lang="en-US" b="1" dirty="0" smtClean="0"/>
              <a:t>/, web/ &amp; windows/:</a:t>
            </a:r>
            <a:r>
              <a:rPr lang="en-US" dirty="0" smtClean="0"/>
              <a:t> </a:t>
            </a:r>
            <a:r>
              <a:rPr lang="en-US" dirty="0"/>
              <a:t>Contain platform-specific code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Rule </a:t>
            </a:r>
            <a:r>
              <a:rPr lang="en-US" dirty="0"/>
              <a:t>of Thumb: Do not modify these unless you are adding specific permissions (like Camera or GPS access</a:t>
            </a:r>
            <a:r>
              <a:rPr lang="en-US" dirty="0" smtClean="0"/>
              <a:t>).</a:t>
            </a:r>
          </a:p>
          <a:p>
            <a:r>
              <a:rPr lang="en-US" b="1" dirty="0" smtClean="0"/>
              <a:t>build</a:t>
            </a:r>
            <a:r>
              <a:rPr lang="en-US" b="1" dirty="0"/>
              <a:t>/:</a:t>
            </a:r>
            <a:r>
              <a:rPr lang="en-US" dirty="0"/>
              <a:t> Stores the output files when you run or compile your app. You can safely ignore or delete this; Flutter will recreate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31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Widget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56904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Widget Tree is a declarative configuration. Each constructor in your </a:t>
            </a:r>
            <a:r>
              <a:rPr lang="en-US" dirty="0" err="1"/>
              <a:t>MainApp</a:t>
            </a:r>
            <a:r>
              <a:rPr lang="en-US" dirty="0"/>
              <a:t> code defines a node in this tree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MaterialApp</a:t>
            </a:r>
            <a:r>
              <a:rPr lang="en-US" b="1" dirty="0" smtClean="0"/>
              <a:t> </a:t>
            </a:r>
            <a:r>
              <a:rPr lang="en-US" b="1" dirty="0"/>
              <a:t>(The Root):</a:t>
            </a:r>
            <a:r>
              <a:rPr lang="en-US" dirty="0"/>
              <a:t> Sets up the </a:t>
            </a:r>
            <a:r>
              <a:rPr lang="en-US" dirty="0" err="1"/>
              <a:t>WidgetsApp</a:t>
            </a:r>
            <a:r>
              <a:rPr lang="en-US" dirty="0"/>
              <a:t> at the base of the tree. It initializes the Navigator and </a:t>
            </a:r>
            <a:r>
              <a:rPr lang="en-US" dirty="0" err="1"/>
              <a:t>ThemeData</a:t>
            </a:r>
            <a:r>
              <a:rPr lang="en-US" dirty="0"/>
              <a:t>, providing the foundational context for the entire application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Scaffold </a:t>
            </a:r>
            <a:r>
              <a:rPr lang="en-US" b="1" dirty="0"/>
              <a:t>(Structural Layout): </a:t>
            </a:r>
            <a:r>
              <a:rPr lang="en-US" dirty="0"/>
              <a:t>Implements the basic visual layout structure. It occupies the full screen and provides slots (slots are technically </a:t>
            </a:r>
            <a:r>
              <a:rPr lang="en-US" dirty="0" err="1"/>
              <a:t>GlobalKey</a:t>
            </a:r>
            <a:r>
              <a:rPr lang="en-US" dirty="0"/>
              <a:t> regions) for the </a:t>
            </a:r>
            <a:r>
              <a:rPr lang="en-US" dirty="0" err="1"/>
              <a:t>appBar</a:t>
            </a:r>
            <a:r>
              <a:rPr lang="en-US" dirty="0"/>
              <a:t>, body, and drawer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Center </a:t>
            </a:r>
            <a:r>
              <a:rPr lang="en-US" b="1" dirty="0"/>
              <a:t>(Layout Constraint): </a:t>
            </a:r>
            <a:r>
              <a:rPr lang="en-US" dirty="0"/>
              <a:t>A positioning widget that applies an Alignment constraint to its child. It tells the framework to place the child at the midpoint of the available space provided by the Scaffold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Text </a:t>
            </a:r>
            <a:r>
              <a:rPr lang="en-US" b="1" dirty="0"/>
              <a:t>(The Leaf): </a:t>
            </a:r>
            <a:r>
              <a:rPr lang="en-US" dirty="0"/>
              <a:t>A "Leaf Node" (a widget with no children). It passes string data and styling to a </a:t>
            </a:r>
            <a:r>
              <a:rPr lang="en-US" dirty="0" err="1"/>
              <a:t>RenderParagraph</a:t>
            </a:r>
            <a:r>
              <a:rPr lang="en-US" dirty="0"/>
              <a:t> object which eventually handles the glyph painting.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20" y="1820383"/>
            <a:ext cx="348936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82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MaterialApp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MaterialApp</a:t>
            </a:r>
            <a:r>
              <a:rPr lang="en-US" dirty="0"/>
              <a:t> is a convenience widget that wraps a number of widgets that are commonly required for applications implementing Material Design. It acts as the "Engine Room" for your app's global settings </a:t>
            </a:r>
            <a:r>
              <a:rPr lang="en-US" dirty="0"/>
              <a:t>and navigation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Key attributes:</a:t>
            </a:r>
          </a:p>
          <a:p>
            <a:pPr lvl="1"/>
            <a:r>
              <a:rPr lang="en-US" b="1" dirty="0"/>
              <a:t>home:</a:t>
            </a:r>
            <a:r>
              <a:rPr lang="en-US" dirty="0"/>
              <a:t> Defines the default route of the app (the first screen the user sees). This is typically a Scaffold widget.</a:t>
            </a:r>
          </a:p>
          <a:p>
            <a:pPr lvl="1"/>
            <a:r>
              <a:rPr lang="en-US" b="1" dirty="0"/>
              <a:t>title:</a:t>
            </a:r>
            <a:r>
              <a:rPr lang="en-US" dirty="0"/>
              <a:t> A one-line description of the app used by the device's operating system (e.g., in the task switcher).</a:t>
            </a:r>
          </a:p>
          <a:p>
            <a:pPr lvl="1"/>
            <a:r>
              <a:rPr lang="en-US" b="1" dirty="0"/>
              <a:t>theme:</a:t>
            </a:r>
            <a:r>
              <a:rPr lang="en-US" dirty="0"/>
              <a:t> Sets the global visual identity (colors, fonts, button styles) using the </a:t>
            </a:r>
            <a:r>
              <a:rPr lang="en-US" dirty="0" err="1"/>
              <a:t>ThemeData</a:t>
            </a:r>
            <a:r>
              <a:rPr lang="en-US" dirty="0"/>
              <a:t> class.</a:t>
            </a:r>
          </a:p>
          <a:p>
            <a:pPr lvl="1"/>
            <a:r>
              <a:rPr lang="en-US" b="1" dirty="0" err="1"/>
              <a:t>debugShowCheckedModeBanner</a:t>
            </a:r>
            <a:r>
              <a:rPr lang="en-US" b="1" dirty="0"/>
              <a:t>:</a:t>
            </a:r>
            <a:r>
              <a:rPr lang="en-US" dirty="0"/>
              <a:t> A </a:t>
            </a:r>
            <a:r>
              <a:rPr lang="en-US" dirty="0" err="1"/>
              <a:t>boolean</a:t>
            </a:r>
            <a:r>
              <a:rPr lang="en-US" dirty="0"/>
              <a:t> (default true) that displays a "DEBUG" banner in the corner. Setting this to false removes it for a cleaner look.</a:t>
            </a:r>
          </a:p>
          <a:p>
            <a:pPr lvl="1"/>
            <a:r>
              <a:rPr lang="en-US" b="1" dirty="0" smtClean="0"/>
              <a:t>routes:</a:t>
            </a:r>
            <a:r>
              <a:rPr lang="en-US" dirty="0" smtClean="0"/>
              <a:t> A map (dictionary) that defines the named navigation paths for multi-screen applications.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5B8-0B10-48A2-ACBA-09BDE1729B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25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389</TotalTime>
  <Words>1110</Words>
  <Application>Microsoft Office PowerPoint</Application>
  <PresentationFormat>Widescreen</PresentationFormat>
  <Paragraphs>135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LAB 3: Diving Into Flutter</vt:lpstr>
      <vt:lpstr>Objectives</vt:lpstr>
      <vt:lpstr>What is Flutter?</vt:lpstr>
      <vt:lpstr>The Core Pillars</vt:lpstr>
      <vt:lpstr>Everything is a Widget</vt:lpstr>
      <vt:lpstr>Create Your First Application</vt:lpstr>
      <vt:lpstr>Project Structure</vt:lpstr>
      <vt:lpstr>The Widget Tree</vt:lpstr>
      <vt:lpstr>MaterialApp</vt:lpstr>
      <vt:lpstr>Scaffold</vt:lpstr>
      <vt:lpstr>Center &amp; Text</vt:lpstr>
      <vt:lpstr>Example</vt:lpstr>
      <vt:lpstr>Any Questions?</vt:lpstr>
      <vt:lpstr>Lab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Intoduction to Dart</dc:title>
  <dc:creator>Joseph Abdullrahman</dc:creator>
  <cp:lastModifiedBy>Joseph Abdullrahman</cp:lastModifiedBy>
  <cp:revision>117</cp:revision>
  <dcterms:created xsi:type="dcterms:W3CDTF">2026-01-28T18:54:22Z</dcterms:created>
  <dcterms:modified xsi:type="dcterms:W3CDTF">2026-02-13T17:57:43Z</dcterms:modified>
</cp:coreProperties>
</file>