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36"/>
  </p:notesMasterIdLst>
  <p:sldIdLst>
    <p:sldId id="256" r:id="rId3"/>
    <p:sldId id="314" r:id="rId4"/>
    <p:sldId id="315" r:id="rId5"/>
    <p:sldId id="316" r:id="rId6"/>
    <p:sldId id="317" r:id="rId7"/>
    <p:sldId id="318" r:id="rId8"/>
    <p:sldId id="319" r:id="rId9"/>
    <p:sldId id="320" r:id="rId10"/>
    <p:sldId id="321" r:id="rId11"/>
    <p:sldId id="322" r:id="rId12"/>
    <p:sldId id="323" r:id="rId13"/>
    <p:sldId id="324" r:id="rId14"/>
    <p:sldId id="325" r:id="rId15"/>
    <p:sldId id="326" r:id="rId16"/>
    <p:sldId id="327" r:id="rId17"/>
    <p:sldId id="328" r:id="rId18"/>
    <p:sldId id="329" r:id="rId19"/>
    <p:sldId id="330" r:id="rId20"/>
    <p:sldId id="331" r:id="rId21"/>
    <p:sldId id="332" r:id="rId22"/>
    <p:sldId id="333" r:id="rId23"/>
    <p:sldId id="334" r:id="rId24"/>
    <p:sldId id="335" r:id="rId25"/>
    <p:sldId id="336" r:id="rId26"/>
    <p:sldId id="337" r:id="rId27"/>
    <p:sldId id="338" r:id="rId28"/>
    <p:sldId id="339" r:id="rId29"/>
    <p:sldId id="340" r:id="rId30"/>
    <p:sldId id="341" r:id="rId31"/>
    <p:sldId id="342" r:id="rId32"/>
    <p:sldId id="343" r:id="rId33"/>
    <p:sldId id="344" r:id="rId34"/>
    <p:sldId id="273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26" autoAdjust="0"/>
    <p:restoredTop sz="94660"/>
  </p:normalViewPr>
  <p:slideViewPr>
    <p:cSldViewPr snapToGrid="0">
      <p:cViewPr varScale="1">
        <p:scale>
          <a:sx n="82" d="100"/>
          <a:sy n="82" d="100"/>
        </p:scale>
        <p:origin x="68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68B87-8583-4AA6-A57D-ED109F4C27D8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1083A7-0A21-492F-A712-34C0F6E3A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210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High </a:t>
            </a:r>
            <a:r>
              <a:rPr lang="mr-IN" dirty="0"/>
              <a:t>–</a:t>
            </a:r>
            <a:r>
              <a:rPr lang="en-US" dirty="0"/>
              <a:t> low game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2D18F-38E9-454A-8D1E-9A3ED3AB4A4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6847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different order? use 70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82D18F-38E9-454A-8D1E-9A3ED3AB4A44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7196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82D18F-38E9-454A-8D1E-9A3ED3AB4A44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179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2EC19-5997-43AB-9A92-061FFB2B840C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AD9F-062F-456C-B503-09B4018C049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619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2EC19-5997-43AB-9A92-061FFB2B840C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AD9F-062F-456C-B503-09B4018C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184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2EC19-5997-43AB-9A92-061FFB2B840C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AD9F-062F-456C-B503-09B4018C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262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9003" y="2631129"/>
            <a:ext cx="8583033" cy="797871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defRPr sz="48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637DF1-8DE8-4655-9DB1-18B500FAA778}"/>
              </a:ext>
            </a:extLst>
          </p:cNvPr>
          <p:cNvSpPr txBox="1"/>
          <p:nvPr userDrawn="1"/>
        </p:nvSpPr>
        <p:spPr>
          <a:xfrm>
            <a:off x="490121" y="6475738"/>
            <a:ext cx="29129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</a:rPr>
              <a:t>Data Structures</a:t>
            </a:r>
          </a:p>
        </p:txBody>
      </p:sp>
      <p:grpSp>
        <p:nvGrpSpPr>
          <p:cNvPr id="43" name="Google Shape;335;p31">
            <a:extLst>
              <a:ext uri="{FF2B5EF4-FFF2-40B4-BE49-F238E27FC236}">
                <a16:creationId xmlns:a16="http://schemas.microsoft.com/office/drawing/2014/main" id="{0E5A913F-2222-4056-A79C-D16056F4584F}"/>
              </a:ext>
            </a:extLst>
          </p:cNvPr>
          <p:cNvGrpSpPr/>
          <p:nvPr userDrawn="1"/>
        </p:nvGrpSpPr>
        <p:grpSpPr>
          <a:xfrm rot="10800000" flipH="1">
            <a:off x="1666215" y="2599013"/>
            <a:ext cx="457200" cy="822960"/>
            <a:chOff x="4171679" y="1934002"/>
            <a:chExt cx="731520" cy="1097506"/>
          </a:xfrm>
        </p:grpSpPr>
        <p:sp>
          <p:nvSpPr>
            <p:cNvPr id="44" name="Google Shape;336;p31">
              <a:extLst>
                <a:ext uri="{FF2B5EF4-FFF2-40B4-BE49-F238E27FC236}">
                  <a16:creationId xmlns:a16="http://schemas.microsoft.com/office/drawing/2014/main" id="{77E523D4-9E61-4233-8C45-B1C0F06A4934}"/>
                </a:ext>
              </a:extLst>
            </p:cNvPr>
            <p:cNvSpPr/>
            <p:nvPr/>
          </p:nvSpPr>
          <p:spPr>
            <a:xfrm rot="10800000">
              <a:off x="4171679" y="2482868"/>
              <a:ext cx="731520" cy="548640"/>
            </a:xfrm>
            <a:prstGeom prst="parallelogram">
              <a:avLst>
                <a:gd name="adj" fmla="val 81897"/>
              </a:avLst>
            </a:prstGeom>
            <a:gradFill>
              <a:gsLst>
                <a:gs pos="0">
                  <a:srgbClr val="B8C2A9"/>
                </a:gs>
                <a:gs pos="100000">
                  <a:srgbClr val="FFDB5C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" name="Google Shape;337;p31">
              <a:extLst>
                <a:ext uri="{FF2B5EF4-FFF2-40B4-BE49-F238E27FC236}">
                  <a16:creationId xmlns:a16="http://schemas.microsoft.com/office/drawing/2014/main" id="{3AAA2DB6-E8D3-4E41-8768-900D320CD991}"/>
                </a:ext>
              </a:extLst>
            </p:cNvPr>
            <p:cNvSpPr/>
            <p:nvPr/>
          </p:nvSpPr>
          <p:spPr>
            <a:xfrm flipH="1">
              <a:off x="4171679" y="1934002"/>
              <a:ext cx="731520" cy="548640"/>
            </a:xfrm>
            <a:prstGeom prst="parallelogram">
              <a:avLst>
                <a:gd name="adj" fmla="val 81897"/>
              </a:avLst>
            </a:prstGeom>
            <a:gradFill>
              <a:gsLst>
                <a:gs pos="0">
                  <a:srgbClr val="B8C2A9"/>
                </a:gs>
                <a:gs pos="100000">
                  <a:srgbClr val="FFDB5C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6" name="Google Shape;338;p31">
            <a:extLst>
              <a:ext uri="{FF2B5EF4-FFF2-40B4-BE49-F238E27FC236}">
                <a16:creationId xmlns:a16="http://schemas.microsoft.com/office/drawing/2014/main" id="{EF2C358B-2C67-4D2F-B825-41982E2AAD35}"/>
              </a:ext>
            </a:extLst>
          </p:cNvPr>
          <p:cNvGrpSpPr/>
          <p:nvPr userDrawn="1"/>
        </p:nvGrpSpPr>
        <p:grpSpPr>
          <a:xfrm rot="10800000" flipH="1">
            <a:off x="1139816" y="2606040"/>
            <a:ext cx="457200" cy="822960"/>
            <a:chOff x="1972825" y="1935331"/>
            <a:chExt cx="731520" cy="1097280"/>
          </a:xfrm>
        </p:grpSpPr>
        <p:sp>
          <p:nvSpPr>
            <p:cNvPr id="47" name="Google Shape;339;p31">
              <a:extLst>
                <a:ext uri="{FF2B5EF4-FFF2-40B4-BE49-F238E27FC236}">
                  <a16:creationId xmlns:a16="http://schemas.microsoft.com/office/drawing/2014/main" id="{63C0AD34-5A7F-4064-AC62-0B9E21F3A0A5}"/>
                </a:ext>
              </a:extLst>
            </p:cNvPr>
            <p:cNvSpPr/>
            <p:nvPr/>
          </p:nvSpPr>
          <p:spPr>
            <a:xfrm rot="10800000">
              <a:off x="1972825" y="2483971"/>
              <a:ext cx="731520" cy="548640"/>
            </a:xfrm>
            <a:prstGeom prst="parallelogram">
              <a:avLst>
                <a:gd name="adj" fmla="val 81897"/>
              </a:avLst>
            </a:prstGeom>
            <a:gradFill>
              <a:gsLst>
                <a:gs pos="0">
                  <a:srgbClr val="CFC1A8"/>
                </a:gs>
                <a:gs pos="100000">
                  <a:srgbClr val="C00000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" name="Google Shape;340;p31">
              <a:extLst>
                <a:ext uri="{FF2B5EF4-FFF2-40B4-BE49-F238E27FC236}">
                  <a16:creationId xmlns:a16="http://schemas.microsoft.com/office/drawing/2014/main" id="{6A678087-C1FB-456E-8F55-2A3A7309DEA5}"/>
                </a:ext>
              </a:extLst>
            </p:cNvPr>
            <p:cNvSpPr/>
            <p:nvPr/>
          </p:nvSpPr>
          <p:spPr>
            <a:xfrm flipH="1">
              <a:off x="1972825" y="1935331"/>
              <a:ext cx="731520" cy="548640"/>
            </a:xfrm>
            <a:prstGeom prst="parallelogram">
              <a:avLst>
                <a:gd name="adj" fmla="val 81897"/>
              </a:avLst>
            </a:prstGeom>
            <a:gradFill>
              <a:gsLst>
                <a:gs pos="0">
                  <a:srgbClr val="CFC1A8"/>
                </a:gs>
                <a:gs pos="100000">
                  <a:srgbClr val="C00000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9" name="Google Shape;341;p31">
            <a:extLst>
              <a:ext uri="{FF2B5EF4-FFF2-40B4-BE49-F238E27FC236}">
                <a16:creationId xmlns:a16="http://schemas.microsoft.com/office/drawing/2014/main" id="{552021C9-C827-4087-B4D5-0953134E5B4F}"/>
              </a:ext>
            </a:extLst>
          </p:cNvPr>
          <p:cNvGrpSpPr/>
          <p:nvPr userDrawn="1"/>
        </p:nvGrpSpPr>
        <p:grpSpPr>
          <a:xfrm rot="10800000" flipH="1">
            <a:off x="1390627" y="2602470"/>
            <a:ext cx="457200" cy="822960"/>
            <a:chOff x="418664" y="1756660"/>
            <a:chExt cx="731520" cy="1097280"/>
          </a:xfrm>
        </p:grpSpPr>
        <p:sp>
          <p:nvSpPr>
            <p:cNvPr id="50" name="Google Shape;342;p31">
              <a:extLst>
                <a:ext uri="{FF2B5EF4-FFF2-40B4-BE49-F238E27FC236}">
                  <a16:creationId xmlns:a16="http://schemas.microsoft.com/office/drawing/2014/main" id="{8FE1E791-89C0-4EC2-8C73-29F36CB68A81}"/>
                </a:ext>
              </a:extLst>
            </p:cNvPr>
            <p:cNvSpPr/>
            <p:nvPr/>
          </p:nvSpPr>
          <p:spPr>
            <a:xfrm rot="10800000">
              <a:off x="418664" y="2305300"/>
              <a:ext cx="731520" cy="548640"/>
            </a:xfrm>
            <a:prstGeom prst="parallelogram">
              <a:avLst>
                <a:gd name="adj" fmla="val 81897"/>
              </a:avLst>
            </a:prstGeom>
            <a:gradFill>
              <a:gsLst>
                <a:gs pos="0">
                  <a:srgbClr val="766F54"/>
                </a:gs>
                <a:gs pos="100000">
                  <a:srgbClr val="4CC3F8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" name="Google Shape;343;p31">
              <a:extLst>
                <a:ext uri="{FF2B5EF4-FFF2-40B4-BE49-F238E27FC236}">
                  <a16:creationId xmlns:a16="http://schemas.microsoft.com/office/drawing/2014/main" id="{B5B49122-A043-4C6E-8AD1-B449D525EEF9}"/>
                </a:ext>
              </a:extLst>
            </p:cNvPr>
            <p:cNvSpPr/>
            <p:nvPr/>
          </p:nvSpPr>
          <p:spPr>
            <a:xfrm flipH="1">
              <a:off x="418664" y="1756660"/>
              <a:ext cx="731520" cy="548640"/>
            </a:xfrm>
            <a:prstGeom prst="parallelogram">
              <a:avLst>
                <a:gd name="adj" fmla="val 81897"/>
              </a:avLst>
            </a:prstGeom>
            <a:gradFill>
              <a:gsLst>
                <a:gs pos="0">
                  <a:srgbClr val="766F54"/>
                </a:gs>
                <a:gs pos="100000">
                  <a:srgbClr val="4CC3F8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F72388F6-CD33-4049-90DC-46424E0A3DE4}"/>
              </a:ext>
            </a:extLst>
          </p:cNvPr>
          <p:cNvSpPr txBox="1"/>
          <p:nvPr userDrawn="1"/>
        </p:nvSpPr>
        <p:spPr>
          <a:xfrm>
            <a:off x="3949139" y="6475738"/>
            <a:ext cx="69590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Department of Computer Science – University of Zakho</a:t>
            </a:r>
          </a:p>
        </p:txBody>
      </p:sp>
    </p:spTree>
    <p:extLst>
      <p:ext uri="{BB962C8B-B14F-4D97-AF65-F5344CB8AC3E}">
        <p14:creationId xmlns:p14="http://schemas.microsoft.com/office/powerpoint/2010/main" val="31272560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0644" y="1519990"/>
            <a:ext cx="8915399" cy="22627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0644" y="4119653"/>
            <a:ext cx="8915399" cy="1126283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610644" y="3978442"/>
            <a:ext cx="8915399" cy="0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36DE3393-4DE0-4D48-A32A-471954A3B34A}"/>
              </a:ext>
            </a:extLst>
          </p:cNvPr>
          <p:cNvSpPr txBox="1"/>
          <p:nvPr userDrawn="1"/>
        </p:nvSpPr>
        <p:spPr>
          <a:xfrm>
            <a:off x="490121" y="6475738"/>
            <a:ext cx="29129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</a:rPr>
              <a:t>Data Structures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20B9D5-73BB-440E-9FC6-727E8BF3226D}"/>
              </a:ext>
            </a:extLst>
          </p:cNvPr>
          <p:cNvSpPr txBox="1"/>
          <p:nvPr userDrawn="1"/>
        </p:nvSpPr>
        <p:spPr>
          <a:xfrm>
            <a:off x="3949139" y="6475738"/>
            <a:ext cx="69590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Department of Computer Science – University of Zakho</a:t>
            </a:r>
          </a:p>
        </p:txBody>
      </p:sp>
    </p:spTree>
    <p:extLst>
      <p:ext uri="{BB962C8B-B14F-4D97-AF65-F5344CB8AC3E}">
        <p14:creationId xmlns:p14="http://schemas.microsoft.com/office/powerpoint/2010/main" val="40272454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252" y="190973"/>
            <a:ext cx="10692360" cy="867806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252" y="1331495"/>
            <a:ext cx="10692360" cy="4860758"/>
          </a:xfrm>
        </p:spPr>
        <p:txBody>
          <a:bodyPr>
            <a:normAutofit/>
          </a:bodyPr>
          <a:lstStyle>
            <a:lvl1pPr>
              <a:defRPr sz="2400"/>
            </a:lvl1pPr>
            <a:lvl2pPr marL="742950" indent="-285750">
              <a:buFont typeface="Wingdings" panose="05000000000000000000" pitchFamily="2" charset="2"/>
              <a:buChar char="§"/>
              <a:defRPr sz="2000"/>
            </a:lvl2pPr>
            <a:lvl3pPr marL="1143000" indent="-228600">
              <a:buFont typeface="Courier New" panose="02070309020205020404" pitchFamily="49" charset="0"/>
              <a:buChar char="o"/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962400" y="640080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753979" y="1176904"/>
            <a:ext cx="10746921" cy="0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490121" y="6475738"/>
            <a:ext cx="29129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</a:rPr>
              <a:t>Data Structures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45EA7DD-87DC-4EBD-B5CE-4F662118B314}"/>
              </a:ext>
            </a:extLst>
          </p:cNvPr>
          <p:cNvSpPr txBox="1"/>
          <p:nvPr userDrawn="1"/>
        </p:nvSpPr>
        <p:spPr>
          <a:xfrm>
            <a:off x="3949139" y="6475738"/>
            <a:ext cx="69590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Department of Computer Science – University of Zakho</a:t>
            </a:r>
          </a:p>
        </p:txBody>
      </p:sp>
    </p:spTree>
    <p:extLst>
      <p:ext uri="{BB962C8B-B14F-4D97-AF65-F5344CB8AC3E}">
        <p14:creationId xmlns:p14="http://schemas.microsoft.com/office/powerpoint/2010/main" val="17748613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6655" y="2074459"/>
            <a:ext cx="9957956" cy="2288661"/>
          </a:xfrm>
          <a:prstGeom prst="rect">
            <a:avLst/>
          </a:prstGeom>
        </p:spPr>
        <p:txBody>
          <a:bodyPr anchor="t" anchorCtr="0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188317" y="2197288"/>
            <a:ext cx="1175262" cy="490494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1393" y="2244628"/>
            <a:ext cx="639262" cy="43108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Text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637DF1-8DE8-4655-9DB1-18B500FAA778}"/>
              </a:ext>
            </a:extLst>
          </p:cNvPr>
          <p:cNvSpPr txBox="1"/>
          <p:nvPr userDrawn="1"/>
        </p:nvSpPr>
        <p:spPr>
          <a:xfrm>
            <a:off x="490121" y="6475738"/>
            <a:ext cx="29129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</a:rPr>
              <a:t>Data Structures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0C32926-679A-4144-80D1-2D9912399C3D}"/>
              </a:ext>
            </a:extLst>
          </p:cNvPr>
          <p:cNvSpPr txBox="1"/>
          <p:nvPr userDrawn="1"/>
        </p:nvSpPr>
        <p:spPr>
          <a:xfrm>
            <a:off x="3949139" y="6475738"/>
            <a:ext cx="69590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Department of Computer Science – University of Zakho</a:t>
            </a:r>
          </a:p>
        </p:txBody>
      </p:sp>
    </p:spTree>
    <p:extLst>
      <p:ext uri="{BB962C8B-B14F-4D97-AF65-F5344CB8AC3E}">
        <p14:creationId xmlns:p14="http://schemas.microsoft.com/office/powerpoint/2010/main" val="1786219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9003" y="2631129"/>
            <a:ext cx="8583033" cy="797871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defRPr sz="48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637DF1-8DE8-4655-9DB1-18B500FAA778}"/>
              </a:ext>
            </a:extLst>
          </p:cNvPr>
          <p:cNvSpPr txBox="1"/>
          <p:nvPr userDrawn="1"/>
        </p:nvSpPr>
        <p:spPr>
          <a:xfrm>
            <a:off x="490121" y="6475738"/>
            <a:ext cx="29129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</a:rPr>
              <a:t>Data Structures</a:t>
            </a:r>
          </a:p>
        </p:txBody>
      </p:sp>
      <p:grpSp>
        <p:nvGrpSpPr>
          <p:cNvPr id="43" name="Google Shape;335;p31">
            <a:extLst>
              <a:ext uri="{FF2B5EF4-FFF2-40B4-BE49-F238E27FC236}">
                <a16:creationId xmlns:a16="http://schemas.microsoft.com/office/drawing/2014/main" id="{0E5A913F-2222-4056-A79C-D16056F4584F}"/>
              </a:ext>
            </a:extLst>
          </p:cNvPr>
          <p:cNvGrpSpPr/>
          <p:nvPr userDrawn="1"/>
        </p:nvGrpSpPr>
        <p:grpSpPr>
          <a:xfrm rot="10800000" flipH="1">
            <a:off x="1666215" y="2599013"/>
            <a:ext cx="457200" cy="822960"/>
            <a:chOff x="4171679" y="1934002"/>
            <a:chExt cx="731520" cy="1097506"/>
          </a:xfrm>
        </p:grpSpPr>
        <p:sp>
          <p:nvSpPr>
            <p:cNvPr id="44" name="Google Shape;336;p31">
              <a:extLst>
                <a:ext uri="{FF2B5EF4-FFF2-40B4-BE49-F238E27FC236}">
                  <a16:creationId xmlns:a16="http://schemas.microsoft.com/office/drawing/2014/main" id="{77E523D4-9E61-4233-8C45-B1C0F06A4934}"/>
                </a:ext>
              </a:extLst>
            </p:cNvPr>
            <p:cNvSpPr/>
            <p:nvPr/>
          </p:nvSpPr>
          <p:spPr>
            <a:xfrm rot="10800000">
              <a:off x="4171679" y="2482868"/>
              <a:ext cx="731520" cy="548640"/>
            </a:xfrm>
            <a:prstGeom prst="parallelogram">
              <a:avLst>
                <a:gd name="adj" fmla="val 81897"/>
              </a:avLst>
            </a:prstGeom>
            <a:gradFill>
              <a:gsLst>
                <a:gs pos="0">
                  <a:srgbClr val="B8C2A9"/>
                </a:gs>
                <a:gs pos="100000">
                  <a:srgbClr val="FFDB5C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" name="Google Shape;337;p31">
              <a:extLst>
                <a:ext uri="{FF2B5EF4-FFF2-40B4-BE49-F238E27FC236}">
                  <a16:creationId xmlns:a16="http://schemas.microsoft.com/office/drawing/2014/main" id="{3AAA2DB6-E8D3-4E41-8768-900D320CD991}"/>
                </a:ext>
              </a:extLst>
            </p:cNvPr>
            <p:cNvSpPr/>
            <p:nvPr/>
          </p:nvSpPr>
          <p:spPr>
            <a:xfrm flipH="1">
              <a:off x="4171679" y="1934002"/>
              <a:ext cx="731520" cy="548640"/>
            </a:xfrm>
            <a:prstGeom prst="parallelogram">
              <a:avLst>
                <a:gd name="adj" fmla="val 81897"/>
              </a:avLst>
            </a:prstGeom>
            <a:gradFill>
              <a:gsLst>
                <a:gs pos="0">
                  <a:srgbClr val="B8C2A9"/>
                </a:gs>
                <a:gs pos="100000">
                  <a:srgbClr val="FFDB5C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6" name="Google Shape;338;p31">
            <a:extLst>
              <a:ext uri="{FF2B5EF4-FFF2-40B4-BE49-F238E27FC236}">
                <a16:creationId xmlns:a16="http://schemas.microsoft.com/office/drawing/2014/main" id="{EF2C358B-2C67-4D2F-B825-41982E2AAD35}"/>
              </a:ext>
            </a:extLst>
          </p:cNvPr>
          <p:cNvGrpSpPr/>
          <p:nvPr userDrawn="1"/>
        </p:nvGrpSpPr>
        <p:grpSpPr>
          <a:xfrm rot="10800000" flipH="1">
            <a:off x="1139816" y="2606040"/>
            <a:ext cx="457200" cy="822960"/>
            <a:chOff x="1972825" y="1935331"/>
            <a:chExt cx="731520" cy="1097280"/>
          </a:xfrm>
        </p:grpSpPr>
        <p:sp>
          <p:nvSpPr>
            <p:cNvPr id="47" name="Google Shape;339;p31">
              <a:extLst>
                <a:ext uri="{FF2B5EF4-FFF2-40B4-BE49-F238E27FC236}">
                  <a16:creationId xmlns:a16="http://schemas.microsoft.com/office/drawing/2014/main" id="{63C0AD34-5A7F-4064-AC62-0B9E21F3A0A5}"/>
                </a:ext>
              </a:extLst>
            </p:cNvPr>
            <p:cNvSpPr/>
            <p:nvPr/>
          </p:nvSpPr>
          <p:spPr>
            <a:xfrm rot="10800000">
              <a:off x="1972825" y="2483971"/>
              <a:ext cx="731520" cy="548640"/>
            </a:xfrm>
            <a:prstGeom prst="parallelogram">
              <a:avLst>
                <a:gd name="adj" fmla="val 81897"/>
              </a:avLst>
            </a:prstGeom>
            <a:gradFill>
              <a:gsLst>
                <a:gs pos="0">
                  <a:srgbClr val="CFC1A8"/>
                </a:gs>
                <a:gs pos="100000">
                  <a:srgbClr val="C00000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" name="Google Shape;340;p31">
              <a:extLst>
                <a:ext uri="{FF2B5EF4-FFF2-40B4-BE49-F238E27FC236}">
                  <a16:creationId xmlns:a16="http://schemas.microsoft.com/office/drawing/2014/main" id="{6A678087-C1FB-456E-8F55-2A3A7309DEA5}"/>
                </a:ext>
              </a:extLst>
            </p:cNvPr>
            <p:cNvSpPr/>
            <p:nvPr/>
          </p:nvSpPr>
          <p:spPr>
            <a:xfrm flipH="1">
              <a:off x="1972825" y="1935331"/>
              <a:ext cx="731520" cy="548640"/>
            </a:xfrm>
            <a:prstGeom prst="parallelogram">
              <a:avLst>
                <a:gd name="adj" fmla="val 81897"/>
              </a:avLst>
            </a:prstGeom>
            <a:gradFill>
              <a:gsLst>
                <a:gs pos="0">
                  <a:srgbClr val="CFC1A8"/>
                </a:gs>
                <a:gs pos="100000">
                  <a:srgbClr val="C00000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9" name="Google Shape;341;p31">
            <a:extLst>
              <a:ext uri="{FF2B5EF4-FFF2-40B4-BE49-F238E27FC236}">
                <a16:creationId xmlns:a16="http://schemas.microsoft.com/office/drawing/2014/main" id="{552021C9-C827-4087-B4D5-0953134E5B4F}"/>
              </a:ext>
            </a:extLst>
          </p:cNvPr>
          <p:cNvGrpSpPr/>
          <p:nvPr userDrawn="1"/>
        </p:nvGrpSpPr>
        <p:grpSpPr>
          <a:xfrm rot="10800000" flipH="1">
            <a:off x="1390627" y="2602470"/>
            <a:ext cx="457200" cy="822960"/>
            <a:chOff x="418664" y="1756660"/>
            <a:chExt cx="731520" cy="1097280"/>
          </a:xfrm>
        </p:grpSpPr>
        <p:sp>
          <p:nvSpPr>
            <p:cNvPr id="50" name="Google Shape;342;p31">
              <a:extLst>
                <a:ext uri="{FF2B5EF4-FFF2-40B4-BE49-F238E27FC236}">
                  <a16:creationId xmlns:a16="http://schemas.microsoft.com/office/drawing/2014/main" id="{8FE1E791-89C0-4EC2-8C73-29F36CB68A81}"/>
                </a:ext>
              </a:extLst>
            </p:cNvPr>
            <p:cNvSpPr/>
            <p:nvPr/>
          </p:nvSpPr>
          <p:spPr>
            <a:xfrm rot="10800000">
              <a:off x="418664" y="2305300"/>
              <a:ext cx="731520" cy="548640"/>
            </a:xfrm>
            <a:prstGeom prst="parallelogram">
              <a:avLst>
                <a:gd name="adj" fmla="val 81897"/>
              </a:avLst>
            </a:prstGeom>
            <a:gradFill>
              <a:gsLst>
                <a:gs pos="0">
                  <a:srgbClr val="766F54"/>
                </a:gs>
                <a:gs pos="100000">
                  <a:srgbClr val="4CC3F8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" name="Google Shape;343;p31">
              <a:extLst>
                <a:ext uri="{FF2B5EF4-FFF2-40B4-BE49-F238E27FC236}">
                  <a16:creationId xmlns:a16="http://schemas.microsoft.com/office/drawing/2014/main" id="{B5B49122-A043-4C6E-8AD1-B449D525EEF9}"/>
                </a:ext>
              </a:extLst>
            </p:cNvPr>
            <p:cNvSpPr/>
            <p:nvPr/>
          </p:nvSpPr>
          <p:spPr>
            <a:xfrm flipH="1">
              <a:off x="418664" y="1756660"/>
              <a:ext cx="731520" cy="548640"/>
            </a:xfrm>
            <a:prstGeom prst="parallelogram">
              <a:avLst>
                <a:gd name="adj" fmla="val 81897"/>
              </a:avLst>
            </a:prstGeom>
            <a:gradFill>
              <a:gsLst>
                <a:gs pos="0">
                  <a:srgbClr val="766F54"/>
                </a:gs>
                <a:gs pos="100000">
                  <a:srgbClr val="4CC3F8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F72388F6-CD33-4049-90DC-46424E0A3DE4}"/>
              </a:ext>
            </a:extLst>
          </p:cNvPr>
          <p:cNvSpPr txBox="1"/>
          <p:nvPr userDrawn="1"/>
        </p:nvSpPr>
        <p:spPr>
          <a:xfrm>
            <a:off x="3949139" y="6475738"/>
            <a:ext cx="69590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Department of Computer Science – University of Zakho</a:t>
            </a:r>
          </a:p>
        </p:txBody>
      </p:sp>
    </p:spTree>
    <p:extLst>
      <p:ext uri="{BB962C8B-B14F-4D97-AF65-F5344CB8AC3E}">
        <p14:creationId xmlns:p14="http://schemas.microsoft.com/office/powerpoint/2010/main" val="3722944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5802" y="2296698"/>
            <a:ext cx="7315200" cy="181348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defRPr sz="6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9" name="Google Shape;219;p8">
            <a:extLst>
              <a:ext uri="{FF2B5EF4-FFF2-40B4-BE49-F238E27FC236}">
                <a16:creationId xmlns:a16="http://schemas.microsoft.com/office/drawing/2014/main" id="{86116D84-DF36-488E-B7DA-5AB1D2001CD2}"/>
              </a:ext>
            </a:extLst>
          </p:cNvPr>
          <p:cNvSpPr/>
          <p:nvPr userDrawn="1"/>
        </p:nvSpPr>
        <p:spPr>
          <a:xfrm>
            <a:off x="11252431" y="3217126"/>
            <a:ext cx="176272" cy="174476"/>
          </a:xfrm>
          <a:custGeom>
            <a:avLst/>
            <a:gdLst/>
            <a:ahLst/>
            <a:cxnLst/>
            <a:rect l="l" t="t" r="r" b="b"/>
            <a:pathLst>
              <a:path w="5694" h="5636" extrusionOk="0">
                <a:moveTo>
                  <a:pt x="2703" y="0"/>
                </a:moveTo>
                <a:lnTo>
                  <a:pt x="2185" y="58"/>
                </a:lnTo>
                <a:lnTo>
                  <a:pt x="1725" y="230"/>
                </a:lnTo>
                <a:lnTo>
                  <a:pt x="1323" y="460"/>
                </a:lnTo>
                <a:lnTo>
                  <a:pt x="978" y="690"/>
                </a:lnTo>
                <a:lnTo>
                  <a:pt x="690" y="1035"/>
                </a:lnTo>
                <a:lnTo>
                  <a:pt x="460" y="1380"/>
                </a:lnTo>
                <a:lnTo>
                  <a:pt x="230" y="1725"/>
                </a:lnTo>
                <a:lnTo>
                  <a:pt x="115" y="2128"/>
                </a:lnTo>
                <a:lnTo>
                  <a:pt x="58" y="2588"/>
                </a:lnTo>
                <a:lnTo>
                  <a:pt x="0" y="2991"/>
                </a:lnTo>
                <a:lnTo>
                  <a:pt x="58" y="3451"/>
                </a:lnTo>
                <a:lnTo>
                  <a:pt x="173" y="3853"/>
                </a:lnTo>
                <a:lnTo>
                  <a:pt x="403" y="4256"/>
                </a:lnTo>
                <a:lnTo>
                  <a:pt x="633" y="4601"/>
                </a:lnTo>
                <a:lnTo>
                  <a:pt x="920" y="4888"/>
                </a:lnTo>
                <a:lnTo>
                  <a:pt x="1265" y="5176"/>
                </a:lnTo>
                <a:lnTo>
                  <a:pt x="1610" y="5406"/>
                </a:lnTo>
                <a:lnTo>
                  <a:pt x="2013" y="5521"/>
                </a:lnTo>
                <a:lnTo>
                  <a:pt x="2415" y="5636"/>
                </a:lnTo>
                <a:lnTo>
                  <a:pt x="3278" y="5636"/>
                </a:lnTo>
                <a:lnTo>
                  <a:pt x="3738" y="5521"/>
                </a:lnTo>
                <a:lnTo>
                  <a:pt x="4141" y="5348"/>
                </a:lnTo>
                <a:lnTo>
                  <a:pt x="4486" y="5176"/>
                </a:lnTo>
                <a:lnTo>
                  <a:pt x="4831" y="4888"/>
                </a:lnTo>
                <a:lnTo>
                  <a:pt x="5118" y="4543"/>
                </a:lnTo>
                <a:lnTo>
                  <a:pt x="5348" y="4198"/>
                </a:lnTo>
                <a:lnTo>
                  <a:pt x="5521" y="3796"/>
                </a:lnTo>
                <a:lnTo>
                  <a:pt x="5636" y="3393"/>
                </a:lnTo>
                <a:lnTo>
                  <a:pt x="5693" y="2933"/>
                </a:lnTo>
                <a:lnTo>
                  <a:pt x="5693" y="2531"/>
                </a:lnTo>
                <a:lnTo>
                  <a:pt x="5578" y="2128"/>
                </a:lnTo>
                <a:lnTo>
                  <a:pt x="5463" y="1668"/>
                </a:lnTo>
                <a:lnTo>
                  <a:pt x="5233" y="1323"/>
                </a:lnTo>
                <a:lnTo>
                  <a:pt x="4946" y="920"/>
                </a:lnTo>
                <a:lnTo>
                  <a:pt x="4543" y="575"/>
                </a:lnTo>
                <a:lnTo>
                  <a:pt x="4141" y="345"/>
                </a:lnTo>
                <a:lnTo>
                  <a:pt x="3681" y="115"/>
                </a:lnTo>
                <a:lnTo>
                  <a:pt x="3220" y="0"/>
                </a:lnTo>
                <a:close/>
              </a:path>
            </a:pathLst>
          </a:custGeom>
          <a:solidFill>
            <a:srgbClr val="766F5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221;p8">
            <a:extLst>
              <a:ext uri="{FF2B5EF4-FFF2-40B4-BE49-F238E27FC236}">
                <a16:creationId xmlns:a16="http://schemas.microsoft.com/office/drawing/2014/main" id="{180DD504-9256-4052-B1D9-49CDE08B1D71}"/>
              </a:ext>
            </a:extLst>
          </p:cNvPr>
          <p:cNvSpPr/>
          <p:nvPr userDrawn="1"/>
        </p:nvSpPr>
        <p:spPr>
          <a:xfrm>
            <a:off x="1113712" y="2296698"/>
            <a:ext cx="542995" cy="404150"/>
          </a:xfrm>
          <a:custGeom>
            <a:avLst/>
            <a:gdLst/>
            <a:ahLst/>
            <a:cxnLst/>
            <a:rect l="l" t="t" r="r" b="b"/>
            <a:pathLst>
              <a:path w="17540" h="13055" extrusionOk="0">
                <a:moveTo>
                  <a:pt x="17540" y="0"/>
                </a:moveTo>
                <a:lnTo>
                  <a:pt x="17482" y="58"/>
                </a:lnTo>
                <a:lnTo>
                  <a:pt x="17080" y="518"/>
                </a:lnTo>
                <a:lnTo>
                  <a:pt x="16620" y="978"/>
                </a:lnTo>
                <a:lnTo>
                  <a:pt x="16160" y="1323"/>
                </a:lnTo>
                <a:lnTo>
                  <a:pt x="15642" y="1610"/>
                </a:lnTo>
                <a:lnTo>
                  <a:pt x="15124" y="1898"/>
                </a:lnTo>
                <a:lnTo>
                  <a:pt x="14549" y="2185"/>
                </a:lnTo>
                <a:lnTo>
                  <a:pt x="13399" y="2531"/>
                </a:lnTo>
                <a:lnTo>
                  <a:pt x="12192" y="2876"/>
                </a:lnTo>
                <a:lnTo>
                  <a:pt x="10984" y="3106"/>
                </a:lnTo>
                <a:lnTo>
                  <a:pt x="9776" y="3336"/>
                </a:lnTo>
                <a:lnTo>
                  <a:pt x="8569" y="3566"/>
                </a:lnTo>
                <a:lnTo>
                  <a:pt x="6728" y="3968"/>
                </a:lnTo>
                <a:lnTo>
                  <a:pt x="5751" y="4198"/>
                </a:lnTo>
                <a:lnTo>
                  <a:pt x="4831" y="4428"/>
                </a:lnTo>
                <a:lnTo>
                  <a:pt x="3911" y="4773"/>
                </a:lnTo>
                <a:lnTo>
                  <a:pt x="3048" y="5176"/>
                </a:lnTo>
                <a:lnTo>
                  <a:pt x="2243" y="5693"/>
                </a:lnTo>
                <a:lnTo>
                  <a:pt x="1495" y="6268"/>
                </a:lnTo>
                <a:lnTo>
                  <a:pt x="1208" y="6556"/>
                </a:lnTo>
                <a:lnTo>
                  <a:pt x="978" y="6901"/>
                </a:lnTo>
                <a:lnTo>
                  <a:pt x="748" y="7246"/>
                </a:lnTo>
                <a:lnTo>
                  <a:pt x="518" y="7591"/>
                </a:lnTo>
                <a:lnTo>
                  <a:pt x="345" y="7994"/>
                </a:lnTo>
                <a:lnTo>
                  <a:pt x="173" y="8396"/>
                </a:lnTo>
                <a:lnTo>
                  <a:pt x="115" y="8856"/>
                </a:lnTo>
                <a:lnTo>
                  <a:pt x="0" y="9259"/>
                </a:lnTo>
                <a:lnTo>
                  <a:pt x="0" y="9719"/>
                </a:lnTo>
                <a:lnTo>
                  <a:pt x="0" y="10121"/>
                </a:lnTo>
                <a:lnTo>
                  <a:pt x="58" y="10524"/>
                </a:lnTo>
                <a:lnTo>
                  <a:pt x="173" y="10926"/>
                </a:lnTo>
                <a:lnTo>
                  <a:pt x="288" y="11329"/>
                </a:lnTo>
                <a:lnTo>
                  <a:pt x="518" y="11674"/>
                </a:lnTo>
                <a:lnTo>
                  <a:pt x="748" y="12019"/>
                </a:lnTo>
                <a:lnTo>
                  <a:pt x="1035" y="12307"/>
                </a:lnTo>
                <a:lnTo>
                  <a:pt x="1380" y="12537"/>
                </a:lnTo>
                <a:lnTo>
                  <a:pt x="1725" y="12709"/>
                </a:lnTo>
                <a:lnTo>
                  <a:pt x="2070" y="12882"/>
                </a:lnTo>
                <a:lnTo>
                  <a:pt x="2415" y="12997"/>
                </a:lnTo>
                <a:lnTo>
                  <a:pt x="2818" y="13054"/>
                </a:lnTo>
                <a:lnTo>
                  <a:pt x="4026" y="13054"/>
                </a:lnTo>
                <a:lnTo>
                  <a:pt x="4831" y="12939"/>
                </a:lnTo>
                <a:lnTo>
                  <a:pt x="5636" y="12767"/>
                </a:lnTo>
                <a:lnTo>
                  <a:pt x="6383" y="12537"/>
                </a:lnTo>
                <a:lnTo>
                  <a:pt x="7073" y="12307"/>
                </a:lnTo>
                <a:lnTo>
                  <a:pt x="7936" y="11904"/>
                </a:lnTo>
                <a:lnTo>
                  <a:pt x="8799" y="11444"/>
                </a:lnTo>
                <a:lnTo>
                  <a:pt x="9604" y="10984"/>
                </a:lnTo>
                <a:lnTo>
                  <a:pt x="10351" y="10409"/>
                </a:lnTo>
                <a:lnTo>
                  <a:pt x="11099" y="9834"/>
                </a:lnTo>
                <a:lnTo>
                  <a:pt x="11847" y="9201"/>
                </a:lnTo>
                <a:lnTo>
                  <a:pt x="12537" y="8511"/>
                </a:lnTo>
                <a:lnTo>
                  <a:pt x="13169" y="7879"/>
                </a:lnTo>
                <a:lnTo>
                  <a:pt x="13802" y="7131"/>
                </a:lnTo>
                <a:lnTo>
                  <a:pt x="14434" y="6383"/>
                </a:lnTo>
                <a:lnTo>
                  <a:pt x="15009" y="5578"/>
                </a:lnTo>
                <a:lnTo>
                  <a:pt x="15584" y="4773"/>
                </a:lnTo>
                <a:lnTo>
                  <a:pt x="16045" y="3968"/>
                </a:lnTo>
                <a:lnTo>
                  <a:pt x="16562" y="3106"/>
                </a:lnTo>
                <a:lnTo>
                  <a:pt x="16965" y="2185"/>
                </a:lnTo>
                <a:lnTo>
                  <a:pt x="17310" y="1323"/>
                </a:lnTo>
                <a:lnTo>
                  <a:pt x="17540" y="518"/>
                </a:lnTo>
                <a:lnTo>
                  <a:pt x="17540" y="115"/>
                </a:lnTo>
                <a:lnTo>
                  <a:pt x="17540" y="0"/>
                </a:lnTo>
                <a:close/>
              </a:path>
            </a:pathLst>
          </a:custGeom>
          <a:solidFill>
            <a:srgbClr val="766F5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224;p8">
            <a:extLst>
              <a:ext uri="{FF2B5EF4-FFF2-40B4-BE49-F238E27FC236}">
                <a16:creationId xmlns:a16="http://schemas.microsoft.com/office/drawing/2014/main" id="{C2B6AF1D-1CA9-428D-AEC3-0AA72AB33369}"/>
              </a:ext>
            </a:extLst>
          </p:cNvPr>
          <p:cNvSpPr/>
          <p:nvPr userDrawn="1"/>
        </p:nvSpPr>
        <p:spPr>
          <a:xfrm>
            <a:off x="1108357" y="2733245"/>
            <a:ext cx="341833" cy="263510"/>
          </a:xfrm>
          <a:custGeom>
            <a:avLst/>
            <a:gdLst/>
            <a:ahLst/>
            <a:cxnLst/>
            <a:rect l="l" t="t" r="r" b="b"/>
            <a:pathLst>
              <a:path w="11042" h="8512" extrusionOk="0">
                <a:moveTo>
                  <a:pt x="10984" y="0"/>
                </a:moveTo>
                <a:lnTo>
                  <a:pt x="10984" y="58"/>
                </a:lnTo>
                <a:lnTo>
                  <a:pt x="10697" y="288"/>
                </a:lnTo>
                <a:lnTo>
                  <a:pt x="10467" y="575"/>
                </a:lnTo>
                <a:lnTo>
                  <a:pt x="9834" y="978"/>
                </a:lnTo>
                <a:lnTo>
                  <a:pt x="9202" y="1266"/>
                </a:lnTo>
                <a:lnTo>
                  <a:pt x="8512" y="1496"/>
                </a:lnTo>
                <a:lnTo>
                  <a:pt x="7822" y="1668"/>
                </a:lnTo>
                <a:lnTo>
                  <a:pt x="7074" y="1841"/>
                </a:lnTo>
                <a:lnTo>
                  <a:pt x="5636" y="2013"/>
                </a:lnTo>
                <a:lnTo>
                  <a:pt x="4716" y="2128"/>
                </a:lnTo>
                <a:lnTo>
                  <a:pt x="3854" y="2301"/>
                </a:lnTo>
                <a:lnTo>
                  <a:pt x="2991" y="2473"/>
                </a:lnTo>
                <a:lnTo>
                  <a:pt x="2128" y="2761"/>
                </a:lnTo>
                <a:lnTo>
                  <a:pt x="1783" y="2933"/>
                </a:lnTo>
                <a:lnTo>
                  <a:pt x="1438" y="3163"/>
                </a:lnTo>
                <a:lnTo>
                  <a:pt x="1151" y="3393"/>
                </a:lnTo>
                <a:lnTo>
                  <a:pt x="863" y="3623"/>
                </a:lnTo>
                <a:lnTo>
                  <a:pt x="633" y="3968"/>
                </a:lnTo>
                <a:lnTo>
                  <a:pt x="403" y="4256"/>
                </a:lnTo>
                <a:lnTo>
                  <a:pt x="231" y="4601"/>
                </a:lnTo>
                <a:lnTo>
                  <a:pt x="116" y="5003"/>
                </a:lnTo>
                <a:lnTo>
                  <a:pt x="58" y="5348"/>
                </a:lnTo>
                <a:lnTo>
                  <a:pt x="1" y="5751"/>
                </a:lnTo>
                <a:lnTo>
                  <a:pt x="58" y="6096"/>
                </a:lnTo>
                <a:lnTo>
                  <a:pt x="116" y="6499"/>
                </a:lnTo>
                <a:lnTo>
                  <a:pt x="173" y="6901"/>
                </a:lnTo>
                <a:lnTo>
                  <a:pt x="346" y="7246"/>
                </a:lnTo>
                <a:lnTo>
                  <a:pt x="518" y="7534"/>
                </a:lnTo>
                <a:lnTo>
                  <a:pt x="748" y="7821"/>
                </a:lnTo>
                <a:lnTo>
                  <a:pt x="1036" y="8051"/>
                </a:lnTo>
                <a:lnTo>
                  <a:pt x="1266" y="8224"/>
                </a:lnTo>
                <a:lnTo>
                  <a:pt x="1611" y="8396"/>
                </a:lnTo>
                <a:lnTo>
                  <a:pt x="1898" y="8454"/>
                </a:lnTo>
                <a:lnTo>
                  <a:pt x="2243" y="8511"/>
                </a:lnTo>
                <a:lnTo>
                  <a:pt x="2588" y="8511"/>
                </a:lnTo>
                <a:lnTo>
                  <a:pt x="3279" y="8396"/>
                </a:lnTo>
                <a:lnTo>
                  <a:pt x="3969" y="8224"/>
                </a:lnTo>
                <a:lnTo>
                  <a:pt x="4659" y="7936"/>
                </a:lnTo>
                <a:lnTo>
                  <a:pt x="5291" y="7649"/>
                </a:lnTo>
                <a:lnTo>
                  <a:pt x="5809" y="7361"/>
                </a:lnTo>
                <a:lnTo>
                  <a:pt x="6671" y="6844"/>
                </a:lnTo>
                <a:lnTo>
                  <a:pt x="7477" y="6211"/>
                </a:lnTo>
                <a:lnTo>
                  <a:pt x="8282" y="5521"/>
                </a:lnTo>
                <a:lnTo>
                  <a:pt x="8972" y="4716"/>
                </a:lnTo>
                <a:lnTo>
                  <a:pt x="9604" y="3911"/>
                </a:lnTo>
                <a:lnTo>
                  <a:pt x="10122" y="2991"/>
                </a:lnTo>
                <a:lnTo>
                  <a:pt x="10524" y="2071"/>
                </a:lnTo>
                <a:lnTo>
                  <a:pt x="10869" y="1150"/>
                </a:lnTo>
                <a:lnTo>
                  <a:pt x="10984" y="460"/>
                </a:lnTo>
                <a:lnTo>
                  <a:pt x="11042" y="115"/>
                </a:lnTo>
                <a:lnTo>
                  <a:pt x="10984" y="0"/>
                </a:lnTo>
                <a:close/>
              </a:path>
            </a:pathLst>
          </a:custGeom>
          <a:solidFill>
            <a:srgbClr val="B8C2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226;p8">
            <a:extLst>
              <a:ext uri="{FF2B5EF4-FFF2-40B4-BE49-F238E27FC236}">
                <a16:creationId xmlns:a16="http://schemas.microsoft.com/office/drawing/2014/main" id="{7857A637-5BF6-4CBF-8D84-2B0E3E227C78}"/>
              </a:ext>
            </a:extLst>
          </p:cNvPr>
          <p:cNvSpPr/>
          <p:nvPr userDrawn="1"/>
        </p:nvSpPr>
        <p:spPr>
          <a:xfrm>
            <a:off x="11026317" y="2291373"/>
            <a:ext cx="295551" cy="236825"/>
          </a:xfrm>
          <a:custGeom>
            <a:avLst/>
            <a:gdLst/>
            <a:ahLst/>
            <a:cxnLst/>
            <a:rect l="l" t="t" r="r" b="b"/>
            <a:pathLst>
              <a:path w="9547" h="7650" extrusionOk="0">
                <a:moveTo>
                  <a:pt x="6902" y="1"/>
                </a:moveTo>
                <a:lnTo>
                  <a:pt x="6557" y="58"/>
                </a:lnTo>
                <a:lnTo>
                  <a:pt x="6212" y="116"/>
                </a:lnTo>
                <a:lnTo>
                  <a:pt x="5924" y="231"/>
                </a:lnTo>
                <a:lnTo>
                  <a:pt x="5636" y="346"/>
                </a:lnTo>
                <a:lnTo>
                  <a:pt x="5349" y="576"/>
                </a:lnTo>
                <a:lnTo>
                  <a:pt x="4831" y="979"/>
                </a:lnTo>
                <a:lnTo>
                  <a:pt x="4371" y="1611"/>
                </a:lnTo>
                <a:lnTo>
                  <a:pt x="3911" y="2244"/>
                </a:lnTo>
                <a:lnTo>
                  <a:pt x="3566" y="2934"/>
                </a:lnTo>
                <a:lnTo>
                  <a:pt x="3221" y="3624"/>
                </a:lnTo>
                <a:lnTo>
                  <a:pt x="2646" y="4716"/>
                </a:lnTo>
                <a:lnTo>
                  <a:pt x="2301" y="5292"/>
                </a:lnTo>
                <a:lnTo>
                  <a:pt x="1956" y="5809"/>
                </a:lnTo>
                <a:lnTo>
                  <a:pt x="1553" y="6327"/>
                </a:lnTo>
                <a:lnTo>
                  <a:pt x="1151" y="6787"/>
                </a:lnTo>
                <a:lnTo>
                  <a:pt x="633" y="7132"/>
                </a:lnTo>
                <a:lnTo>
                  <a:pt x="58" y="7419"/>
                </a:lnTo>
                <a:lnTo>
                  <a:pt x="1" y="7419"/>
                </a:lnTo>
                <a:lnTo>
                  <a:pt x="58" y="7477"/>
                </a:lnTo>
                <a:lnTo>
                  <a:pt x="403" y="7534"/>
                </a:lnTo>
                <a:lnTo>
                  <a:pt x="978" y="7649"/>
                </a:lnTo>
                <a:lnTo>
                  <a:pt x="1841" y="7649"/>
                </a:lnTo>
                <a:lnTo>
                  <a:pt x="2704" y="7592"/>
                </a:lnTo>
                <a:lnTo>
                  <a:pt x="3566" y="7362"/>
                </a:lnTo>
                <a:lnTo>
                  <a:pt x="4429" y="7132"/>
                </a:lnTo>
                <a:lnTo>
                  <a:pt x="5291" y="6787"/>
                </a:lnTo>
                <a:lnTo>
                  <a:pt x="6096" y="6384"/>
                </a:lnTo>
                <a:lnTo>
                  <a:pt x="6844" y="5867"/>
                </a:lnTo>
                <a:lnTo>
                  <a:pt x="7534" y="5349"/>
                </a:lnTo>
                <a:lnTo>
                  <a:pt x="7879" y="5004"/>
                </a:lnTo>
                <a:lnTo>
                  <a:pt x="8339" y="4544"/>
                </a:lnTo>
                <a:lnTo>
                  <a:pt x="8742" y="4084"/>
                </a:lnTo>
                <a:lnTo>
                  <a:pt x="9087" y="3566"/>
                </a:lnTo>
                <a:lnTo>
                  <a:pt x="9374" y="3049"/>
                </a:lnTo>
                <a:lnTo>
                  <a:pt x="9489" y="2474"/>
                </a:lnTo>
                <a:lnTo>
                  <a:pt x="9547" y="2186"/>
                </a:lnTo>
                <a:lnTo>
                  <a:pt x="9547" y="1899"/>
                </a:lnTo>
                <a:lnTo>
                  <a:pt x="9489" y="1611"/>
                </a:lnTo>
                <a:lnTo>
                  <a:pt x="9374" y="1381"/>
                </a:lnTo>
                <a:lnTo>
                  <a:pt x="9202" y="1094"/>
                </a:lnTo>
                <a:lnTo>
                  <a:pt x="8972" y="806"/>
                </a:lnTo>
                <a:lnTo>
                  <a:pt x="8742" y="633"/>
                </a:lnTo>
                <a:lnTo>
                  <a:pt x="8454" y="403"/>
                </a:lnTo>
                <a:lnTo>
                  <a:pt x="8167" y="288"/>
                </a:lnTo>
                <a:lnTo>
                  <a:pt x="7822" y="173"/>
                </a:lnTo>
                <a:lnTo>
                  <a:pt x="7534" y="58"/>
                </a:lnTo>
                <a:lnTo>
                  <a:pt x="7247" y="1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227;p8">
            <a:extLst>
              <a:ext uri="{FF2B5EF4-FFF2-40B4-BE49-F238E27FC236}">
                <a16:creationId xmlns:a16="http://schemas.microsoft.com/office/drawing/2014/main" id="{78E682E7-D844-4869-B37A-BD44BCB13F8F}"/>
              </a:ext>
            </a:extLst>
          </p:cNvPr>
          <p:cNvSpPr/>
          <p:nvPr userDrawn="1"/>
        </p:nvSpPr>
        <p:spPr>
          <a:xfrm>
            <a:off x="1519596" y="2499625"/>
            <a:ext cx="315147" cy="674750"/>
          </a:xfrm>
          <a:custGeom>
            <a:avLst/>
            <a:gdLst/>
            <a:ahLst/>
            <a:cxnLst/>
            <a:rect l="l" t="t" r="r" b="b"/>
            <a:pathLst>
              <a:path w="10180" h="21796" extrusionOk="0">
                <a:moveTo>
                  <a:pt x="9719" y="1"/>
                </a:moveTo>
                <a:lnTo>
                  <a:pt x="9317" y="174"/>
                </a:lnTo>
                <a:lnTo>
                  <a:pt x="8569" y="691"/>
                </a:lnTo>
                <a:lnTo>
                  <a:pt x="7477" y="1439"/>
                </a:lnTo>
                <a:lnTo>
                  <a:pt x="6499" y="2359"/>
                </a:lnTo>
                <a:lnTo>
                  <a:pt x="5521" y="3279"/>
                </a:lnTo>
                <a:lnTo>
                  <a:pt x="4659" y="4314"/>
                </a:lnTo>
                <a:lnTo>
                  <a:pt x="3854" y="5407"/>
                </a:lnTo>
                <a:lnTo>
                  <a:pt x="3049" y="6499"/>
                </a:lnTo>
                <a:lnTo>
                  <a:pt x="2358" y="7649"/>
                </a:lnTo>
                <a:lnTo>
                  <a:pt x="1726" y="8799"/>
                </a:lnTo>
                <a:lnTo>
                  <a:pt x="1266" y="9777"/>
                </a:lnTo>
                <a:lnTo>
                  <a:pt x="863" y="10755"/>
                </a:lnTo>
                <a:lnTo>
                  <a:pt x="576" y="11790"/>
                </a:lnTo>
                <a:lnTo>
                  <a:pt x="288" y="12825"/>
                </a:lnTo>
                <a:lnTo>
                  <a:pt x="116" y="13860"/>
                </a:lnTo>
                <a:lnTo>
                  <a:pt x="1" y="14895"/>
                </a:lnTo>
                <a:lnTo>
                  <a:pt x="1" y="15988"/>
                </a:lnTo>
                <a:lnTo>
                  <a:pt x="116" y="17023"/>
                </a:lnTo>
                <a:lnTo>
                  <a:pt x="288" y="17943"/>
                </a:lnTo>
                <a:lnTo>
                  <a:pt x="576" y="18806"/>
                </a:lnTo>
                <a:lnTo>
                  <a:pt x="978" y="19611"/>
                </a:lnTo>
                <a:lnTo>
                  <a:pt x="1266" y="19956"/>
                </a:lnTo>
                <a:lnTo>
                  <a:pt x="1496" y="20301"/>
                </a:lnTo>
                <a:lnTo>
                  <a:pt x="1841" y="20646"/>
                </a:lnTo>
                <a:lnTo>
                  <a:pt x="2128" y="20933"/>
                </a:lnTo>
                <a:lnTo>
                  <a:pt x="2473" y="21163"/>
                </a:lnTo>
                <a:lnTo>
                  <a:pt x="2876" y="21393"/>
                </a:lnTo>
                <a:lnTo>
                  <a:pt x="3279" y="21566"/>
                </a:lnTo>
                <a:lnTo>
                  <a:pt x="3739" y="21681"/>
                </a:lnTo>
                <a:lnTo>
                  <a:pt x="4199" y="21796"/>
                </a:lnTo>
                <a:lnTo>
                  <a:pt x="5636" y="21796"/>
                </a:lnTo>
                <a:lnTo>
                  <a:pt x="6039" y="21681"/>
                </a:lnTo>
                <a:lnTo>
                  <a:pt x="6441" y="21566"/>
                </a:lnTo>
                <a:lnTo>
                  <a:pt x="6844" y="21451"/>
                </a:lnTo>
                <a:lnTo>
                  <a:pt x="7247" y="21278"/>
                </a:lnTo>
                <a:lnTo>
                  <a:pt x="7592" y="21048"/>
                </a:lnTo>
                <a:lnTo>
                  <a:pt x="7937" y="20761"/>
                </a:lnTo>
                <a:lnTo>
                  <a:pt x="8224" y="20473"/>
                </a:lnTo>
                <a:lnTo>
                  <a:pt x="8512" y="20186"/>
                </a:lnTo>
                <a:lnTo>
                  <a:pt x="8972" y="19496"/>
                </a:lnTo>
                <a:lnTo>
                  <a:pt x="9374" y="18691"/>
                </a:lnTo>
                <a:lnTo>
                  <a:pt x="9719" y="17828"/>
                </a:lnTo>
                <a:lnTo>
                  <a:pt x="9892" y="17023"/>
                </a:lnTo>
                <a:lnTo>
                  <a:pt x="10064" y="16218"/>
                </a:lnTo>
                <a:lnTo>
                  <a:pt x="10122" y="15413"/>
                </a:lnTo>
                <a:lnTo>
                  <a:pt x="10179" y="14550"/>
                </a:lnTo>
                <a:lnTo>
                  <a:pt x="10122" y="13688"/>
                </a:lnTo>
                <a:lnTo>
                  <a:pt x="10064" y="12882"/>
                </a:lnTo>
                <a:lnTo>
                  <a:pt x="9892" y="11215"/>
                </a:lnTo>
                <a:lnTo>
                  <a:pt x="9547" y="9087"/>
                </a:lnTo>
                <a:lnTo>
                  <a:pt x="9202" y="6902"/>
                </a:lnTo>
                <a:lnTo>
                  <a:pt x="9087" y="5752"/>
                </a:lnTo>
                <a:lnTo>
                  <a:pt x="8972" y="4659"/>
                </a:lnTo>
                <a:lnTo>
                  <a:pt x="8972" y="3566"/>
                </a:lnTo>
                <a:lnTo>
                  <a:pt x="9087" y="2474"/>
                </a:lnTo>
                <a:lnTo>
                  <a:pt x="9202" y="1841"/>
                </a:lnTo>
                <a:lnTo>
                  <a:pt x="9374" y="1266"/>
                </a:lnTo>
                <a:lnTo>
                  <a:pt x="9547" y="634"/>
                </a:lnTo>
                <a:lnTo>
                  <a:pt x="9834" y="58"/>
                </a:lnTo>
                <a:lnTo>
                  <a:pt x="9834" y="1"/>
                </a:lnTo>
                <a:close/>
              </a:path>
            </a:pathLst>
          </a:custGeom>
          <a:solidFill>
            <a:srgbClr val="CFC1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228;p8">
            <a:extLst>
              <a:ext uri="{FF2B5EF4-FFF2-40B4-BE49-F238E27FC236}">
                <a16:creationId xmlns:a16="http://schemas.microsoft.com/office/drawing/2014/main" id="{C2E41FB9-CF7A-48B8-BCB1-159AE63D1B41}"/>
              </a:ext>
            </a:extLst>
          </p:cNvPr>
          <p:cNvSpPr/>
          <p:nvPr userDrawn="1"/>
        </p:nvSpPr>
        <p:spPr>
          <a:xfrm>
            <a:off x="1978912" y="2556617"/>
            <a:ext cx="281311" cy="379229"/>
          </a:xfrm>
          <a:custGeom>
            <a:avLst/>
            <a:gdLst/>
            <a:ahLst/>
            <a:cxnLst/>
            <a:rect l="l" t="t" r="r" b="b"/>
            <a:pathLst>
              <a:path w="9087" h="12250" extrusionOk="0">
                <a:moveTo>
                  <a:pt x="288" y="0"/>
                </a:moveTo>
                <a:lnTo>
                  <a:pt x="230" y="58"/>
                </a:lnTo>
                <a:lnTo>
                  <a:pt x="173" y="288"/>
                </a:lnTo>
                <a:lnTo>
                  <a:pt x="58" y="863"/>
                </a:lnTo>
                <a:lnTo>
                  <a:pt x="0" y="1668"/>
                </a:lnTo>
                <a:lnTo>
                  <a:pt x="0" y="2530"/>
                </a:lnTo>
                <a:lnTo>
                  <a:pt x="0" y="3336"/>
                </a:lnTo>
                <a:lnTo>
                  <a:pt x="115" y="4198"/>
                </a:lnTo>
                <a:lnTo>
                  <a:pt x="288" y="5003"/>
                </a:lnTo>
                <a:lnTo>
                  <a:pt x="460" y="5808"/>
                </a:lnTo>
                <a:lnTo>
                  <a:pt x="748" y="6613"/>
                </a:lnTo>
                <a:lnTo>
                  <a:pt x="978" y="7361"/>
                </a:lnTo>
                <a:lnTo>
                  <a:pt x="1266" y="7994"/>
                </a:lnTo>
                <a:lnTo>
                  <a:pt x="1553" y="8569"/>
                </a:lnTo>
                <a:lnTo>
                  <a:pt x="1898" y="9144"/>
                </a:lnTo>
                <a:lnTo>
                  <a:pt x="2243" y="9719"/>
                </a:lnTo>
                <a:lnTo>
                  <a:pt x="2646" y="10236"/>
                </a:lnTo>
                <a:lnTo>
                  <a:pt x="3106" y="10696"/>
                </a:lnTo>
                <a:lnTo>
                  <a:pt x="3566" y="11156"/>
                </a:lnTo>
                <a:lnTo>
                  <a:pt x="4141" y="11559"/>
                </a:lnTo>
                <a:lnTo>
                  <a:pt x="4658" y="11847"/>
                </a:lnTo>
                <a:lnTo>
                  <a:pt x="5176" y="12077"/>
                </a:lnTo>
                <a:lnTo>
                  <a:pt x="5694" y="12192"/>
                </a:lnTo>
                <a:lnTo>
                  <a:pt x="6211" y="12249"/>
                </a:lnTo>
                <a:lnTo>
                  <a:pt x="6786" y="12192"/>
                </a:lnTo>
                <a:lnTo>
                  <a:pt x="7304" y="12077"/>
                </a:lnTo>
                <a:lnTo>
                  <a:pt x="7764" y="11789"/>
                </a:lnTo>
                <a:lnTo>
                  <a:pt x="8224" y="11386"/>
                </a:lnTo>
                <a:lnTo>
                  <a:pt x="8626" y="10984"/>
                </a:lnTo>
                <a:lnTo>
                  <a:pt x="8856" y="10466"/>
                </a:lnTo>
                <a:lnTo>
                  <a:pt x="9029" y="10006"/>
                </a:lnTo>
                <a:lnTo>
                  <a:pt x="9086" y="9489"/>
                </a:lnTo>
                <a:lnTo>
                  <a:pt x="9086" y="8971"/>
                </a:lnTo>
                <a:lnTo>
                  <a:pt x="8971" y="8454"/>
                </a:lnTo>
                <a:lnTo>
                  <a:pt x="8741" y="7936"/>
                </a:lnTo>
                <a:lnTo>
                  <a:pt x="8454" y="7419"/>
                </a:lnTo>
                <a:lnTo>
                  <a:pt x="8166" y="7016"/>
                </a:lnTo>
                <a:lnTo>
                  <a:pt x="7879" y="6613"/>
                </a:lnTo>
                <a:lnTo>
                  <a:pt x="7131" y="5866"/>
                </a:lnTo>
                <a:lnTo>
                  <a:pt x="6326" y="5176"/>
                </a:lnTo>
                <a:lnTo>
                  <a:pt x="5521" y="4601"/>
                </a:lnTo>
                <a:lnTo>
                  <a:pt x="4371" y="3911"/>
                </a:lnTo>
                <a:lnTo>
                  <a:pt x="3221" y="3163"/>
                </a:lnTo>
                <a:lnTo>
                  <a:pt x="2646" y="2760"/>
                </a:lnTo>
                <a:lnTo>
                  <a:pt x="2071" y="2300"/>
                </a:lnTo>
                <a:lnTo>
                  <a:pt x="1611" y="1840"/>
                </a:lnTo>
                <a:lnTo>
                  <a:pt x="1151" y="1380"/>
                </a:lnTo>
                <a:lnTo>
                  <a:pt x="690" y="748"/>
                </a:lnTo>
                <a:lnTo>
                  <a:pt x="288" y="0"/>
                </a:lnTo>
                <a:close/>
              </a:path>
            </a:pathLst>
          </a:custGeom>
          <a:solidFill>
            <a:srgbClr val="B8C2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229;p8">
            <a:extLst>
              <a:ext uri="{FF2B5EF4-FFF2-40B4-BE49-F238E27FC236}">
                <a16:creationId xmlns:a16="http://schemas.microsoft.com/office/drawing/2014/main" id="{2AE8585B-3F48-4FF1-993A-4F01F11CDAEA}"/>
              </a:ext>
            </a:extLst>
          </p:cNvPr>
          <p:cNvSpPr/>
          <p:nvPr userDrawn="1"/>
        </p:nvSpPr>
        <p:spPr>
          <a:xfrm>
            <a:off x="10593717" y="3138773"/>
            <a:ext cx="318707" cy="290227"/>
          </a:xfrm>
          <a:custGeom>
            <a:avLst/>
            <a:gdLst/>
            <a:ahLst/>
            <a:cxnLst/>
            <a:rect l="l" t="t" r="r" b="b"/>
            <a:pathLst>
              <a:path w="10295" h="9375" extrusionOk="0">
                <a:moveTo>
                  <a:pt x="1" y="1"/>
                </a:moveTo>
                <a:lnTo>
                  <a:pt x="1" y="58"/>
                </a:lnTo>
                <a:lnTo>
                  <a:pt x="1" y="288"/>
                </a:lnTo>
                <a:lnTo>
                  <a:pt x="58" y="864"/>
                </a:lnTo>
                <a:lnTo>
                  <a:pt x="173" y="1554"/>
                </a:lnTo>
                <a:lnTo>
                  <a:pt x="403" y="2301"/>
                </a:lnTo>
                <a:lnTo>
                  <a:pt x="633" y="3049"/>
                </a:lnTo>
                <a:lnTo>
                  <a:pt x="978" y="3739"/>
                </a:lnTo>
                <a:lnTo>
                  <a:pt x="1323" y="4429"/>
                </a:lnTo>
                <a:lnTo>
                  <a:pt x="1668" y="5119"/>
                </a:lnTo>
                <a:lnTo>
                  <a:pt x="2128" y="5752"/>
                </a:lnTo>
                <a:lnTo>
                  <a:pt x="2531" y="6327"/>
                </a:lnTo>
                <a:lnTo>
                  <a:pt x="2934" y="6787"/>
                </a:lnTo>
                <a:lnTo>
                  <a:pt x="3336" y="7247"/>
                </a:lnTo>
                <a:lnTo>
                  <a:pt x="3796" y="7707"/>
                </a:lnTo>
                <a:lnTo>
                  <a:pt x="4256" y="8052"/>
                </a:lnTo>
                <a:lnTo>
                  <a:pt x="4716" y="8397"/>
                </a:lnTo>
                <a:lnTo>
                  <a:pt x="5234" y="8742"/>
                </a:lnTo>
                <a:lnTo>
                  <a:pt x="5809" y="8972"/>
                </a:lnTo>
                <a:lnTo>
                  <a:pt x="6384" y="9202"/>
                </a:lnTo>
                <a:lnTo>
                  <a:pt x="6901" y="9317"/>
                </a:lnTo>
                <a:lnTo>
                  <a:pt x="7419" y="9375"/>
                </a:lnTo>
                <a:lnTo>
                  <a:pt x="7937" y="9375"/>
                </a:lnTo>
                <a:lnTo>
                  <a:pt x="8397" y="9317"/>
                </a:lnTo>
                <a:lnTo>
                  <a:pt x="8857" y="9144"/>
                </a:lnTo>
                <a:lnTo>
                  <a:pt x="9259" y="8857"/>
                </a:lnTo>
                <a:lnTo>
                  <a:pt x="9662" y="8512"/>
                </a:lnTo>
                <a:lnTo>
                  <a:pt x="9949" y="8052"/>
                </a:lnTo>
                <a:lnTo>
                  <a:pt x="10179" y="7534"/>
                </a:lnTo>
                <a:lnTo>
                  <a:pt x="10294" y="7074"/>
                </a:lnTo>
                <a:lnTo>
                  <a:pt x="10294" y="6614"/>
                </a:lnTo>
                <a:lnTo>
                  <a:pt x="10237" y="6097"/>
                </a:lnTo>
                <a:lnTo>
                  <a:pt x="10064" y="5694"/>
                </a:lnTo>
                <a:lnTo>
                  <a:pt x="9834" y="5234"/>
                </a:lnTo>
                <a:lnTo>
                  <a:pt x="9547" y="4831"/>
                </a:lnTo>
                <a:lnTo>
                  <a:pt x="9144" y="4486"/>
                </a:lnTo>
                <a:lnTo>
                  <a:pt x="8799" y="4199"/>
                </a:lnTo>
                <a:lnTo>
                  <a:pt x="8397" y="3911"/>
                </a:lnTo>
                <a:lnTo>
                  <a:pt x="7592" y="3451"/>
                </a:lnTo>
                <a:lnTo>
                  <a:pt x="6671" y="3049"/>
                </a:lnTo>
                <a:lnTo>
                  <a:pt x="5809" y="2761"/>
                </a:lnTo>
                <a:lnTo>
                  <a:pt x="4601" y="2416"/>
                </a:lnTo>
                <a:lnTo>
                  <a:pt x="3394" y="2014"/>
                </a:lnTo>
                <a:lnTo>
                  <a:pt x="2819" y="1841"/>
                </a:lnTo>
                <a:lnTo>
                  <a:pt x="2186" y="1611"/>
                </a:lnTo>
                <a:lnTo>
                  <a:pt x="1668" y="1324"/>
                </a:lnTo>
                <a:lnTo>
                  <a:pt x="1093" y="979"/>
                </a:lnTo>
                <a:lnTo>
                  <a:pt x="576" y="576"/>
                </a:lnTo>
                <a:lnTo>
                  <a:pt x="58" y="58"/>
                </a:lnTo>
                <a:lnTo>
                  <a:pt x="1" y="1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230;p8">
            <a:extLst>
              <a:ext uri="{FF2B5EF4-FFF2-40B4-BE49-F238E27FC236}">
                <a16:creationId xmlns:a16="http://schemas.microsoft.com/office/drawing/2014/main" id="{74512173-73A4-451F-A30F-70BE9D9F1792}"/>
              </a:ext>
            </a:extLst>
          </p:cNvPr>
          <p:cNvSpPr/>
          <p:nvPr userDrawn="1"/>
        </p:nvSpPr>
        <p:spPr>
          <a:xfrm>
            <a:off x="10319558" y="3058686"/>
            <a:ext cx="160267" cy="236794"/>
          </a:xfrm>
          <a:custGeom>
            <a:avLst/>
            <a:gdLst/>
            <a:ahLst/>
            <a:cxnLst/>
            <a:rect l="l" t="t" r="r" b="b"/>
            <a:pathLst>
              <a:path w="5177" h="7649" extrusionOk="0">
                <a:moveTo>
                  <a:pt x="1" y="0"/>
                </a:moveTo>
                <a:lnTo>
                  <a:pt x="1" y="58"/>
                </a:lnTo>
                <a:lnTo>
                  <a:pt x="288" y="403"/>
                </a:lnTo>
                <a:lnTo>
                  <a:pt x="518" y="863"/>
                </a:lnTo>
                <a:lnTo>
                  <a:pt x="633" y="1265"/>
                </a:lnTo>
                <a:lnTo>
                  <a:pt x="748" y="1668"/>
                </a:lnTo>
                <a:lnTo>
                  <a:pt x="863" y="2473"/>
                </a:lnTo>
                <a:lnTo>
                  <a:pt x="1036" y="4141"/>
                </a:lnTo>
                <a:lnTo>
                  <a:pt x="1093" y="4773"/>
                </a:lnTo>
                <a:lnTo>
                  <a:pt x="1266" y="5406"/>
                </a:lnTo>
                <a:lnTo>
                  <a:pt x="1438" y="5981"/>
                </a:lnTo>
                <a:lnTo>
                  <a:pt x="1726" y="6556"/>
                </a:lnTo>
                <a:lnTo>
                  <a:pt x="1898" y="6843"/>
                </a:lnTo>
                <a:lnTo>
                  <a:pt x="2128" y="7131"/>
                </a:lnTo>
                <a:lnTo>
                  <a:pt x="2416" y="7303"/>
                </a:lnTo>
                <a:lnTo>
                  <a:pt x="2646" y="7476"/>
                </a:lnTo>
                <a:lnTo>
                  <a:pt x="2934" y="7591"/>
                </a:lnTo>
                <a:lnTo>
                  <a:pt x="3279" y="7649"/>
                </a:lnTo>
                <a:lnTo>
                  <a:pt x="3624" y="7649"/>
                </a:lnTo>
                <a:lnTo>
                  <a:pt x="3969" y="7534"/>
                </a:lnTo>
                <a:lnTo>
                  <a:pt x="4314" y="7418"/>
                </a:lnTo>
                <a:lnTo>
                  <a:pt x="4601" y="7188"/>
                </a:lnTo>
                <a:lnTo>
                  <a:pt x="4774" y="6958"/>
                </a:lnTo>
                <a:lnTo>
                  <a:pt x="4946" y="6728"/>
                </a:lnTo>
                <a:lnTo>
                  <a:pt x="5119" y="6383"/>
                </a:lnTo>
                <a:lnTo>
                  <a:pt x="5176" y="6096"/>
                </a:lnTo>
                <a:lnTo>
                  <a:pt x="5176" y="5693"/>
                </a:lnTo>
                <a:lnTo>
                  <a:pt x="5176" y="5348"/>
                </a:lnTo>
                <a:lnTo>
                  <a:pt x="5119" y="4946"/>
                </a:lnTo>
                <a:lnTo>
                  <a:pt x="5004" y="4543"/>
                </a:lnTo>
                <a:lnTo>
                  <a:pt x="4889" y="4198"/>
                </a:lnTo>
                <a:lnTo>
                  <a:pt x="4716" y="3796"/>
                </a:lnTo>
                <a:lnTo>
                  <a:pt x="4314" y="3106"/>
                </a:lnTo>
                <a:lnTo>
                  <a:pt x="3796" y="2473"/>
                </a:lnTo>
                <a:lnTo>
                  <a:pt x="3106" y="1783"/>
                </a:lnTo>
                <a:lnTo>
                  <a:pt x="2301" y="1093"/>
                </a:lnTo>
                <a:lnTo>
                  <a:pt x="1438" y="575"/>
                </a:lnTo>
                <a:lnTo>
                  <a:pt x="978" y="345"/>
                </a:lnTo>
                <a:lnTo>
                  <a:pt x="518" y="115"/>
                </a:lnTo>
                <a:lnTo>
                  <a:pt x="231" y="58"/>
                </a:lnTo>
                <a:lnTo>
                  <a:pt x="58" y="0"/>
                </a:lnTo>
                <a:close/>
              </a:path>
            </a:pathLst>
          </a:custGeom>
          <a:solidFill>
            <a:srgbClr val="FEB7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231;p8">
            <a:extLst>
              <a:ext uri="{FF2B5EF4-FFF2-40B4-BE49-F238E27FC236}">
                <a16:creationId xmlns:a16="http://schemas.microsoft.com/office/drawing/2014/main" id="{F8AD3553-883E-4C45-A509-79EF102662BB}"/>
              </a:ext>
            </a:extLst>
          </p:cNvPr>
          <p:cNvSpPr/>
          <p:nvPr userDrawn="1"/>
        </p:nvSpPr>
        <p:spPr>
          <a:xfrm>
            <a:off x="10855432" y="2569093"/>
            <a:ext cx="639118" cy="263510"/>
          </a:xfrm>
          <a:custGeom>
            <a:avLst/>
            <a:gdLst/>
            <a:ahLst/>
            <a:cxnLst/>
            <a:rect l="l" t="t" r="r" b="b"/>
            <a:pathLst>
              <a:path w="20645" h="8512" extrusionOk="0">
                <a:moveTo>
                  <a:pt x="15699" y="1"/>
                </a:moveTo>
                <a:lnTo>
                  <a:pt x="14779" y="58"/>
                </a:lnTo>
                <a:lnTo>
                  <a:pt x="13802" y="231"/>
                </a:lnTo>
                <a:lnTo>
                  <a:pt x="12882" y="461"/>
                </a:lnTo>
                <a:lnTo>
                  <a:pt x="11962" y="806"/>
                </a:lnTo>
                <a:lnTo>
                  <a:pt x="11099" y="1151"/>
                </a:lnTo>
                <a:lnTo>
                  <a:pt x="9316" y="1899"/>
                </a:lnTo>
                <a:lnTo>
                  <a:pt x="8224" y="2416"/>
                </a:lnTo>
                <a:lnTo>
                  <a:pt x="7131" y="2934"/>
                </a:lnTo>
                <a:lnTo>
                  <a:pt x="5981" y="3451"/>
                </a:lnTo>
                <a:lnTo>
                  <a:pt x="4831" y="3854"/>
                </a:lnTo>
                <a:lnTo>
                  <a:pt x="3623" y="4256"/>
                </a:lnTo>
                <a:lnTo>
                  <a:pt x="3048" y="4371"/>
                </a:lnTo>
                <a:lnTo>
                  <a:pt x="2473" y="4429"/>
                </a:lnTo>
                <a:lnTo>
                  <a:pt x="1840" y="4486"/>
                </a:lnTo>
                <a:lnTo>
                  <a:pt x="1265" y="4429"/>
                </a:lnTo>
                <a:lnTo>
                  <a:pt x="633" y="4371"/>
                </a:lnTo>
                <a:lnTo>
                  <a:pt x="58" y="4199"/>
                </a:lnTo>
                <a:lnTo>
                  <a:pt x="0" y="4199"/>
                </a:lnTo>
                <a:lnTo>
                  <a:pt x="0" y="4314"/>
                </a:lnTo>
                <a:lnTo>
                  <a:pt x="288" y="4601"/>
                </a:lnTo>
                <a:lnTo>
                  <a:pt x="863" y="5119"/>
                </a:lnTo>
                <a:lnTo>
                  <a:pt x="1725" y="5637"/>
                </a:lnTo>
                <a:lnTo>
                  <a:pt x="2530" y="6154"/>
                </a:lnTo>
                <a:lnTo>
                  <a:pt x="3451" y="6557"/>
                </a:lnTo>
                <a:lnTo>
                  <a:pt x="4371" y="6959"/>
                </a:lnTo>
                <a:lnTo>
                  <a:pt x="5291" y="7304"/>
                </a:lnTo>
                <a:lnTo>
                  <a:pt x="6211" y="7592"/>
                </a:lnTo>
                <a:lnTo>
                  <a:pt x="7131" y="7879"/>
                </a:lnTo>
                <a:lnTo>
                  <a:pt x="8051" y="8052"/>
                </a:lnTo>
                <a:lnTo>
                  <a:pt x="8971" y="8224"/>
                </a:lnTo>
                <a:lnTo>
                  <a:pt x="9949" y="8397"/>
                </a:lnTo>
                <a:lnTo>
                  <a:pt x="10869" y="8454"/>
                </a:lnTo>
                <a:lnTo>
                  <a:pt x="11847" y="8512"/>
                </a:lnTo>
                <a:lnTo>
                  <a:pt x="12767" y="8512"/>
                </a:lnTo>
                <a:lnTo>
                  <a:pt x="13744" y="8454"/>
                </a:lnTo>
                <a:lnTo>
                  <a:pt x="14664" y="8339"/>
                </a:lnTo>
                <a:lnTo>
                  <a:pt x="15584" y="8167"/>
                </a:lnTo>
                <a:lnTo>
                  <a:pt x="16275" y="7994"/>
                </a:lnTo>
                <a:lnTo>
                  <a:pt x="17022" y="7707"/>
                </a:lnTo>
                <a:lnTo>
                  <a:pt x="17827" y="7419"/>
                </a:lnTo>
                <a:lnTo>
                  <a:pt x="18517" y="7017"/>
                </a:lnTo>
                <a:lnTo>
                  <a:pt x="19207" y="6557"/>
                </a:lnTo>
                <a:lnTo>
                  <a:pt x="19495" y="6327"/>
                </a:lnTo>
                <a:lnTo>
                  <a:pt x="19782" y="6039"/>
                </a:lnTo>
                <a:lnTo>
                  <a:pt x="20012" y="5752"/>
                </a:lnTo>
                <a:lnTo>
                  <a:pt x="20242" y="5407"/>
                </a:lnTo>
                <a:lnTo>
                  <a:pt x="20415" y="5061"/>
                </a:lnTo>
                <a:lnTo>
                  <a:pt x="20530" y="4716"/>
                </a:lnTo>
                <a:lnTo>
                  <a:pt x="20588" y="4314"/>
                </a:lnTo>
                <a:lnTo>
                  <a:pt x="20645" y="3854"/>
                </a:lnTo>
                <a:lnTo>
                  <a:pt x="20588" y="3451"/>
                </a:lnTo>
                <a:lnTo>
                  <a:pt x="20472" y="3049"/>
                </a:lnTo>
                <a:lnTo>
                  <a:pt x="20300" y="2704"/>
                </a:lnTo>
                <a:lnTo>
                  <a:pt x="20127" y="2301"/>
                </a:lnTo>
                <a:lnTo>
                  <a:pt x="19897" y="1956"/>
                </a:lnTo>
                <a:lnTo>
                  <a:pt x="19610" y="1611"/>
                </a:lnTo>
                <a:lnTo>
                  <a:pt x="19322" y="1324"/>
                </a:lnTo>
                <a:lnTo>
                  <a:pt x="18977" y="1036"/>
                </a:lnTo>
                <a:lnTo>
                  <a:pt x="18632" y="748"/>
                </a:lnTo>
                <a:lnTo>
                  <a:pt x="18230" y="576"/>
                </a:lnTo>
                <a:lnTo>
                  <a:pt x="17885" y="346"/>
                </a:lnTo>
                <a:lnTo>
                  <a:pt x="17482" y="231"/>
                </a:lnTo>
                <a:lnTo>
                  <a:pt x="17080" y="116"/>
                </a:lnTo>
                <a:lnTo>
                  <a:pt x="16677" y="58"/>
                </a:lnTo>
                <a:lnTo>
                  <a:pt x="15699" y="1"/>
                </a:lnTo>
                <a:close/>
              </a:path>
            </a:pathLst>
          </a:custGeom>
          <a:solidFill>
            <a:srgbClr val="CFC1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232;p8">
            <a:extLst>
              <a:ext uri="{FF2B5EF4-FFF2-40B4-BE49-F238E27FC236}">
                <a16:creationId xmlns:a16="http://schemas.microsoft.com/office/drawing/2014/main" id="{810107B0-4F40-4BA6-B150-7964C7A4D328}"/>
              </a:ext>
            </a:extLst>
          </p:cNvPr>
          <p:cNvSpPr/>
          <p:nvPr userDrawn="1"/>
        </p:nvSpPr>
        <p:spPr>
          <a:xfrm>
            <a:off x="10629319" y="2700848"/>
            <a:ext cx="544790" cy="532314"/>
          </a:xfrm>
          <a:custGeom>
            <a:avLst/>
            <a:gdLst/>
            <a:ahLst/>
            <a:cxnLst/>
            <a:rect l="l" t="t" r="r" b="b"/>
            <a:pathLst>
              <a:path w="17598" h="17195" extrusionOk="0">
                <a:moveTo>
                  <a:pt x="58" y="0"/>
                </a:moveTo>
                <a:lnTo>
                  <a:pt x="58" y="115"/>
                </a:lnTo>
                <a:lnTo>
                  <a:pt x="1" y="518"/>
                </a:lnTo>
                <a:lnTo>
                  <a:pt x="58" y="1438"/>
                </a:lnTo>
                <a:lnTo>
                  <a:pt x="231" y="2761"/>
                </a:lnTo>
                <a:lnTo>
                  <a:pt x="576" y="4083"/>
                </a:lnTo>
                <a:lnTo>
                  <a:pt x="921" y="5348"/>
                </a:lnTo>
                <a:lnTo>
                  <a:pt x="1439" y="6671"/>
                </a:lnTo>
                <a:lnTo>
                  <a:pt x="1956" y="7879"/>
                </a:lnTo>
                <a:lnTo>
                  <a:pt x="2589" y="9086"/>
                </a:lnTo>
                <a:lnTo>
                  <a:pt x="3279" y="10237"/>
                </a:lnTo>
                <a:lnTo>
                  <a:pt x="3969" y="11329"/>
                </a:lnTo>
                <a:lnTo>
                  <a:pt x="4601" y="12249"/>
                </a:lnTo>
                <a:lnTo>
                  <a:pt x="5291" y="13054"/>
                </a:lnTo>
                <a:lnTo>
                  <a:pt x="6039" y="13859"/>
                </a:lnTo>
                <a:lnTo>
                  <a:pt x="6787" y="14550"/>
                </a:lnTo>
                <a:lnTo>
                  <a:pt x="7649" y="15240"/>
                </a:lnTo>
                <a:lnTo>
                  <a:pt x="8512" y="15815"/>
                </a:lnTo>
                <a:lnTo>
                  <a:pt x="9489" y="16332"/>
                </a:lnTo>
                <a:lnTo>
                  <a:pt x="10467" y="16735"/>
                </a:lnTo>
                <a:lnTo>
                  <a:pt x="11387" y="17022"/>
                </a:lnTo>
                <a:lnTo>
                  <a:pt x="12250" y="17195"/>
                </a:lnTo>
                <a:lnTo>
                  <a:pt x="13630" y="17195"/>
                </a:lnTo>
                <a:lnTo>
                  <a:pt x="14032" y="17080"/>
                </a:lnTo>
                <a:lnTo>
                  <a:pt x="14435" y="16965"/>
                </a:lnTo>
                <a:lnTo>
                  <a:pt x="14838" y="16850"/>
                </a:lnTo>
                <a:lnTo>
                  <a:pt x="15240" y="16620"/>
                </a:lnTo>
                <a:lnTo>
                  <a:pt x="15585" y="16390"/>
                </a:lnTo>
                <a:lnTo>
                  <a:pt x="15988" y="16102"/>
                </a:lnTo>
                <a:lnTo>
                  <a:pt x="16275" y="15815"/>
                </a:lnTo>
                <a:lnTo>
                  <a:pt x="16620" y="15412"/>
                </a:lnTo>
                <a:lnTo>
                  <a:pt x="16850" y="15010"/>
                </a:lnTo>
                <a:lnTo>
                  <a:pt x="17080" y="14607"/>
                </a:lnTo>
                <a:lnTo>
                  <a:pt x="17310" y="14204"/>
                </a:lnTo>
                <a:lnTo>
                  <a:pt x="17425" y="13744"/>
                </a:lnTo>
                <a:lnTo>
                  <a:pt x="17540" y="13342"/>
                </a:lnTo>
                <a:lnTo>
                  <a:pt x="17598" y="12939"/>
                </a:lnTo>
                <a:lnTo>
                  <a:pt x="17598" y="12479"/>
                </a:lnTo>
                <a:lnTo>
                  <a:pt x="17598" y="12077"/>
                </a:lnTo>
                <a:lnTo>
                  <a:pt x="17540" y="11674"/>
                </a:lnTo>
                <a:lnTo>
                  <a:pt x="17425" y="11272"/>
                </a:lnTo>
                <a:lnTo>
                  <a:pt x="17253" y="10869"/>
                </a:lnTo>
                <a:lnTo>
                  <a:pt x="16908" y="10122"/>
                </a:lnTo>
                <a:lnTo>
                  <a:pt x="16390" y="9374"/>
                </a:lnTo>
                <a:lnTo>
                  <a:pt x="15758" y="8684"/>
                </a:lnTo>
                <a:lnTo>
                  <a:pt x="15183" y="8109"/>
                </a:lnTo>
                <a:lnTo>
                  <a:pt x="14492" y="7591"/>
                </a:lnTo>
                <a:lnTo>
                  <a:pt x="13802" y="7131"/>
                </a:lnTo>
                <a:lnTo>
                  <a:pt x="13112" y="6671"/>
                </a:lnTo>
                <a:lnTo>
                  <a:pt x="12365" y="6326"/>
                </a:lnTo>
                <a:lnTo>
                  <a:pt x="11560" y="5924"/>
                </a:lnTo>
                <a:lnTo>
                  <a:pt x="10007" y="5348"/>
                </a:lnTo>
                <a:lnTo>
                  <a:pt x="7994" y="4601"/>
                </a:lnTo>
                <a:lnTo>
                  <a:pt x="5867" y="3853"/>
                </a:lnTo>
                <a:lnTo>
                  <a:pt x="4831" y="3451"/>
                </a:lnTo>
                <a:lnTo>
                  <a:pt x="3796" y="2991"/>
                </a:lnTo>
                <a:lnTo>
                  <a:pt x="2819" y="2473"/>
                </a:lnTo>
                <a:lnTo>
                  <a:pt x="1956" y="1841"/>
                </a:lnTo>
                <a:lnTo>
                  <a:pt x="1439" y="1438"/>
                </a:lnTo>
                <a:lnTo>
                  <a:pt x="978" y="1036"/>
                </a:lnTo>
                <a:lnTo>
                  <a:pt x="518" y="518"/>
                </a:lnTo>
                <a:lnTo>
                  <a:pt x="116" y="58"/>
                </a:lnTo>
                <a:lnTo>
                  <a:pt x="58" y="0"/>
                </a:lnTo>
                <a:close/>
              </a:path>
            </a:pathLst>
          </a:custGeom>
          <a:solidFill>
            <a:srgbClr val="B8C2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233;p8">
            <a:extLst>
              <a:ext uri="{FF2B5EF4-FFF2-40B4-BE49-F238E27FC236}">
                <a16:creationId xmlns:a16="http://schemas.microsoft.com/office/drawing/2014/main" id="{AB219FD2-2491-4EF2-B2C2-5E29D7B19949}"/>
              </a:ext>
            </a:extLst>
          </p:cNvPr>
          <p:cNvSpPr/>
          <p:nvPr userDrawn="1"/>
        </p:nvSpPr>
        <p:spPr>
          <a:xfrm>
            <a:off x="10396116" y="2843253"/>
            <a:ext cx="158471" cy="124666"/>
          </a:xfrm>
          <a:custGeom>
            <a:avLst/>
            <a:gdLst/>
            <a:ahLst/>
            <a:cxnLst/>
            <a:rect l="l" t="t" r="r" b="b"/>
            <a:pathLst>
              <a:path w="5119" h="4027" extrusionOk="0">
                <a:moveTo>
                  <a:pt x="2071" y="1"/>
                </a:moveTo>
                <a:lnTo>
                  <a:pt x="1553" y="116"/>
                </a:lnTo>
                <a:lnTo>
                  <a:pt x="1208" y="231"/>
                </a:lnTo>
                <a:lnTo>
                  <a:pt x="806" y="461"/>
                </a:lnTo>
                <a:lnTo>
                  <a:pt x="518" y="748"/>
                </a:lnTo>
                <a:lnTo>
                  <a:pt x="288" y="1094"/>
                </a:lnTo>
                <a:lnTo>
                  <a:pt x="115" y="1439"/>
                </a:lnTo>
                <a:lnTo>
                  <a:pt x="0" y="1841"/>
                </a:lnTo>
                <a:lnTo>
                  <a:pt x="58" y="2244"/>
                </a:lnTo>
                <a:lnTo>
                  <a:pt x="230" y="2646"/>
                </a:lnTo>
                <a:lnTo>
                  <a:pt x="518" y="3049"/>
                </a:lnTo>
                <a:lnTo>
                  <a:pt x="863" y="3394"/>
                </a:lnTo>
                <a:lnTo>
                  <a:pt x="1266" y="3624"/>
                </a:lnTo>
                <a:lnTo>
                  <a:pt x="1726" y="3796"/>
                </a:lnTo>
                <a:lnTo>
                  <a:pt x="2186" y="3969"/>
                </a:lnTo>
                <a:lnTo>
                  <a:pt x="2646" y="4026"/>
                </a:lnTo>
                <a:lnTo>
                  <a:pt x="3106" y="3969"/>
                </a:lnTo>
                <a:lnTo>
                  <a:pt x="3566" y="3911"/>
                </a:lnTo>
                <a:lnTo>
                  <a:pt x="3968" y="3739"/>
                </a:lnTo>
                <a:lnTo>
                  <a:pt x="4313" y="3509"/>
                </a:lnTo>
                <a:lnTo>
                  <a:pt x="4659" y="3279"/>
                </a:lnTo>
                <a:lnTo>
                  <a:pt x="4889" y="2934"/>
                </a:lnTo>
                <a:lnTo>
                  <a:pt x="5061" y="2589"/>
                </a:lnTo>
                <a:lnTo>
                  <a:pt x="5119" y="2186"/>
                </a:lnTo>
                <a:lnTo>
                  <a:pt x="5119" y="1784"/>
                </a:lnTo>
                <a:lnTo>
                  <a:pt x="4946" y="1324"/>
                </a:lnTo>
                <a:lnTo>
                  <a:pt x="4659" y="979"/>
                </a:lnTo>
                <a:lnTo>
                  <a:pt x="4313" y="633"/>
                </a:lnTo>
                <a:lnTo>
                  <a:pt x="3911" y="346"/>
                </a:lnTo>
                <a:lnTo>
                  <a:pt x="3451" y="173"/>
                </a:lnTo>
                <a:lnTo>
                  <a:pt x="2991" y="58"/>
                </a:lnTo>
                <a:lnTo>
                  <a:pt x="2531" y="1"/>
                </a:lnTo>
                <a:close/>
              </a:path>
            </a:pathLst>
          </a:custGeom>
          <a:solidFill>
            <a:srgbClr val="CFC1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234;p8">
            <a:extLst>
              <a:ext uri="{FF2B5EF4-FFF2-40B4-BE49-F238E27FC236}">
                <a16:creationId xmlns:a16="http://schemas.microsoft.com/office/drawing/2014/main" id="{A8493A42-2821-4C18-B407-8A1D802BA828}"/>
              </a:ext>
            </a:extLst>
          </p:cNvPr>
          <p:cNvSpPr/>
          <p:nvPr userDrawn="1"/>
        </p:nvSpPr>
        <p:spPr>
          <a:xfrm>
            <a:off x="1920155" y="2948261"/>
            <a:ext cx="110425" cy="87269"/>
          </a:xfrm>
          <a:custGeom>
            <a:avLst/>
            <a:gdLst/>
            <a:ahLst/>
            <a:cxnLst/>
            <a:rect l="l" t="t" r="r" b="b"/>
            <a:pathLst>
              <a:path w="3567" h="2819" extrusionOk="0">
                <a:moveTo>
                  <a:pt x="1381" y="1"/>
                </a:moveTo>
                <a:lnTo>
                  <a:pt x="1093" y="58"/>
                </a:lnTo>
                <a:lnTo>
                  <a:pt x="806" y="173"/>
                </a:lnTo>
                <a:lnTo>
                  <a:pt x="576" y="346"/>
                </a:lnTo>
                <a:lnTo>
                  <a:pt x="346" y="518"/>
                </a:lnTo>
                <a:lnTo>
                  <a:pt x="173" y="748"/>
                </a:lnTo>
                <a:lnTo>
                  <a:pt x="58" y="1036"/>
                </a:lnTo>
                <a:lnTo>
                  <a:pt x="1" y="1266"/>
                </a:lnTo>
                <a:lnTo>
                  <a:pt x="1" y="1553"/>
                </a:lnTo>
                <a:lnTo>
                  <a:pt x="173" y="1841"/>
                </a:lnTo>
                <a:lnTo>
                  <a:pt x="346" y="2128"/>
                </a:lnTo>
                <a:lnTo>
                  <a:pt x="576" y="2358"/>
                </a:lnTo>
                <a:lnTo>
                  <a:pt x="863" y="2531"/>
                </a:lnTo>
                <a:lnTo>
                  <a:pt x="1151" y="2646"/>
                </a:lnTo>
                <a:lnTo>
                  <a:pt x="1496" y="2761"/>
                </a:lnTo>
                <a:lnTo>
                  <a:pt x="1841" y="2818"/>
                </a:lnTo>
                <a:lnTo>
                  <a:pt x="2128" y="2818"/>
                </a:lnTo>
                <a:lnTo>
                  <a:pt x="2473" y="2703"/>
                </a:lnTo>
                <a:lnTo>
                  <a:pt x="2761" y="2646"/>
                </a:lnTo>
                <a:lnTo>
                  <a:pt x="2991" y="2473"/>
                </a:lnTo>
                <a:lnTo>
                  <a:pt x="3221" y="2301"/>
                </a:lnTo>
                <a:lnTo>
                  <a:pt x="3394" y="2071"/>
                </a:lnTo>
                <a:lnTo>
                  <a:pt x="3509" y="1783"/>
                </a:lnTo>
                <a:lnTo>
                  <a:pt x="3566" y="1496"/>
                </a:lnTo>
                <a:lnTo>
                  <a:pt x="3509" y="1208"/>
                </a:lnTo>
                <a:lnTo>
                  <a:pt x="3394" y="921"/>
                </a:lnTo>
                <a:lnTo>
                  <a:pt x="3221" y="691"/>
                </a:lnTo>
                <a:lnTo>
                  <a:pt x="2991" y="461"/>
                </a:lnTo>
                <a:lnTo>
                  <a:pt x="2703" y="288"/>
                </a:lnTo>
                <a:lnTo>
                  <a:pt x="2416" y="116"/>
                </a:lnTo>
                <a:lnTo>
                  <a:pt x="2071" y="58"/>
                </a:lnTo>
                <a:lnTo>
                  <a:pt x="1726" y="1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236;p8">
            <a:extLst>
              <a:ext uri="{FF2B5EF4-FFF2-40B4-BE49-F238E27FC236}">
                <a16:creationId xmlns:a16="http://schemas.microsoft.com/office/drawing/2014/main" id="{F6A5B587-F0E1-4C36-ADC4-FE8CA422FF97}"/>
              </a:ext>
            </a:extLst>
          </p:cNvPr>
          <p:cNvSpPr/>
          <p:nvPr userDrawn="1"/>
        </p:nvSpPr>
        <p:spPr>
          <a:xfrm>
            <a:off x="878714" y="2427044"/>
            <a:ext cx="158471" cy="124635"/>
          </a:xfrm>
          <a:custGeom>
            <a:avLst/>
            <a:gdLst/>
            <a:ahLst/>
            <a:cxnLst/>
            <a:rect l="l" t="t" r="r" b="b"/>
            <a:pathLst>
              <a:path w="5119" h="4026" extrusionOk="0">
                <a:moveTo>
                  <a:pt x="2013" y="0"/>
                </a:moveTo>
                <a:lnTo>
                  <a:pt x="1553" y="115"/>
                </a:lnTo>
                <a:lnTo>
                  <a:pt x="1150" y="230"/>
                </a:lnTo>
                <a:lnTo>
                  <a:pt x="805" y="460"/>
                </a:lnTo>
                <a:lnTo>
                  <a:pt x="518" y="748"/>
                </a:lnTo>
                <a:lnTo>
                  <a:pt x="230" y="1093"/>
                </a:lnTo>
                <a:lnTo>
                  <a:pt x="58" y="1438"/>
                </a:lnTo>
                <a:lnTo>
                  <a:pt x="0" y="1840"/>
                </a:lnTo>
                <a:lnTo>
                  <a:pt x="58" y="2243"/>
                </a:lnTo>
                <a:lnTo>
                  <a:pt x="230" y="2646"/>
                </a:lnTo>
                <a:lnTo>
                  <a:pt x="518" y="3048"/>
                </a:lnTo>
                <a:lnTo>
                  <a:pt x="863" y="3336"/>
                </a:lnTo>
                <a:lnTo>
                  <a:pt x="1265" y="3623"/>
                </a:lnTo>
                <a:lnTo>
                  <a:pt x="1668" y="3796"/>
                </a:lnTo>
                <a:lnTo>
                  <a:pt x="2128" y="3968"/>
                </a:lnTo>
                <a:lnTo>
                  <a:pt x="2646" y="4026"/>
                </a:lnTo>
                <a:lnTo>
                  <a:pt x="3106" y="3968"/>
                </a:lnTo>
                <a:lnTo>
                  <a:pt x="3566" y="3911"/>
                </a:lnTo>
                <a:lnTo>
                  <a:pt x="3968" y="3738"/>
                </a:lnTo>
                <a:lnTo>
                  <a:pt x="4313" y="3508"/>
                </a:lnTo>
                <a:lnTo>
                  <a:pt x="4658" y="3221"/>
                </a:lnTo>
                <a:lnTo>
                  <a:pt x="4888" y="2933"/>
                </a:lnTo>
                <a:lnTo>
                  <a:pt x="5061" y="2531"/>
                </a:lnTo>
                <a:lnTo>
                  <a:pt x="5118" y="2186"/>
                </a:lnTo>
                <a:lnTo>
                  <a:pt x="5061" y="1725"/>
                </a:lnTo>
                <a:lnTo>
                  <a:pt x="4888" y="1323"/>
                </a:lnTo>
                <a:lnTo>
                  <a:pt x="4601" y="978"/>
                </a:lnTo>
                <a:lnTo>
                  <a:pt x="4256" y="633"/>
                </a:lnTo>
                <a:lnTo>
                  <a:pt x="3853" y="345"/>
                </a:lnTo>
                <a:lnTo>
                  <a:pt x="3451" y="173"/>
                </a:lnTo>
                <a:lnTo>
                  <a:pt x="2991" y="58"/>
                </a:lnTo>
                <a:lnTo>
                  <a:pt x="2531" y="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237;p8">
            <a:extLst>
              <a:ext uri="{FF2B5EF4-FFF2-40B4-BE49-F238E27FC236}">
                <a16:creationId xmlns:a16="http://schemas.microsoft.com/office/drawing/2014/main" id="{4AF2AF58-9A5B-4AC5-8FA6-F1A5C5AD947E}"/>
              </a:ext>
            </a:extLst>
          </p:cNvPr>
          <p:cNvSpPr/>
          <p:nvPr userDrawn="1"/>
        </p:nvSpPr>
        <p:spPr>
          <a:xfrm>
            <a:off x="807512" y="2619290"/>
            <a:ext cx="327592" cy="156707"/>
          </a:xfrm>
          <a:custGeom>
            <a:avLst/>
            <a:gdLst/>
            <a:ahLst/>
            <a:cxnLst/>
            <a:rect l="l" t="t" r="r" b="b"/>
            <a:pathLst>
              <a:path w="10582" h="5062" extrusionOk="0">
                <a:moveTo>
                  <a:pt x="2013" y="1"/>
                </a:moveTo>
                <a:lnTo>
                  <a:pt x="1610" y="116"/>
                </a:lnTo>
                <a:lnTo>
                  <a:pt x="1150" y="288"/>
                </a:lnTo>
                <a:lnTo>
                  <a:pt x="748" y="519"/>
                </a:lnTo>
                <a:lnTo>
                  <a:pt x="460" y="806"/>
                </a:lnTo>
                <a:lnTo>
                  <a:pt x="173" y="1209"/>
                </a:lnTo>
                <a:lnTo>
                  <a:pt x="0" y="1554"/>
                </a:lnTo>
                <a:lnTo>
                  <a:pt x="0" y="1784"/>
                </a:lnTo>
                <a:lnTo>
                  <a:pt x="0" y="2014"/>
                </a:lnTo>
                <a:lnTo>
                  <a:pt x="58" y="2416"/>
                </a:lnTo>
                <a:lnTo>
                  <a:pt x="230" y="2761"/>
                </a:lnTo>
                <a:lnTo>
                  <a:pt x="460" y="3106"/>
                </a:lnTo>
                <a:lnTo>
                  <a:pt x="748" y="3394"/>
                </a:lnTo>
                <a:lnTo>
                  <a:pt x="1093" y="3681"/>
                </a:lnTo>
                <a:lnTo>
                  <a:pt x="1438" y="3911"/>
                </a:lnTo>
                <a:lnTo>
                  <a:pt x="2185" y="4314"/>
                </a:lnTo>
                <a:lnTo>
                  <a:pt x="2645" y="4486"/>
                </a:lnTo>
                <a:lnTo>
                  <a:pt x="3105" y="4659"/>
                </a:lnTo>
                <a:lnTo>
                  <a:pt x="4083" y="4889"/>
                </a:lnTo>
                <a:lnTo>
                  <a:pt x="5061" y="5004"/>
                </a:lnTo>
                <a:lnTo>
                  <a:pt x="6038" y="5062"/>
                </a:lnTo>
                <a:lnTo>
                  <a:pt x="7073" y="5004"/>
                </a:lnTo>
                <a:lnTo>
                  <a:pt x="8108" y="4831"/>
                </a:lnTo>
                <a:lnTo>
                  <a:pt x="9086" y="4601"/>
                </a:lnTo>
                <a:lnTo>
                  <a:pt x="10064" y="4256"/>
                </a:lnTo>
                <a:lnTo>
                  <a:pt x="10409" y="4026"/>
                </a:lnTo>
                <a:lnTo>
                  <a:pt x="10581" y="3911"/>
                </a:lnTo>
                <a:lnTo>
                  <a:pt x="10236" y="3911"/>
                </a:lnTo>
                <a:lnTo>
                  <a:pt x="9949" y="3854"/>
                </a:lnTo>
                <a:lnTo>
                  <a:pt x="9316" y="3739"/>
                </a:lnTo>
                <a:lnTo>
                  <a:pt x="8741" y="3509"/>
                </a:lnTo>
                <a:lnTo>
                  <a:pt x="8166" y="3221"/>
                </a:lnTo>
                <a:lnTo>
                  <a:pt x="7591" y="2876"/>
                </a:lnTo>
                <a:lnTo>
                  <a:pt x="7073" y="2474"/>
                </a:lnTo>
                <a:lnTo>
                  <a:pt x="6038" y="1726"/>
                </a:lnTo>
                <a:lnTo>
                  <a:pt x="5233" y="1151"/>
                </a:lnTo>
                <a:lnTo>
                  <a:pt x="4371" y="634"/>
                </a:lnTo>
                <a:lnTo>
                  <a:pt x="3911" y="404"/>
                </a:lnTo>
                <a:lnTo>
                  <a:pt x="3450" y="231"/>
                </a:lnTo>
                <a:lnTo>
                  <a:pt x="2933" y="58"/>
                </a:lnTo>
                <a:lnTo>
                  <a:pt x="2415" y="1"/>
                </a:lnTo>
                <a:close/>
              </a:path>
            </a:pathLst>
          </a:custGeom>
          <a:solidFill>
            <a:srgbClr val="7B77C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BED2273-FBD9-4395-B60A-185D0C8B7A0F}"/>
              </a:ext>
            </a:extLst>
          </p:cNvPr>
          <p:cNvSpPr txBox="1"/>
          <p:nvPr userDrawn="1"/>
        </p:nvSpPr>
        <p:spPr>
          <a:xfrm>
            <a:off x="490121" y="6475738"/>
            <a:ext cx="29129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</a:rPr>
              <a:t>Data Structures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8D8623B-1F75-477F-A52A-23FC06E033F9}"/>
              </a:ext>
            </a:extLst>
          </p:cNvPr>
          <p:cNvSpPr txBox="1"/>
          <p:nvPr userDrawn="1"/>
        </p:nvSpPr>
        <p:spPr>
          <a:xfrm>
            <a:off x="3949139" y="6475738"/>
            <a:ext cx="69590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Department of Computer Science – University of Zakho</a:t>
            </a:r>
          </a:p>
        </p:txBody>
      </p:sp>
    </p:spTree>
    <p:extLst>
      <p:ext uri="{BB962C8B-B14F-4D97-AF65-F5344CB8AC3E}">
        <p14:creationId xmlns:p14="http://schemas.microsoft.com/office/powerpoint/2010/main" val="20738091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53979" y="228600"/>
            <a:ext cx="10746921" cy="77491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3979" y="1500474"/>
            <a:ext cx="5303520" cy="466344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380" y="1500474"/>
            <a:ext cx="5303520" cy="466344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753979" y="1176904"/>
            <a:ext cx="10746921" cy="0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CC30D66-2667-4491-A150-C88E7F303999}"/>
              </a:ext>
            </a:extLst>
          </p:cNvPr>
          <p:cNvSpPr txBox="1"/>
          <p:nvPr userDrawn="1"/>
        </p:nvSpPr>
        <p:spPr>
          <a:xfrm>
            <a:off x="490121" y="6475738"/>
            <a:ext cx="29129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</a:rPr>
              <a:t>Data Structures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C889CED-22F9-4CAE-8F48-80D63F2D10C0}"/>
              </a:ext>
            </a:extLst>
          </p:cNvPr>
          <p:cNvSpPr txBox="1"/>
          <p:nvPr userDrawn="1"/>
        </p:nvSpPr>
        <p:spPr>
          <a:xfrm>
            <a:off x="3949139" y="6475738"/>
            <a:ext cx="69590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Department of Computer Science – University of Zakho</a:t>
            </a:r>
          </a:p>
        </p:txBody>
      </p:sp>
    </p:spTree>
    <p:extLst>
      <p:ext uri="{BB962C8B-B14F-4D97-AF65-F5344CB8AC3E}">
        <p14:creationId xmlns:p14="http://schemas.microsoft.com/office/powerpoint/2010/main" val="4326093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3979" y="228600"/>
            <a:ext cx="10746921" cy="77491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753979" y="1176904"/>
            <a:ext cx="10746921" cy="0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B5D6428-22EE-4CDE-A06E-FD5197787AEF}"/>
              </a:ext>
            </a:extLst>
          </p:cNvPr>
          <p:cNvSpPr txBox="1"/>
          <p:nvPr userDrawn="1"/>
        </p:nvSpPr>
        <p:spPr>
          <a:xfrm>
            <a:off x="490121" y="6475738"/>
            <a:ext cx="29129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</a:rPr>
              <a:t>Data Structures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C5AE06-6C8E-4AB6-9547-96065C4C2B7F}"/>
              </a:ext>
            </a:extLst>
          </p:cNvPr>
          <p:cNvSpPr txBox="1"/>
          <p:nvPr userDrawn="1"/>
        </p:nvSpPr>
        <p:spPr>
          <a:xfrm>
            <a:off x="3949139" y="6475738"/>
            <a:ext cx="69590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Department of Computer Science – University of Zakho</a:t>
            </a:r>
          </a:p>
        </p:txBody>
      </p:sp>
    </p:spTree>
    <p:extLst>
      <p:ext uri="{BB962C8B-B14F-4D97-AF65-F5344CB8AC3E}">
        <p14:creationId xmlns:p14="http://schemas.microsoft.com/office/powerpoint/2010/main" val="3628523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2EC19-5997-43AB-9A92-061FFB2B840C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AD9F-062F-456C-B503-09B4018C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514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F7117B4-2780-471F-A66B-660163209403}"/>
              </a:ext>
            </a:extLst>
          </p:cNvPr>
          <p:cNvSpPr txBox="1"/>
          <p:nvPr userDrawn="1"/>
        </p:nvSpPr>
        <p:spPr>
          <a:xfrm>
            <a:off x="490121" y="6475738"/>
            <a:ext cx="29129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</a:rPr>
              <a:t>Data Structures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E24E36-FDA7-493C-A7AF-ED69B0FB8116}"/>
              </a:ext>
            </a:extLst>
          </p:cNvPr>
          <p:cNvSpPr txBox="1"/>
          <p:nvPr userDrawn="1"/>
        </p:nvSpPr>
        <p:spPr>
          <a:xfrm>
            <a:off x="3949139" y="6475738"/>
            <a:ext cx="69590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Department of Computer Science – University of Zakho</a:t>
            </a:r>
          </a:p>
        </p:txBody>
      </p:sp>
    </p:spTree>
    <p:extLst>
      <p:ext uri="{BB962C8B-B14F-4D97-AF65-F5344CB8AC3E}">
        <p14:creationId xmlns:p14="http://schemas.microsoft.com/office/powerpoint/2010/main" val="39180445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DD55A2-7120-42BD-8E4A-91B7E044149D}"/>
              </a:ext>
            </a:extLst>
          </p:cNvPr>
          <p:cNvSpPr txBox="1"/>
          <p:nvPr userDrawn="1"/>
        </p:nvSpPr>
        <p:spPr>
          <a:xfrm>
            <a:off x="3949139" y="6475738"/>
            <a:ext cx="69590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Department of Computer Science – University of Zakho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574A00-33B5-4FD6-B2B6-E5436D1F338F}"/>
              </a:ext>
            </a:extLst>
          </p:cNvPr>
          <p:cNvSpPr txBox="1"/>
          <p:nvPr userDrawn="1"/>
        </p:nvSpPr>
        <p:spPr>
          <a:xfrm>
            <a:off x="490121" y="6475738"/>
            <a:ext cx="29129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</a:rPr>
              <a:t>Data Structures</a:t>
            </a:r>
          </a:p>
        </p:txBody>
      </p:sp>
    </p:spTree>
    <p:extLst>
      <p:ext uri="{BB962C8B-B14F-4D97-AF65-F5344CB8AC3E}">
        <p14:creationId xmlns:p14="http://schemas.microsoft.com/office/powerpoint/2010/main" val="5200004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3048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905000"/>
            <a:ext cx="5892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0" y="1905000"/>
            <a:ext cx="5384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0F3C098-4DB6-4471-BA31-A52E49641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8EDD9F6-B8E2-48DD-8CCE-436B8592D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B5C31-2E1C-4061-A6D3-AFB86EC835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33488E-1C9A-4B83-AA7E-A279BA55360C}"/>
              </a:ext>
            </a:extLst>
          </p:cNvPr>
          <p:cNvSpPr txBox="1"/>
          <p:nvPr userDrawn="1"/>
        </p:nvSpPr>
        <p:spPr>
          <a:xfrm>
            <a:off x="3949139" y="6475738"/>
            <a:ext cx="69590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Department of Computer Science – University of Zakho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60D667D-0AEE-488E-8FA8-4ED6C067CA06}"/>
              </a:ext>
            </a:extLst>
          </p:cNvPr>
          <p:cNvSpPr txBox="1"/>
          <p:nvPr userDrawn="1"/>
        </p:nvSpPr>
        <p:spPr>
          <a:xfrm>
            <a:off x="490121" y="6475738"/>
            <a:ext cx="29129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</a:rPr>
              <a:t>Data Structures</a:t>
            </a:r>
          </a:p>
        </p:txBody>
      </p:sp>
    </p:spTree>
    <p:extLst>
      <p:ext uri="{BB962C8B-B14F-4D97-AF65-F5344CB8AC3E}">
        <p14:creationId xmlns:p14="http://schemas.microsoft.com/office/powerpoint/2010/main" val="644272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2EC19-5997-43AB-9A92-061FFB2B840C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AD9F-062F-456C-B503-09B4018C049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4227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2EC19-5997-43AB-9A92-061FFB2B840C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AD9F-062F-456C-B503-09B4018C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58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2EC19-5997-43AB-9A92-061FFB2B840C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AD9F-062F-456C-B503-09B4018C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684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2EC19-5997-43AB-9A92-061FFB2B840C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AD9F-062F-456C-B503-09B4018C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151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2EC19-5997-43AB-9A92-061FFB2B840C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AD9F-062F-456C-B503-09B4018C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647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A12EC19-5997-43AB-9A92-061FFB2B840C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D1AD9F-062F-456C-B503-09B4018C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358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2EC19-5997-43AB-9A92-061FFB2B840C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AD9F-062F-456C-B503-09B4018C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499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A12EC19-5997-43AB-9A92-061FFB2B840C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DD1AD9F-062F-456C-B503-09B4018C049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9804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3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753978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66210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3979" y="1399026"/>
            <a:ext cx="10750633" cy="46207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6" name="Rectangle 35"/>
          <p:cNvSpPr/>
          <p:nvPr userDrawn="1"/>
        </p:nvSpPr>
        <p:spPr>
          <a:xfrm>
            <a:off x="1" y="6416256"/>
            <a:ext cx="3801978" cy="45289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 userDrawn="1"/>
        </p:nvSpPr>
        <p:spPr>
          <a:xfrm>
            <a:off x="3842075" y="6416256"/>
            <a:ext cx="7626741" cy="452890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/>
          </a:p>
        </p:txBody>
      </p:sp>
      <p:sp>
        <p:nvSpPr>
          <p:cNvPr id="38" name="Rectangle 37"/>
          <p:cNvSpPr/>
          <p:nvPr userDrawn="1"/>
        </p:nvSpPr>
        <p:spPr>
          <a:xfrm>
            <a:off x="11500900" y="6416256"/>
            <a:ext cx="691100" cy="45288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itle Placeholder 38"/>
          <p:cNvSpPr>
            <a:spLocks noGrp="1"/>
          </p:cNvSpPr>
          <p:nvPr>
            <p:ph type="title"/>
          </p:nvPr>
        </p:nvSpPr>
        <p:spPr>
          <a:xfrm>
            <a:off x="753979" y="228601"/>
            <a:ext cx="10746921" cy="8448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0" name="TextBox 39"/>
          <p:cNvSpPr txBox="1"/>
          <p:nvPr userDrawn="1"/>
        </p:nvSpPr>
        <p:spPr>
          <a:xfrm>
            <a:off x="11504612" y="6487402"/>
            <a:ext cx="687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A11D5C9F-DCDD-47CD-BA3F-ADA670993C2C}" type="slidenum">
              <a:rPr lang="en-US" sz="1600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719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3006674" y="2666467"/>
            <a:ext cx="5456191" cy="121623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8000" b="1" dirty="0">
                <a:solidFill>
                  <a:schemeClr val="accent2"/>
                </a:solidFill>
              </a:rPr>
              <a:t>Searching Methods in Data Structures</a:t>
            </a:r>
            <a:endParaRPr lang="en-US" sz="8000" b="1" dirty="0">
              <a:solidFill>
                <a:schemeClr val="accent2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9358604" y="0"/>
            <a:ext cx="2146941" cy="1712222"/>
          </a:xfrm>
          <a:prstGeom prst="ellipse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53134" y="194034"/>
            <a:ext cx="5330737" cy="1779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hickThin">
                <a:solidFill>
                  <a:schemeClr val="accent2">
                    <a:lumMod val="50000"/>
                    <a:lumOff val="0"/>
                  </a:schemeClr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137160" tIns="91440" rIns="137160" bIns="91440" anchor="ctr" anchorCtr="0" upright="1">
            <a:noAutofit/>
          </a:bodyPr>
          <a:lstStyle/>
          <a:p>
            <a:pPr marL="0" marR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Kurdistan Regional Government-Iraq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Ministry of Higher Education and Scientific Research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Duhok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Polytechnic University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Technical Collage of </a:t>
            </a:r>
            <a:r>
              <a:rPr lang="en-US" sz="1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Zakho</a:t>
            </a:r>
            <a:endParaRPr lang="en-US" sz="1200" b="1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Dept. of </a:t>
            </a:r>
            <a:r>
              <a:rPr lang="en-US" sz="1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CIS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7652" y="5792090"/>
            <a:ext cx="4300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Lecturers: </a:t>
            </a:r>
            <a:r>
              <a:rPr lang="en-US" dirty="0" err="1"/>
              <a:t>Sipan</a:t>
            </a:r>
            <a:r>
              <a:rPr lang="en-US" dirty="0"/>
              <a:t> M. Hameed </a:t>
            </a:r>
            <a:r>
              <a:rPr lang="en-US" dirty="0" smtClean="0"/>
              <a:t>&amp; Ahmed </a:t>
            </a:r>
            <a:r>
              <a:rPr lang="en-US" dirty="0"/>
              <a:t>Jamil</a:t>
            </a:r>
          </a:p>
        </p:txBody>
      </p:sp>
    </p:spTree>
    <p:extLst>
      <p:ext uri="{BB962C8B-B14F-4D97-AF65-F5344CB8AC3E}">
        <p14:creationId xmlns:p14="http://schemas.microsoft.com/office/powerpoint/2010/main" val="1174556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Binary Search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DF23CAE-ABAC-6A4A-B2C2-160E30229D74}"/>
              </a:ext>
            </a:extLst>
          </p:cNvPr>
          <p:cNvSpPr txBox="1"/>
          <p:nvPr/>
        </p:nvSpPr>
        <p:spPr>
          <a:xfrm>
            <a:off x="2220473" y="2753061"/>
            <a:ext cx="42293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>
                <a:solidFill>
                  <a:schemeClr val="accent2"/>
                </a:solidFill>
              </a:rPr>
              <a:t>mid</a:t>
            </a:r>
            <a:r>
              <a:rPr lang="en-US" sz="2200" dirty="0">
                <a:solidFill>
                  <a:schemeClr val="accent2"/>
                </a:solidFill>
              </a:rPr>
              <a:t> </a:t>
            </a:r>
            <a:r>
              <a:rPr lang="en-US" sz="2200" dirty="0"/>
              <a:t>←  ⌊(</a:t>
            </a:r>
            <a:r>
              <a:rPr lang="en-US" sz="2200" i="1" dirty="0"/>
              <a:t>low</a:t>
            </a:r>
            <a:r>
              <a:rPr lang="en-US" sz="2200" dirty="0"/>
              <a:t> + </a:t>
            </a:r>
            <a:r>
              <a:rPr lang="en-US" sz="2200" i="1" dirty="0"/>
              <a:t>high</a:t>
            </a:r>
            <a:r>
              <a:rPr lang="en-US" sz="2200" dirty="0"/>
              <a:t>) / 2⌋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54DA771-BE9B-D44B-BF9D-CB8CABD92391}"/>
              </a:ext>
            </a:extLst>
          </p:cNvPr>
          <p:cNvSpPr txBox="1"/>
          <p:nvPr/>
        </p:nvSpPr>
        <p:spPr>
          <a:xfrm>
            <a:off x="2203978" y="3117968"/>
            <a:ext cx="69407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if</a:t>
            </a:r>
            <a:r>
              <a:rPr lang="en-US" sz="2200" i="1" dirty="0"/>
              <a:t> key(mid) = k   </a:t>
            </a:r>
            <a:r>
              <a:rPr lang="en-US" sz="2200" b="1" dirty="0"/>
              <a:t>then return </a:t>
            </a:r>
            <a:r>
              <a:rPr lang="en-US" sz="2200" i="1" dirty="0"/>
              <a:t> </a:t>
            </a:r>
            <a:r>
              <a:rPr lang="en-US" sz="2200" i="1" dirty="0" err="1"/>
              <a:t>elem</a:t>
            </a:r>
            <a:r>
              <a:rPr lang="en-US" sz="2200" i="1" dirty="0"/>
              <a:t>(mid)</a:t>
            </a:r>
            <a:endParaRPr lang="en-US" sz="22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BB02FFB-6A1C-3D4D-A0B0-EA7F1A7C73B8}"/>
              </a:ext>
            </a:extLst>
          </p:cNvPr>
          <p:cNvSpPr txBox="1"/>
          <p:nvPr/>
        </p:nvSpPr>
        <p:spPr>
          <a:xfrm>
            <a:off x="2220473" y="3490088"/>
            <a:ext cx="85860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if </a:t>
            </a:r>
            <a:r>
              <a:rPr lang="en-US" sz="2200" i="1" dirty="0"/>
              <a:t>key(mid) &lt;  k  </a:t>
            </a:r>
            <a:r>
              <a:rPr lang="en-US" sz="2200" b="1" dirty="0"/>
              <a:t>then return </a:t>
            </a:r>
            <a:r>
              <a:rPr lang="en-US" sz="2200" i="1" dirty="0"/>
              <a:t> </a:t>
            </a:r>
            <a:r>
              <a:rPr lang="en-US" sz="2200" i="1" dirty="0" err="1"/>
              <a:t>BinarySearch</a:t>
            </a:r>
            <a:r>
              <a:rPr lang="en-US" sz="2200" i="1" dirty="0"/>
              <a:t>(S, k, mid + 1, high)</a:t>
            </a:r>
            <a:endParaRPr lang="en-US" sz="22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4A969DB-FF59-AE49-8838-5207D90D04BC}"/>
              </a:ext>
            </a:extLst>
          </p:cNvPr>
          <p:cNvSpPr txBox="1"/>
          <p:nvPr/>
        </p:nvSpPr>
        <p:spPr>
          <a:xfrm>
            <a:off x="1708903" y="2022767"/>
            <a:ext cx="545854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/>
              <a:t>Algorithm</a:t>
            </a:r>
            <a:r>
              <a:rPr lang="en-US" sz="2200" dirty="0"/>
              <a:t> </a:t>
            </a:r>
            <a:r>
              <a:rPr lang="en-US" sz="2200" dirty="0" err="1"/>
              <a:t>BinarySearch</a:t>
            </a:r>
            <a:r>
              <a:rPr lang="en-US" sz="2200" dirty="0"/>
              <a:t>(</a:t>
            </a:r>
            <a:r>
              <a:rPr lang="en-US" sz="2200" i="1" dirty="0"/>
              <a:t>S</a:t>
            </a:r>
            <a:r>
              <a:rPr lang="en-US" sz="2200" dirty="0"/>
              <a:t>, </a:t>
            </a:r>
            <a:r>
              <a:rPr lang="en-US" sz="2200" i="1" dirty="0"/>
              <a:t>k</a:t>
            </a:r>
            <a:r>
              <a:rPr lang="en-US" sz="2200" dirty="0"/>
              <a:t>, </a:t>
            </a:r>
            <a:r>
              <a:rPr lang="en-US" sz="2200" i="1" dirty="0"/>
              <a:t>low</a:t>
            </a:r>
            <a:r>
              <a:rPr lang="en-US" sz="2200" dirty="0"/>
              <a:t>, </a:t>
            </a:r>
            <a:r>
              <a:rPr lang="en-US" sz="2200" i="1" dirty="0"/>
              <a:t>high</a:t>
            </a:r>
            <a:r>
              <a:rPr lang="en-US" sz="2200" dirty="0"/>
              <a:t>):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693897C-0EBE-214A-9FD3-F6F34BAA4D90}"/>
              </a:ext>
            </a:extLst>
          </p:cNvPr>
          <p:cNvSpPr txBox="1"/>
          <p:nvPr/>
        </p:nvSpPr>
        <p:spPr>
          <a:xfrm>
            <a:off x="2224481" y="3855468"/>
            <a:ext cx="85985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if</a:t>
            </a:r>
            <a:r>
              <a:rPr lang="en-US" sz="2200" i="1" dirty="0"/>
              <a:t> key(mid) &gt;  k  </a:t>
            </a:r>
            <a:r>
              <a:rPr lang="en-US" sz="2200" b="1" dirty="0"/>
              <a:t>then</a:t>
            </a:r>
            <a:r>
              <a:rPr lang="en-US" sz="2200" i="1" dirty="0"/>
              <a:t> </a:t>
            </a:r>
            <a:r>
              <a:rPr lang="en-US" sz="2200" b="1" dirty="0"/>
              <a:t>return </a:t>
            </a:r>
            <a:r>
              <a:rPr lang="en-US" sz="2200" i="1" dirty="0"/>
              <a:t> </a:t>
            </a:r>
            <a:r>
              <a:rPr lang="en-US" sz="2200" i="1" dirty="0" err="1"/>
              <a:t>BinarySearch</a:t>
            </a:r>
            <a:r>
              <a:rPr lang="en-US" sz="2200" i="1" dirty="0"/>
              <a:t>(S, k, low, mid -1)</a:t>
            </a:r>
            <a:endParaRPr lang="en-US" sz="22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3F85624-560A-234B-A041-1CF2633DFAE9}"/>
              </a:ext>
            </a:extLst>
          </p:cNvPr>
          <p:cNvSpPr txBox="1"/>
          <p:nvPr/>
        </p:nvSpPr>
        <p:spPr>
          <a:xfrm>
            <a:off x="2240974" y="2408594"/>
            <a:ext cx="64088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000000"/>
                </a:solidFill>
              </a:rPr>
              <a:t>if</a:t>
            </a:r>
            <a:r>
              <a:rPr lang="en-US" sz="2200" i="1" dirty="0">
                <a:solidFill>
                  <a:srgbClr val="000000"/>
                </a:solidFill>
              </a:rPr>
              <a:t> low &gt; high   </a:t>
            </a:r>
            <a:r>
              <a:rPr lang="en-US" sz="2200" b="1" dirty="0">
                <a:solidFill>
                  <a:srgbClr val="000000"/>
                </a:solidFill>
              </a:rPr>
              <a:t>then</a:t>
            </a:r>
            <a:r>
              <a:rPr lang="en-US" sz="2200" i="1" dirty="0">
                <a:solidFill>
                  <a:srgbClr val="000000"/>
                </a:solidFill>
              </a:rPr>
              <a:t>  </a:t>
            </a:r>
            <a:r>
              <a:rPr lang="en-US" sz="2200" b="1" dirty="0">
                <a:solidFill>
                  <a:srgbClr val="000000"/>
                </a:solidFill>
              </a:rPr>
              <a:t>return</a:t>
            </a:r>
            <a:r>
              <a:rPr lang="en-US" sz="2200" i="1" dirty="0">
                <a:solidFill>
                  <a:srgbClr val="000000"/>
                </a:solidFill>
              </a:rPr>
              <a:t>  NO_SUCH_KEY</a:t>
            </a:r>
            <a:endParaRPr lang="en-US" sz="2200" dirty="0">
              <a:solidFill>
                <a:srgbClr val="00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C46FF4-F850-8A46-9982-09107D6CD434}"/>
              </a:ext>
            </a:extLst>
          </p:cNvPr>
          <p:cNvSpPr txBox="1"/>
          <p:nvPr/>
        </p:nvSpPr>
        <p:spPr>
          <a:xfrm>
            <a:off x="1708903" y="5137218"/>
            <a:ext cx="8099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Each</a:t>
            </a:r>
            <a:r>
              <a:rPr lang="en-US" dirty="0"/>
              <a:t> successive call to </a:t>
            </a:r>
            <a:r>
              <a:rPr lang="en-US" dirty="0" err="1"/>
              <a:t>BinarySearch</a:t>
            </a:r>
            <a:r>
              <a:rPr lang="en-US" dirty="0"/>
              <a:t> halves the input, so the running time is </a:t>
            </a:r>
            <a:r>
              <a:rPr lang="en-US" b="1" i="1" dirty="0"/>
              <a:t>O</a:t>
            </a:r>
            <a:r>
              <a:rPr lang="en-US" b="1" dirty="0"/>
              <a:t>(</a:t>
            </a:r>
            <a:r>
              <a:rPr lang="en-US" b="1" dirty="0" err="1"/>
              <a:t>log</a:t>
            </a:r>
            <a:r>
              <a:rPr lang="en-US" b="1" i="1" dirty="0" err="1"/>
              <a:t>n</a:t>
            </a:r>
            <a:r>
              <a:rPr lang="en-US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886221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ECB4A-F8CD-4C88-8509-A835E603E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Exercises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D08F6-ED58-4E28-8CD3-8FEA9BC43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Write the iterative</a:t>
            </a:r>
            <a:r>
              <a:rPr lang="en-US" dirty="0"/>
              <a:t> Implementation (Pseudocode) of binary search?</a:t>
            </a:r>
          </a:p>
        </p:txBody>
      </p:sp>
    </p:spTree>
    <p:extLst>
      <p:ext uri="{BB962C8B-B14F-4D97-AF65-F5344CB8AC3E}">
        <p14:creationId xmlns:p14="http://schemas.microsoft.com/office/powerpoint/2010/main" val="2113935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Binary Search Tree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0659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Binary Search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C0504D"/>
                </a:solidFill>
              </a:rPr>
              <a:t>binary search tree </a:t>
            </a:r>
            <a:r>
              <a:rPr lang="en-US" dirty="0"/>
              <a:t>is a binary tree where each internal node stores a (key, element)-pair, and </a:t>
            </a:r>
          </a:p>
          <a:p>
            <a:pPr lvl="1"/>
            <a:r>
              <a:rPr lang="en-US" dirty="0"/>
              <a:t>each element in the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left subtree is smaller </a:t>
            </a:r>
            <a:r>
              <a:rPr lang="en-US" dirty="0"/>
              <a:t>than the root</a:t>
            </a:r>
          </a:p>
          <a:p>
            <a:pPr lvl="1"/>
            <a:r>
              <a:rPr lang="en-US" dirty="0"/>
              <a:t>each element in the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right subtree is larger </a:t>
            </a:r>
            <a:r>
              <a:rPr lang="en-US" dirty="0"/>
              <a:t>than the root</a:t>
            </a:r>
          </a:p>
          <a:p>
            <a:pPr lvl="1"/>
            <a:r>
              <a:rPr lang="en-US" dirty="0"/>
              <a:t>the left and right </a:t>
            </a:r>
            <a:r>
              <a:rPr lang="en-US" dirty="0" err="1"/>
              <a:t>subtrees</a:t>
            </a:r>
            <a:r>
              <a:rPr lang="en-US" dirty="0"/>
              <a:t> are binary search trees</a:t>
            </a:r>
          </a:p>
          <a:p>
            <a:r>
              <a:rPr lang="en-US" dirty="0">
                <a:solidFill>
                  <a:srgbClr val="C00000"/>
                </a:solidFill>
              </a:rPr>
              <a:t>An inorder traversal visits items in ascending order.</a:t>
            </a:r>
          </a:p>
          <a:p>
            <a:endParaRPr lang="en-US" dirty="0"/>
          </a:p>
        </p:txBody>
      </p:sp>
      <p:sp>
        <p:nvSpPr>
          <p:cNvPr id="14" name="Oval 355">
            <a:extLst>
              <a:ext uri="{FF2B5EF4-FFF2-40B4-BE49-F238E27FC236}">
                <a16:creationId xmlns:a16="http://schemas.microsoft.com/office/drawing/2014/main" id="{5C521515-F41E-3F43-8A04-975211F172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98916" y="3831659"/>
            <a:ext cx="320675" cy="31908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 cmpd="sng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0" tIns="0" rIns="0" anchor="ctr" anchorCtr="1"/>
          <a:lstStyle/>
          <a:p>
            <a:r>
              <a:rPr lang="en-US" dirty="0">
                <a:solidFill>
                  <a:schemeClr val="tx2"/>
                </a:solidFill>
                <a:latin typeface="Times New Roman" charset="0"/>
                <a:sym typeface="Symbol" charset="0"/>
              </a:rPr>
              <a:t>6</a:t>
            </a:r>
          </a:p>
        </p:txBody>
      </p:sp>
      <p:sp>
        <p:nvSpPr>
          <p:cNvPr id="16" name="Oval 356">
            <a:extLst>
              <a:ext uri="{FF2B5EF4-FFF2-40B4-BE49-F238E27FC236}">
                <a16:creationId xmlns:a16="http://schemas.microsoft.com/office/drawing/2014/main" id="{ABC98220-2959-8842-B1B8-3E3AC6B843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10204" y="4342835"/>
            <a:ext cx="319087" cy="32067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 cmpd="sng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0" tIns="0" rIns="0" anchor="ctr" anchorCtr="1"/>
          <a:lstStyle/>
          <a:p>
            <a:r>
              <a:rPr lang="en-US">
                <a:latin typeface="Times New Roman" charset="0"/>
                <a:sym typeface="Symbol" charset="0"/>
              </a:rPr>
              <a:t>9</a:t>
            </a:r>
          </a:p>
        </p:txBody>
      </p:sp>
      <p:sp>
        <p:nvSpPr>
          <p:cNvPr id="17" name="Oval 357">
            <a:extLst>
              <a:ext uri="{FF2B5EF4-FFF2-40B4-BE49-F238E27FC236}">
                <a16:creationId xmlns:a16="http://schemas.microsoft.com/office/drawing/2014/main" id="{A20BF7E7-0C5E-BF4C-99F1-E4A9BE0B5A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46415" y="4342835"/>
            <a:ext cx="319088" cy="32067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 cmpd="sng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0" tIns="0" rIns="0" anchor="ctr" anchorCtr="1"/>
          <a:lstStyle/>
          <a:p>
            <a:r>
              <a:rPr lang="en-US">
                <a:solidFill>
                  <a:schemeClr val="tx2"/>
                </a:solidFill>
                <a:latin typeface="Times New Roman" charset="0"/>
                <a:sym typeface="Symbol" charset="0"/>
              </a:rPr>
              <a:t>2</a:t>
            </a:r>
          </a:p>
        </p:txBody>
      </p:sp>
      <p:sp>
        <p:nvSpPr>
          <p:cNvPr id="18" name="Oval 358">
            <a:extLst>
              <a:ext uri="{FF2B5EF4-FFF2-40B4-BE49-F238E27FC236}">
                <a16:creationId xmlns:a16="http://schemas.microsoft.com/office/drawing/2014/main" id="{96DBE5BE-8130-4540-ABD8-18AEE1A446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3791" y="4838135"/>
            <a:ext cx="320675" cy="32067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 cmpd="sng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0" tIns="0" rIns="0" anchor="ctr" anchorCtr="1"/>
          <a:lstStyle/>
          <a:p>
            <a:r>
              <a:rPr lang="en-US">
                <a:solidFill>
                  <a:schemeClr val="tx2"/>
                </a:solidFill>
                <a:latin typeface="Times New Roman" charset="0"/>
                <a:sym typeface="Symbol" charset="0"/>
              </a:rPr>
              <a:t>4</a:t>
            </a:r>
          </a:p>
        </p:txBody>
      </p:sp>
      <p:cxnSp>
        <p:nvCxnSpPr>
          <p:cNvPr id="22" name="AutoShape 362">
            <a:extLst>
              <a:ext uri="{FF2B5EF4-FFF2-40B4-BE49-F238E27FC236}">
                <a16:creationId xmlns:a16="http://schemas.microsoft.com/office/drawing/2014/main" id="{1EDDB44A-34D2-8C4F-ACDC-CC659041A2EF}"/>
              </a:ext>
            </a:extLst>
          </p:cNvPr>
          <p:cNvCxnSpPr>
            <a:cxnSpLocks noChangeShapeType="1"/>
            <a:stCxn id="14" idx="3"/>
            <a:endCxn id="17" idx="7"/>
          </p:cNvCxnSpPr>
          <p:nvPr/>
        </p:nvCxnSpPr>
        <p:spPr bwMode="auto">
          <a:xfrm flipH="1">
            <a:off x="8419466" y="4133284"/>
            <a:ext cx="727075" cy="228600"/>
          </a:xfrm>
          <a:prstGeom prst="straightConnector1">
            <a:avLst/>
          </a:prstGeom>
          <a:noFill/>
          <a:ln w="1905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" name="AutoShape 363">
            <a:extLst>
              <a:ext uri="{FF2B5EF4-FFF2-40B4-BE49-F238E27FC236}">
                <a16:creationId xmlns:a16="http://schemas.microsoft.com/office/drawing/2014/main" id="{545924C8-78B3-9B48-A5AA-3BB65A1D29C2}"/>
              </a:ext>
            </a:extLst>
          </p:cNvPr>
          <p:cNvCxnSpPr>
            <a:cxnSpLocks noChangeShapeType="1"/>
            <a:stCxn id="16" idx="1"/>
            <a:endCxn id="14" idx="5"/>
          </p:cNvCxnSpPr>
          <p:nvPr/>
        </p:nvCxnSpPr>
        <p:spPr bwMode="auto">
          <a:xfrm flipH="1" flipV="1">
            <a:off x="9371966" y="4133284"/>
            <a:ext cx="1184275" cy="2476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" name="AutoShape 365">
            <a:extLst>
              <a:ext uri="{FF2B5EF4-FFF2-40B4-BE49-F238E27FC236}">
                <a16:creationId xmlns:a16="http://schemas.microsoft.com/office/drawing/2014/main" id="{42ACDE68-A192-5D48-9B9F-E2D3E70357BC}"/>
              </a:ext>
            </a:extLst>
          </p:cNvPr>
          <p:cNvCxnSpPr>
            <a:cxnSpLocks noChangeShapeType="1"/>
            <a:stCxn id="35" idx="7"/>
            <a:endCxn id="16" idx="3"/>
          </p:cNvCxnSpPr>
          <p:nvPr/>
        </p:nvCxnSpPr>
        <p:spPr bwMode="auto">
          <a:xfrm flipV="1">
            <a:off x="10326054" y="4625409"/>
            <a:ext cx="230187" cy="2349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" name="AutoShape 368">
            <a:extLst>
              <a:ext uri="{FF2B5EF4-FFF2-40B4-BE49-F238E27FC236}">
                <a16:creationId xmlns:a16="http://schemas.microsoft.com/office/drawing/2014/main" id="{9A462BCD-4A3C-F04A-95C2-2D1A186EB200}"/>
              </a:ext>
            </a:extLst>
          </p:cNvPr>
          <p:cNvCxnSpPr>
            <a:cxnSpLocks noChangeShapeType="1"/>
            <a:stCxn id="30" idx="7"/>
            <a:endCxn id="17" idx="3"/>
          </p:cNvCxnSpPr>
          <p:nvPr/>
        </p:nvCxnSpPr>
        <p:spPr bwMode="auto">
          <a:xfrm flipV="1">
            <a:off x="7832091" y="4644460"/>
            <a:ext cx="360363" cy="231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" name="AutoShape 369">
            <a:extLst>
              <a:ext uri="{FF2B5EF4-FFF2-40B4-BE49-F238E27FC236}">
                <a16:creationId xmlns:a16="http://schemas.microsoft.com/office/drawing/2014/main" id="{02271EA8-05E5-E345-A270-21F9BBCD71E9}"/>
              </a:ext>
            </a:extLst>
          </p:cNvPr>
          <p:cNvCxnSpPr>
            <a:cxnSpLocks noChangeShapeType="1"/>
            <a:stCxn id="18" idx="1"/>
            <a:endCxn id="17" idx="5"/>
          </p:cNvCxnSpPr>
          <p:nvPr/>
        </p:nvCxnSpPr>
        <p:spPr bwMode="auto">
          <a:xfrm flipH="1" flipV="1">
            <a:off x="8419465" y="4644460"/>
            <a:ext cx="361950" cy="212725"/>
          </a:xfrm>
          <a:prstGeom prst="straightConnector1">
            <a:avLst/>
          </a:prstGeom>
          <a:noFill/>
          <a:ln w="1905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0" name="Oval 370">
            <a:extLst>
              <a:ext uri="{FF2B5EF4-FFF2-40B4-BE49-F238E27FC236}">
                <a16:creationId xmlns:a16="http://schemas.microsoft.com/office/drawing/2014/main" id="{F878340B-7F05-6949-9EF7-DF6CF13F53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9040" y="4838135"/>
            <a:ext cx="319088" cy="32067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 cmpd="sng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0" tIns="0" rIns="0" anchor="ctr" anchorCtr="1"/>
          <a:lstStyle/>
          <a:p>
            <a:r>
              <a:rPr lang="en-US">
                <a:latin typeface="Times New Roman" charset="0"/>
                <a:sym typeface="Symbol" charset="0"/>
              </a:rPr>
              <a:t>1</a:t>
            </a:r>
          </a:p>
        </p:txBody>
      </p:sp>
      <p:sp>
        <p:nvSpPr>
          <p:cNvPr id="35" name="Oval 375">
            <a:extLst>
              <a:ext uri="{FF2B5EF4-FFF2-40B4-BE49-F238E27FC236}">
                <a16:creationId xmlns:a16="http://schemas.microsoft.com/office/drawing/2014/main" id="{119E1B9C-FE2D-0341-A97F-2FB07E602C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53004" y="4822260"/>
            <a:ext cx="320675" cy="32067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 cmpd="sng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0" tIns="0" rIns="0" anchor="ctr" anchorCtr="1"/>
          <a:lstStyle/>
          <a:p>
            <a:r>
              <a:rPr lang="en-US">
                <a:latin typeface="Times New Roman" charset="0"/>
                <a:sym typeface="Symbol" charset="0"/>
              </a:rPr>
              <a:t>8</a:t>
            </a:r>
          </a:p>
        </p:txBody>
      </p:sp>
      <p:sp>
        <p:nvSpPr>
          <p:cNvPr id="40" name="Isosceles Triangle 32">
            <a:extLst>
              <a:ext uri="{FF2B5EF4-FFF2-40B4-BE49-F238E27FC236}">
                <a16:creationId xmlns:a16="http://schemas.microsoft.com/office/drawing/2014/main" id="{BB888E5D-D3BA-2145-AA73-5AEA8508C4A6}"/>
              </a:ext>
            </a:extLst>
          </p:cNvPr>
          <p:cNvSpPr/>
          <p:nvPr/>
        </p:nvSpPr>
        <p:spPr>
          <a:xfrm>
            <a:off x="6980237" y="4053674"/>
            <a:ext cx="2498299" cy="1739937"/>
          </a:xfrm>
          <a:custGeom>
            <a:avLst/>
            <a:gdLst>
              <a:gd name="connsiteX0" fmla="*/ 0 w 2631513"/>
              <a:gd name="connsiteY0" fmla="*/ 1976528 h 1976528"/>
              <a:gd name="connsiteX1" fmla="*/ 1338914 w 2631513"/>
              <a:gd name="connsiteY1" fmla="*/ 0 h 1976528"/>
              <a:gd name="connsiteX2" fmla="*/ 2631513 w 2631513"/>
              <a:gd name="connsiteY2" fmla="*/ 1976528 h 1976528"/>
              <a:gd name="connsiteX3" fmla="*/ 0 w 2631513"/>
              <a:gd name="connsiteY3" fmla="*/ 1976528 h 1976528"/>
              <a:gd name="connsiteX0" fmla="*/ 0 w 2507180"/>
              <a:gd name="connsiteY0" fmla="*/ 1976528 h 1976528"/>
              <a:gd name="connsiteX1" fmla="*/ 1338914 w 2507180"/>
              <a:gd name="connsiteY1" fmla="*/ 0 h 1976528"/>
              <a:gd name="connsiteX2" fmla="*/ 2507180 w 2507180"/>
              <a:gd name="connsiteY2" fmla="*/ 1843320 h 1976528"/>
              <a:gd name="connsiteX3" fmla="*/ 0 w 2507180"/>
              <a:gd name="connsiteY3" fmla="*/ 1976528 h 1976528"/>
              <a:gd name="connsiteX0" fmla="*/ 0 w 2507180"/>
              <a:gd name="connsiteY0" fmla="*/ 1976528 h 1976528"/>
              <a:gd name="connsiteX1" fmla="*/ 1338914 w 2507180"/>
              <a:gd name="connsiteY1" fmla="*/ 0 h 1976528"/>
              <a:gd name="connsiteX2" fmla="*/ 2507180 w 2507180"/>
              <a:gd name="connsiteY2" fmla="*/ 1843320 h 1976528"/>
              <a:gd name="connsiteX3" fmla="*/ 0 w 2507180"/>
              <a:gd name="connsiteY3" fmla="*/ 1976528 h 1976528"/>
              <a:gd name="connsiteX0" fmla="*/ 0 w 2507180"/>
              <a:gd name="connsiteY0" fmla="*/ 1976528 h 1976528"/>
              <a:gd name="connsiteX1" fmla="*/ 1338914 w 2507180"/>
              <a:gd name="connsiteY1" fmla="*/ 0 h 1976528"/>
              <a:gd name="connsiteX2" fmla="*/ 2507180 w 2507180"/>
              <a:gd name="connsiteY2" fmla="*/ 1843320 h 1976528"/>
              <a:gd name="connsiteX3" fmla="*/ 0 w 2507180"/>
              <a:gd name="connsiteY3" fmla="*/ 1976528 h 1976528"/>
              <a:gd name="connsiteX0" fmla="*/ 0 w 2498299"/>
              <a:gd name="connsiteY0" fmla="*/ 1878842 h 1929498"/>
              <a:gd name="connsiteX1" fmla="*/ 1330033 w 2498299"/>
              <a:gd name="connsiteY1" fmla="*/ 0 h 1929498"/>
              <a:gd name="connsiteX2" fmla="*/ 2498299 w 2498299"/>
              <a:gd name="connsiteY2" fmla="*/ 1843320 h 1929498"/>
              <a:gd name="connsiteX3" fmla="*/ 0 w 2498299"/>
              <a:gd name="connsiteY3" fmla="*/ 1878842 h 1929498"/>
              <a:gd name="connsiteX0" fmla="*/ 0 w 2498299"/>
              <a:gd name="connsiteY0" fmla="*/ 1878842 h 1961951"/>
              <a:gd name="connsiteX1" fmla="*/ 1330033 w 2498299"/>
              <a:gd name="connsiteY1" fmla="*/ 0 h 1961951"/>
              <a:gd name="connsiteX2" fmla="*/ 2498299 w 2498299"/>
              <a:gd name="connsiteY2" fmla="*/ 1843320 h 1961951"/>
              <a:gd name="connsiteX3" fmla="*/ 0 w 2498299"/>
              <a:gd name="connsiteY3" fmla="*/ 1878842 h 1961951"/>
              <a:gd name="connsiteX0" fmla="*/ 0 w 2498299"/>
              <a:gd name="connsiteY0" fmla="*/ 1878842 h 1961951"/>
              <a:gd name="connsiteX1" fmla="*/ 1330033 w 2498299"/>
              <a:gd name="connsiteY1" fmla="*/ 0 h 1961951"/>
              <a:gd name="connsiteX2" fmla="*/ 2498299 w 2498299"/>
              <a:gd name="connsiteY2" fmla="*/ 1843320 h 1961951"/>
              <a:gd name="connsiteX3" fmla="*/ 0 w 2498299"/>
              <a:gd name="connsiteY3" fmla="*/ 1878842 h 1961951"/>
              <a:gd name="connsiteX0" fmla="*/ 0 w 2498299"/>
              <a:gd name="connsiteY0" fmla="*/ 1656828 h 1739937"/>
              <a:gd name="connsiteX1" fmla="*/ 1338914 w 2498299"/>
              <a:gd name="connsiteY1" fmla="*/ 0 h 1739937"/>
              <a:gd name="connsiteX2" fmla="*/ 2498299 w 2498299"/>
              <a:gd name="connsiteY2" fmla="*/ 1621306 h 1739937"/>
              <a:gd name="connsiteX3" fmla="*/ 0 w 2498299"/>
              <a:gd name="connsiteY3" fmla="*/ 1656828 h 1739937"/>
              <a:gd name="connsiteX0" fmla="*/ 0 w 2498299"/>
              <a:gd name="connsiteY0" fmla="*/ 1656828 h 1739937"/>
              <a:gd name="connsiteX1" fmla="*/ 1338914 w 2498299"/>
              <a:gd name="connsiteY1" fmla="*/ 0 h 1739937"/>
              <a:gd name="connsiteX2" fmla="*/ 2498299 w 2498299"/>
              <a:gd name="connsiteY2" fmla="*/ 1621306 h 1739937"/>
              <a:gd name="connsiteX3" fmla="*/ 0 w 2498299"/>
              <a:gd name="connsiteY3" fmla="*/ 1656828 h 1739937"/>
              <a:gd name="connsiteX0" fmla="*/ 0 w 2498299"/>
              <a:gd name="connsiteY0" fmla="*/ 1656828 h 1739937"/>
              <a:gd name="connsiteX1" fmla="*/ 1338914 w 2498299"/>
              <a:gd name="connsiteY1" fmla="*/ 0 h 1739937"/>
              <a:gd name="connsiteX2" fmla="*/ 2498299 w 2498299"/>
              <a:gd name="connsiteY2" fmla="*/ 1621306 h 1739937"/>
              <a:gd name="connsiteX3" fmla="*/ 0 w 2498299"/>
              <a:gd name="connsiteY3" fmla="*/ 1656828 h 1739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98299" h="1739937">
                <a:moveTo>
                  <a:pt x="0" y="1656828"/>
                </a:moveTo>
                <a:cubicBezTo>
                  <a:pt x="381177" y="941741"/>
                  <a:pt x="717952" y="466431"/>
                  <a:pt x="1338914" y="0"/>
                </a:cubicBezTo>
                <a:cubicBezTo>
                  <a:pt x="1977002" y="481232"/>
                  <a:pt x="2295376" y="926941"/>
                  <a:pt x="2498299" y="1621306"/>
                </a:cubicBezTo>
                <a:cubicBezTo>
                  <a:pt x="1644811" y="1816678"/>
                  <a:pt x="826847" y="1727872"/>
                  <a:pt x="0" y="1656828"/>
                </a:cubicBezTo>
                <a:close/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Isosceles Triangle 33">
            <a:extLst>
              <a:ext uri="{FF2B5EF4-FFF2-40B4-BE49-F238E27FC236}">
                <a16:creationId xmlns:a16="http://schemas.microsoft.com/office/drawing/2014/main" id="{279209A8-7995-0444-B5D2-05C2CADC6248}"/>
              </a:ext>
            </a:extLst>
          </p:cNvPr>
          <p:cNvSpPr/>
          <p:nvPr/>
        </p:nvSpPr>
        <p:spPr>
          <a:xfrm>
            <a:off x="9612872" y="4089692"/>
            <a:ext cx="2114881" cy="1666542"/>
          </a:xfrm>
          <a:custGeom>
            <a:avLst/>
            <a:gdLst>
              <a:gd name="connsiteX0" fmla="*/ 0 w 2701021"/>
              <a:gd name="connsiteY0" fmla="*/ 1844109 h 1844109"/>
              <a:gd name="connsiteX1" fmla="*/ 1374279 w 2701021"/>
              <a:gd name="connsiteY1" fmla="*/ 0 h 1844109"/>
              <a:gd name="connsiteX2" fmla="*/ 2701021 w 2701021"/>
              <a:gd name="connsiteY2" fmla="*/ 1844109 h 1844109"/>
              <a:gd name="connsiteX3" fmla="*/ 0 w 2701021"/>
              <a:gd name="connsiteY3" fmla="*/ 1844109 h 1844109"/>
              <a:gd name="connsiteX0" fmla="*/ 0 w 2558926"/>
              <a:gd name="connsiteY0" fmla="*/ 1799707 h 1844109"/>
              <a:gd name="connsiteX1" fmla="*/ 1232184 w 2558926"/>
              <a:gd name="connsiteY1" fmla="*/ 0 h 1844109"/>
              <a:gd name="connsiteX2" fmla="*/ 2558926 w 2558926"/>
              <a:gd name="connsiteY2" fmla="*/ 1844109 h 1844109"/>
              <a:gd name="connsiteX3" fmla="*/ 0 w 2558926"/>
              <a:gd name="connsiteY3" fmla="*/ 1799707 h 1844109"/>
              <a:gd name="connsiteX0" fmla="*/ 0 w 2558926"/>
              <a:gd name="connsiteY0" fmla="*/ 1799707 h 1844109"/>
              <a:gd name="connsiteX1" fmla="*/ 1232184 w 2558926"/>
              <a:gd name="connsiteY1" fmla="*/ 0 h 1844109"/>
              <a:gd name="connsiteX2" fmla="*/ 2558926 w 2558926"/>
              <a:gd name="connsiteY2" fmla="*/ 1844109 h 1844109"/>
              <a:gd name="connsiteX3" fmla="*/ 0 w 2558926"/>
              <a:gd name="connsiteY3" fmla="*/ 1799707 h 1844109"/>
              <a:gd name="connsiteX0" fmla="*/ 0 w 2558926"/>
              <a:gd name="connsiteY0" fmla="*/ 1799707 h 1878882"/>
              <a:gd name="connsiteX1" fmla="*/ 1232184 w 2558926"/>
              <a:gd name="connsiteY1" fmla="*/ 0 h 1878882"/>
              <a:gd name="connsiteX2" fmla="*/ 2558926 w 2558926"/>
              <a:gd name="connsiteY2" fmla="*/ 1844109 h 1878882"/>
              <a:gd name="connsiteX3" fmla="*/ 0 w 2558926"/>
              <a:gd name="connsiteY3" fmla="*/ 1799707 h 1878882"/>
              <a:gd name="connsiteX0" fmla="*/ 0 w 2114881"/>
              <a:gd name="connsiteY0" fmla="*/ 1799707 h 1870795"/>
              <a:gd name="connsiteX1" fmla="*/ 1232184 w 2114881"/>
              <a:gd name="connsiteY1" fmla="*/ 0 h 1870795"/>
              <a:gd name="connsiteX2" fmla="*/ 2114881 w 2114881"/>
              <a:gd name="connsiteY2" fmla="*/ 1817468 h 1870795"/>
              <a:gd name="connsiteX3" fmla="*/ 0 w 2114881"/>
              <a:gd name="connsiteY3" fmla="*/ 1799707 h 1870795"/>
              <a:gd name="connsiteX0" fmla="*/ 0 w 2114881"/>
              <a:gd name="connsiteY0" fmla="*/ 1799707 h 1870795"/>
              <a:gd name="connsiteX1" fmla="*/ 1232184 w 2114881"/>
              <a:gd name="connsiteY1" fmla="*/ 0 h 1870795"/>
              <a:gd name="connsiteX2" fmla="*/ 2114881 w 2114881"/>
              <a:gd name="connsiteY2" fmla="*/ 1817468 h 1870795"/>
              <a:gd name="connsiteX3" fmla="*/ 0 w 2114881"/>
              <a:gd name="connsiteY3" fmla="*/ 1799707 h 1870795"/>
              <a:gd name="connsiteX0" fmla="*/ 0 w 2114881"/>
              <a:gd name="connsiteY0" fmla="*/ 1595454 h 1666542"/>
              <a:gd name="connsiteX1" fmla="*/ 1107852 w 2114881"/>
              <a:gd name="connsiteY1" fmla="*/ 0 h 1666542"/>
              <a:gd name="connsiteX2" fmla="*/ 2114881 w 2114881"/>
              <a:gd name="connsiteY2" fmla="*/ 1613215 h 1666542"/>
              <a:gd name="connsiteX3" fmla="*/ 0 w 2114881"/>
              <a:gd name="connsiteY3" fmla="*/ 1595454 h 1666542"/>
              <a:gd name="connsiteX0" fmla="*/ 0 w 2114881"/>
              <a:gd name="connsiteY0" fmla="*/ 1595454 h 1666542"/>
              <a:gd name="connsiteX1" fmla="*/ 1107852 w 2114881"/>
              <a:gd name="connsiteY1" fmla="*/ 0 h 1666542"/>
              <a:gd name="connsiteX2" fmla="*/ 2114881 w 2114881"/>
              <a:gd name="connsiteY2" fmla="*/ 1613215 h 1666542"/>
              <a:gd name="connsiteX3" fmla="*/ 0 w 2114881"/>
              <a:gd name="connsiteY3" fmla="*/ 1595454 h 1666542"/>
              <a:gd name="connsiteX0" fmla="*/ 0 w 2114881"/>
              <a:gd name="connsiteY0" fmla="*/ 1595454 h 1666542"/>
              <a:gd name="connsiteX1" fmla="*/ 1107852 w 2114881"/>
              <a:gd name="connsiteY1" fmla="*/ 0 h 1666542"/>
              <a:gd name="connsiteX2" fmla="*/ 2114881 w 2114881"/>
              <a:gd name="connsiteY2" fmla="*/ 1613215 h 1666542"/>
              <a:gd name="connsiteX3" fmla="*/ 0 w 2114881"/>
              <a:gd name="connsiteY3" fmla="*/ 1595454 h 1666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4881" h="1666542">
                <a:moveTo>
                  <a:pt x="0" y="1595454"/>
                </a:moveTo>
                <a:cubicBezTo>
                  <a:pt x="286396" y="862344"/>
                  <a:pt x="563911" y="431171"/>
                  <a:pt x="1107852" y="0"/>
                </a:cubicBezTo>
                <a:cubicBezTo>
                  <a:pt x="1650750" y="481496"/>
                  <a:pt x="1918339" y="962989"/>
                  <a:pt x="2114881" y="1613215"/>
                </a:cubicBezTo>
                <a:cubicBezTo>
                  <a:pt x="1261906" y="1598414"/>
                  <a:pt x="861856" y="1752343"/>
                  <a:pt x="0" y="1595454"/>
                </a:cubicBezTo>
                <a:close/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17E8084-61DF-C645-B53C-F3AC58EC42D9}"/>
              </a:ext>
            </a:extLst>
          </p:cNvPr>
          <p:cNvSpPr txBox="1"/>
          <p:nvPr/>
        </p:nvSpPr>
        <p:spPr>
          <a:xfrm>
            <a:off x="7424897" y="5891520"/>
            <a:ext cx="1335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less than 6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B1EEC49-2BD5-C94A-B6EB-BE8AC600D522}"/>
              </a:ext>
            </a:extLst>
          </p:cNvPr>
          <p:cNvSpPr txBox="1"/>
          <p:nvPr/>
        </p:nvSpPr>
        <p:spPr>
          <a:xfrm>
            <a:off x="9964103" y="5799826"/>
            <a:ext cx="16065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4986D3"/>
                </a:solidFill>
              </a:rPr>
              <a:t>larger than 6</a:t>
            </a:r>
          </a:p>
        </p:txBody>
      </p:sp>
    </p:spTree>
    <p:extLst>
      <p:ext uri="{BB962C8B-B14F-4D97-AF65-F5344CB8AC3E}">
        <p14:creationId xmlns:p14="http://schemas.microsoft.com/office/powerpoint/2010/main" val="29141783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BST </a:t>
            </a:r>
            <a:r>
              <a:rPr lang="mr-IN" b="1" dirty="0">
                <a:solidFill>
                  <a:srgbClr val="C00000"/>
                </a:solidFill>
              </a:rPr>
              <a:t>–</a:t>
            </a:r>
            <a:r>
              <a:rPr lang="en-US" b="1" dirty="0">
                <a:solidFill>
                  <a:srgbClr val="C00000"/>
                </a:solidFill>
              </a:rPr>
              <a:t> Insert(</a:t>
            </a:r>
            <a:r>
              <a:rPr lang="en-US" b="1" i="1" dirty="0">
                <a:solidFill>
                  <a:srgbClr val="C00000"/>
                </a:solidFill>
              </a:rPr>
              <a:t>k</a:t>
            </a:r>
            <a:r>
              <a:rPr lang="en-US" b="1" dirty="0">
                <a:solidFill>
                  <a:srgbClr val="C00000"/>
                </a:solidFill>
              </a:rPr>
              <a:t>, </a:t>
            </a:r>
            <a:r>
              <a:rPr lang="en-US" b="1" i="1" dirty="0">
                <a:solidFill>
                  <a:srgbClr val="C00000"/>
                </a:solidFill>
              </a:rPr>
              <a:t>v</a:t>
            </a:r>
            <a:r>
              <a:rPr lang="en-US" b="1" dirty="0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</a:t>
            </a:r>
          </a:p>
          <a:p>
            <a:pPr lvl="1"/>
            <a:r>
              <a:rPr lang="en-US" dirty="0"/>
              <a:t>find a free spot in the tree and add a node which stores that item (</a:t>
            </a:r>
            <a:r>
              <a:rPr lang="en-US" i="1" dirty="0"/>
              <a:t>k</a:t>
            </a:r>
            <a:r>
              <a:rPr lang="en-US" dirty="0"/>
              <a:t>, </a:t>
            </a:r>
            <a:r>
              <a:rPr lang="en-US" i="1" dirty="0"/>
              <a:t>v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r>
              <a:rPr lang="en-US" dirty="0"/>
              <a:t>Strategy </a:t>
            </a:r>
          </a:p>
          <a:p>
            <a:pPr lvl="1"/>
            <a:r>
              <a:rPr lang="en-US" dirty="0"/>
              <a:t>start at root </a:t>
            </a:r>
            <a:r>
              <a:rPr lang="en-US" i="1" dirty="0"/>
              <a:t>r</a:t>
            </a:r>
          </a:p>
          <a:p>
            <a:pPr lvl="1"/>
            <a:r>
              <a:rPr lang="en-US" dirty="0"/>
              <a:t>if </a:t>
            </a:r>
            <a:r>
              <a:rPr lang="en-US" i="1" dirty="0"/>
              <a:t>k</a:t>
            </a:r>
            <a:r>
              <a:rPr lang="en-US" dirty="0"/>
              <a:t> &lt; key(</a:t>
            </a:r>
            <a:r>
              <a:rPr lang="en-US" i="1" dirty="0"/>
              <a:t>r</a:t>
            </a:r>
            <a:r>
              <a:rPr lang="en-US" dirty="0"/>
              <a:t>), continue in left subtree</a:t>
            </a:r>
          </a:p>
          <a:p>
            <a:pPr lvl="1"/>
            <a:r>
              <a:rPr lang="en-US" dirty="0"/>
              <a:t>if </a:t>
            </a:r>
            <a:r>
              <a:rPr lang="en-US" i="1" dirty="0"/>
              <a:t>k</a:t>
            </a:r>
            <a:r>
              <a:rPr lang="en-US" dirty="0"/>
              <a:t> &gt; key(</a:t>
            </a:r>
            <a:r>
              <a:rPr lang="en-US" i="1" dirty="0"/>
              <a:t>r</a:t>
            </a:r>
            <a:r>
              <a:rPr lang="en-US" dirty="0"/>
              <a:t>), continue in right subtree</a:t>
            </a:r>
          </a:p>
          <a:p>
            <a:pPr lvl="1"/>
            <a:endParaRPr lang="en-US" dirty="0"/>
          </a:p>
          <a:p>
            <a:r>
              <a:rPr lang="en-US" dirty="0"/>
              <a:t>Runtime is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b="1" i="1" dirty="0"/>
              <a:t>h</a:t>
            </a:r>
            <a:r>
              <a:rPr lang="en-US" dirty="0"/>
              <a:t>), where </a:t>
            </a:r>
            <a:r>
              <a:rPr lang="en-US" b="1" i="1" dirty="0"/>
              <a:t>h</a:t>
            </a:r>
            <a:r>
              <a:rPr lang="en-US" dirty="0"/>
              <a:t> is the height of the tree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2982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BST </a:t>
            </a:r>
            <a:r>
              <a:rPr lang="mr-IN" b="1" dirty="0">
                <a:solidFill>
                  <a:srgbClr val="C00000"/>
                </a:solidFill>
              </a:rPr>
              <a:t>–</a:t>
            </a:r>
            <a:r>
              <a:rPr lang="en-US" b="1" dirty="0">
                <a:solidFill>
                  <a:srgbClr val="C00000"/>
                </a:solidFill>
              </a:rPr>
              <a:t> Insert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Insert the numbers 22, 80, 18, 9, 90, 20.</a:t>
            </a:r>
          </a:p>
          <a:p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5680551" y="2251640"/>
            <a:ext cx="544310" cy="478369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905828" y="1820752"/>
            <a:ext cx="4988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22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6417379" y="2036196"/>
            <a:ext cx="488449" cy="281627"/>
          </a:xfrm>
          <a:prstGeom prst="straightConnector1">
            <a:avLst/>
          </a:prstGeom>
          <a:ln>
            <a:solidFill>
              <a:srgbClr val="1A3E6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46807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BST </a:t>
            </a:r>
            <a:r>
              <a:rPr lang="mr-IN" b="1" dirty="0">
                <a:solidFill>
                  <a:srgbClr val="C00000"/>
                </a:solidFill>
              </a:rPr>
              <a:t>–</a:t>
            </a:r>
            <a:r>
              <a:rPr lang="en-US" b="1" dirty="0">
                <a:solidFill>
                  <a:srgbClr val="C00000"/>
                </a:solidFill>
              </a:rPr>
              <a:t> Insert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Insert the numbers 22, 80, 18, 9, 90, 20,19.</a:t>
            </a:r>
          </a:p>
          <a:p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5680550" y="2251640"/>
            <a:ext cx="683543" cy="478369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22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05828" y="1820752"/>
            <a:ext cx="4988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80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6417379" y="2036196"/>
            <a:ext cx="488449" cy="281627"/>
          </a:xfrm>
          <a:prstGeom prst="straightConnector1">
            <a:avLst/>
          </a:prstGeom>
          <a:ln>
            <a:solidFill>
              <a:srgbClr val="1A3E6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469087" y="2470223"/>
            <a:ext cx="516669" cy="513639"/>
          </a:xfrm>
          <a:prstGeom prst="straightConnector1">
            <a:avLst/>
          </a:prstGeom>
          <a:ln>
            <a:solidFill>
              <a:srgbClr val="1A3E6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42716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BST </a:t>
            </a:r>
            <a:r>
              <a:rPr lang="mr-IN" b="1" dirty="0">
                <a:solidFill>
                  <a:srgbClr val="C00000"/>
                </a:solidFill>
              </a:rPr>
              <a:t>–</a:t>
            </a:r>
            <a:r>
              <a:rPr lang="en-US" b="1" dirty="0">
                <a:solidFill>
                  <a:srgbClr val="C00000"/>
                </a:solidFill>
              </a:rPr>
              <a:t> Insert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Insert the numbers 22, 80, 18, 9, 90, 20, 19.</a:t>
            </a:r>
          </a:p>
          <a:p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5680551" y="2251640"/>
            <a:ext cx="606692" cy="478369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22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31105" y="1684994"/>
            <a:ext cx="4988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18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6287243" y="1900437"/>
            <a:ext cx="488448" cy="351202"/>
          </a:xfrm>
          <a:prstGeom prst="straightConnector1">
            <a:avLst/>
          </a:prstGeom>
          <a:ln>
            <a:solidFill>
              <a:srgbClr val="1A3E6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cxnSpLocks/>
            <a:stCxn id="6" idx="5"/>
            <a:endCxn id="16" idx="1"/>
          </p:cNvCxnSpPr>
          <p:nvPr/>
        </p:nvCxnSpPr>
        <p:spPr>
          <a:xfrm>
            <a:off x="6198395" y="2659953"/>
            <a:ext cx="323939" cy="350147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5031958" y="2448835"/>
            <a:ext cx="506787" cy="384059"/>
          </a:xfrm>
          <a:prstGeom prst="straightConnector1">
            <a:avLst/>
          </a:prstGeom>
          <a:ln>
            <a:solidFill>
              <a:srgbClr val="1A3E6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6423683" y="2940044"/>
            <a:ext cx="673631" cy="478369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80</a:t>
            </a:r>
          </a:p>
        </p:txBody>
      </p:sp>
    </p:spTree>
    <p:extLst>
      <p:ext uri="{BB962C8B-B14F-4D97-AF65-F5344CB8AC3E}">
        <p14:creationId xmlns:p14="http://schemas.microsoft.com/office/powerpoint/2010/main" val="23878854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BST </a:t>
            </a:r>
            <a:r>
              <a:rPr lang="mr-IN" b="1" dirty="0">
                <a:solidFill>
                  <a:srgbClr val="C00000"/>
                </a:solidFill>
              </a:rPr>
              <a:t>–</a:t>
            </a:r>
            <a:r>
              <a:rPr lang="en-US" b="1" dirty="0">
                <a:solidFill>
                  <a:srgbClr val="C00000"/>
                </a:solidFill>
              </a:rPr>
              <a:t> Insert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Insert the numbers 22, 80, 18, 9, 90, 20, 19.</a:t>
            </a:r>
          </a:p>
        </p:txBody>
      </p:sp>
      <p:sp>
        <p:nvSpPr>
          <p:cNvPr id="6" name="Oval 5"/>
          <p:cNvSpPr/>
          <p:nvPr/>
        </p:nvSpPr>
        <p:spPr>
          <a:xfrm>
            <a:off x="5680550" y="2251640"/>
            <a:ext cx="660633" cy="478369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22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05827" y="1820752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9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6379281" y="2036196"/>
            <a:ext cx="488449" cy="281627"/>
          </a:xfrm>
          <a:prstGeom prst="straightConnector1">
            <a:avLst/>
          </a:prstGeom>
          <a:ln>
            <a:solidFill>
              <a:srgbClr val="1A3E6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cxnSpLocks/>
            <a:stCxn id="6" idx="3"/>
          </p:cNvCxnSpPr>
          <p:nvPr/>
        </p:nvCxnSpPr>
        <p:spPr>
          <a:xfrm flipH="1">
            <a:off x="5396651" y="2659953"/>
            <a:ext cx="380646" cy="323909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cxnSpLocks/>
            <a:stCxn id="6" idx="5"/>
            <a:endCxn id="16" idx="1"/>
          </p:cNvCxnSpPr>
          <p:nvPr/>
        </p:nvCxnSpPr>
        <p:spPr>
          <a:xfrm>
            <a:off x="6244436" y="2659953"/>
            <a:ext cx="277898" cy="350147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5031958" y="2448835"/>
            <a:ext cx="506787" cy="384059"/>
          </a:xfrm>
          <a:prstGeom prst="straightConnector1">
            <a:avLst/>
          </a:prstGeom>
          <a:ln>
            <a:solidFill>
              <a:srgbClr val="1A3E6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6423683" y="2940044"/>
            <a:ext cx="673631" cy="478369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80</a:t>
            </a:r>
          </a:p>
        </p:txBody>
      </p:sp>
      <p:sp>
        <p:nvSpPr>
          <p:cNvPr id="19" name="Oval 18"/>
          <p:cNvSpPr/>
          <p:nvPr/>
        </p:nvSpPr>
        <p:spPr>
          <a:xfrm>
            <a:off x="4994434" y="2923662"/>
            <a:ext cx="673630" cy="478369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18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 flipH="1">
            <a:off x="4304804" y="3156327"/>
            <a:ext cx="506787" cy="384059"/>
          </a:xfrm>
          <a:prstGeom prst="straightConnector1">
            <a:avLst/>
          </a:prstGeom>
          <a:ln>
            <a:solidFill>
              <a:srgbClr val="1A3E6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65700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BST </a:t>
            </a:r>
            <a:r>
              <a:rPr lang="mr-IN" b="1" dirty="0">
                <a:solidFill>
                  <a:srgbClr val="C00000"/>
                </a:solidFill>
              </a:rPr>
              <a:t>–</a:t>
            </a:r>
            <a:r>
              <a:rPr lang="en-US" b="1" dirty="0">
                <a:solidFill>
                  <a:srgbClr val="C00000"/>
                </a:solidFill>
              </a:rPr>
              <a:t> Insert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Insert the numbers 22, 80, 18, 9, 90, 20, 19.</a:t>
            </a:r>
          </a:p>
        </p:txBody>
      </p:sp>
      <p:sp>
        <p:nvSpPr>
          <p:cNvPr id="6" name="Oval 5"/>
          <p:cNvSpPr/>
          <p:nvPr/>
        </p:nvSpPr>
        <p:spPr>
          <a:xfrm>
            <a:off x="5680551" y="2251640"/>
            <a:ext cx="660632" cy="478369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22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05828" y="1820752"/>
            <a:ext cx="4988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90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6379281" y="2036196"/>
            <a:ext cx="488449" cy="281627"/>
          </a:xfrm>
          <a:prstGeom prst="straightConnector1">
            <a:avLst/>
          </a:prstGeom>
          <a:ln>
            <a:solidFill>
              <a:srgbClr val="1A3E6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cxnSpLocks/>
            <a:stCxn id="6" idx="3"/>
          </p:cNvCxnSpPr>
          <p:nvPr/>
        </p:nvCxnSpPr>
        <p:spPr>
          <a:xfrm flipH="1">
            <a:off x="5396652" y="2659953"/>
            <a:ext cx="380646" cy="323909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cxnSpLocks/>
            <a:stCxn id="6" idx="5"/>
            <a:endCxn id="16" idx="1"/>
          </p:cNvCxnSpPr>
          <p:nvPr/>
        </p:nvCxnSpPr>
        <p:spPr>
          <a:xfrm>
            <a:off x="6244436" y="2659953"/>
            <a:ext cx="277898" cy="350147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503398" y="2448835"/>
            <a:ext cx="464597" cy="384059"/>
          </a:xfrm>
          <a:prstGeom prst="straightConnector1">
            <a:avLst/>
          </a:prstGeom>
          <a:ln>
            <a:solidFill>
              <a:srgbClr val="1A3E6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6423683" y="2940044"/>
            <a:ext cx="673632" cy="478369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80</a:t>
            </a:r>
          </a:p>
        </p:txBody>
      </p:sp>
      <p:sp>
        <p:nvSpPr>
          <p:cNvPr id="19" name="Oval 18"/>
          <p:cNvSpPr/>
          <p:nvPr/>
        </p:nvSpPr>
        <p:spPr>
          <a:xfrm>
            <a:off x="4994433" y="2923662"/>
            <a:ext cx="582278" cy="478369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18</a:t>
            </a:r>
          </a:p>
        </p:txBody>
      </p:sp>
      <p:cxnSp>
        <p:nvCxnSpPr>
          <p:cNvPr id="9" name="Straight Connector 8"/>
          <p:cNvCxnSpPr>
            <a:cxnSpLocks/>
            <a:stCxn id="19" idx="3"/>
          </p:cNvCxnSpPr>
          <p:nvPr/>
        </p:nvCxnSpPr>
        <p:spPr>
          <a:xfrm flipH="1">
            <a:off x="4659826" y="3331975"/>
            <a:ext cx="419880" cy="365189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4219507" y="3651333"/>
            <a:ext cx="548640" cy="478369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9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7111514" y="3077778"/>
            <a:ext cx="464597" cy="384059"/>
          </a:xfrm>
          <a:prstGeom prst="straightConnector1">
            <a:avLst/>
          </a:prstGeom>
          <a:ln>
            <a:solidFill>
              <a:srgbClr val="1A3E6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9069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D63D5-A9DE-4D74-B6B4-969AB870A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Search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39B26-6867-4D7A-BD14-2A2615C20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Searching?</a:t>
            </a:r>
          </a:p>
          <a:p>
            <a:pPr lvl="1"/>
            <a:r>
              <a:rPr lang="en-US" dirty="0"/>
              <a:t>Searching is the process of finding a given value position in a list of values.</a:t>
            </a:r>
          </a:p>
          <a:p>
            <a:pPr lvl="1"/>
            <a:r>
              <a:rPr lang="en-US" dirty="0"/>
              <a:t>It decides whether a search key is present in the data or not.</a:t>
            </a:r>
          </a:p>
          <a:p>
            <a:pPr lvl="1"/>
            <a:endParaRPr lang="en-US" dirty="0"/>
          </a:p>
          <a:p>
            <a:r>
              <a:rPr lang="en-US" b="1" dirty="0"/>
              <a:t>To search an element in a given array, it can be done in following ways:</a:t>
            </a:r>
          </a:p>
          <a:p>
            <a:pPr lvl="1"/>
            <a:r>
              <a:rPr lang="en-US" dirty="0"/>
              <a:t>(Linear) Sequential Search</a:t>
            </a:r>
          </a:p>
          <a:p>
            <a:pPr lvl="1"/>
            <a:r>
              <a:rPr lang="en-US" dirty="0"/>
              <a:t>Binary Search</a:t>
            </a:r>
          </a:p>
          <a:p>
            <a:r>
              <a:rPr lang="en-US" b="1" dirty="0"/>
              <a:t>To search an element in a binary tree we can use:</a:t>
            </a:r>
          </a:p>
          <a:p>
            <a:pPr lvl="1"/>
            <a:r>
              <a:rPr lang="en-US" dirty="0"/>
              <a:t>Binary Search Tree (It is a sorted binary tree)</a:t>
            </a:r>
          </a:p>
        </p:txBody>
      </p:sp>
    </p:spTree>
    <p:extLst>
      <p:ext uri="{BB962C8B-B14F-4D97-AF65-F5344CB8AC3E}">
        <p14:creationId xmlns:p14="http://schemas.microsoft.com/office/powerpoint/2010/main" val="11338679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BST </a:t>
            </a:r>
            <a:r>
              <a:rPr lang="mr-IN" b="1" dirty="0">
                <a:solidFill>
                  <a:srgbClr val="C00000"/>
                </a:solidFill>
              </a:rPr>
              <a:t>–</a:t>
            </a:r>
            <a:r>
              <a:rPr lang="en-US" b="1" dirty="0">
                <a:solidFill>
                  <a:srgbClr val="C00000"/>
                </a:solidFill>
              </a:rPr>
              <a:t> Insert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Insert the numbers 22, 80, 18, 9, 90, 20, 19.</a:t>
            </a:r>
          </a:p>
        </p:txBody>
      </p:sp>
      <p:sp>
        <p:nvSpPr>
          <p:cNvPr id="6" name="Oval 5"/>
          <p:cNvSpPr/>
          <p:nvPr/>
        </p:nvSpPr>
        <p:spPr>
          <a:xfrm>
            <a:off x="5680551" y="2251640"/>
            <a:ext cx="698730" cy="478369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22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05828" y="1820752"/>
            <a:ext cx="4988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20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6379281" y="2036196"/>
            <a:ext cx="488449" cy="281627"/>
          </a:xfrm>
          <a:prstGeom prst="straightConnector1">
            <a:avLst/>
          </a:prstGeom>
          <a:ln>
            <a:solidFill>
              <a:srgbClr val="1A3E6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cxnSpLocks/>
            <a:stCxn id="6" idx="3"/>
          </p:cNvCxnSpPr>
          <p:nvPr/>
        </p:nvCxnSpPr>
        <p:spPr>
          <a:xfrm flipH="1">
            <a:off x="5396652" y="2659953"/>
            <a:ext cx="386226" cy="323909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cxnSpLocks/>
            <a:stCxn id="6" idx="5"/>
            <a:endCxn id="16" idx="1"/>
          </p:cNvCxnSpPr>
          <p:nvPr/>
        </p:nvCxnSpPr>
        <p:spPr>
          <a:xfrm>
            <a:off x="6276954" y="2659953"/>
            <a:ext cx="248282" cy="350147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5207577" y="2506790"/>
            <a:ext cx="402217" cy="294266"/>
          </a:xfrm>
          <a:prstGeom prst="straightConnector1">
            <a:avLst/>
          </a:prstGeom>
          <a:ln>
            <a:solidFill>
              <a:srgbClr val="1A3E6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6423683" y="2940044"/>
            <a:ext cx="693449" cy="478369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80</a:t>
            </a:r>
          </a:p>
        </p:txBody>
      </p:sp>
      <p:cxnSp>
        <p:nvCxnSpPr>
          <p:cNvPr id="18" name="Straight Connector 17"/>
          <p:cNvCxnSpPr>
            <a:cxnSpLocks/>
            <a:stCxn id="16" idx="5"/>
          </p:cNvCxnSpPr>
          <p:nvPr/>
        </p:nvCxnSpPr>
        <p:spPr>
          <a:xfrm>
            <a:off x="7015579" y="3348357"/>
            <a:ext cx="223831" cy="302975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4994433" y="2923662"/>
            <a:ext cx="698729" cy="478369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18</a:t>
            </a:r>
          </a:p>
        </p:txBody>
      </p:sp>
      <p:cxnSp>
        <p:nvCxnSpPr>
          <p:cNvPr id="9" name="Straight Connector 8"/>
          <p:cNvCxnSpPr>
            <a:cxnSpLocks/>
            <a:stCxn id="19" idx="3"/>
          </p:cNvCxnSpPr>
          <p:nvPr/>
        </p:nvCxnSpPr>
        <p:spPr>
          <a:xfrm flipH="1">
            <a:off x="4659825" y="3331975"/>
            <a:ext cx="436934" cy="365189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4219507" y="3651333"/>
            <a:ext cx="544310" cy="478369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9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5768318" y="3217796"/>
            <a:ext cx="165404" cy="348758"/>
          </a:xfrm>
          <a:prstGeom prst="straightConnector1">
            <a:avLst/>
          </a:prstGeom>
          <a:ln>
            <a:solidFill>
              <a:srgbClr val="1A3E6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7036787" y="3581277"/>
            <a:ext cx="669688" cy="478369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90</a:t>
            </a:r>
          </a:p>
        </p:txBody>
      </p:sp>
    </p:spTree>
    <p:extLst>
      <p:ext uri="{BB962C8B-B14F-4D97-AF65-F5344CB8AC3E}">
        <p14:creationId xmlns:p14="http://schemas.microsoft.com/office/powerpoint/2010/main" val="2206363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BST </a:t>
            </a:r>
            <a:r>
              <a:rPr lang="mr-IN" b="1" dirty="0">
                <a:solidFill>
                  <a:srgbClr val="C00000"/>
                </a:solidFill>
              </a:rPr>
              <a:t>–</a:t>
            </a:r>
            <a:r>
              <a:rPr lang="en-US" b="1" dirty="0">
                <a:solidFill>
                  <a:srgbClr val="C00000"/>
                </a:solidFill>
              </a:rPr>
              <a:t> Insert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Insert the numbers 22, 80, 18, 9, 90, 20, 19.</a:t>
            </a:r>
          </a:p>
        </p:txBody>
      </p:sp>
      <p:sp>
        <p:nvSpPr>
          <p:cNvPr id="6" name="Oval 5"/>
          <p:cNvSpPr/>
          <p:nvPr/>
        </p:nvSpPr>
        <p:spPr>
          <a:xfrm>
            <a:off x="5680550" y="2251640"/>
            <a:ext cx="606693" cy="478369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22</a:t>
            </a:r>
          </a:p>
        </p:txBody>
      </p:sp>
      <p:cxnSp>
        <p:nvCxnSpPr>
          <p:cNvPr id="26" name="Straight Connector 25"/>
          <p:cNvCxnSpPr>
            <a:cxnSpLocks/>
            <a:stCxn id="6" idx="3"/>
          </p:cNvCxnSpPr>
          <p:nvPr/>
        </p:nvCxnSpPr>
        <p:spPr>
          <a:xfrm flipH="1">
            <a:off x="5396652" y="2659953"/>
            <a:ext cx="372746" cy="323909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cxnSpLocks/>
            <a:stCxn id="6" idx="5"/>
            <a:endCxn id="16" idx="1"/>
          </p:cNvCxnSpPr>
          <p:nvPr/>
        </p:nvCxnSpPr>
        <p:spPr>
          <a:xfrm>
            <a:off x="6198395" y="2659953"/>
            <a:ext cx="315075" cy="350147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6423683" y="2940044"/>
            <a:ext cx="613103" cy="478369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80</a:t>
            </a:r>
          </a:p>
        </p:txBody>
      </p:sp>
      <p:cxnSp>
        <p:nvCxnSpPr>
          <p:cNvPr id="18" name="Straight Connector 17"/>
          <p:cNvCxnSpPr>
            <a:cxnSpLocks/>
            <a:stCxn id="16" idx="5"/>
          </p:cNvCxnSpPr>
          <p:nvPr/>
        </p:nvCxnSpPr>
        <p:spPr>
          <a:xfrm>
            <a:off x="6946999" y="3348357"/>
            <a:ext cx="292411" cy="302975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4963123" y="2923662"/>
            <a:ext cx="579951" cy="478369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18</a:t>
            </a:r>
          </a:p>
        </p:txBody>
      </p:sp>
      <p:cxnSp>
        <p:nvCxnSpPr>
          <p:cNvPr id="9" name="Straight Connector 8"/>
          <p:cNvCxnSpPr>
            <a:cxnSpLocks/>
            <a:stCxn id="19" idx="3"/>
          </p:cNvCxnSpPr>
          <p:nvPr/>
        </p:nvCxnSpPr>
        <p:spPr>
          <a:xfrm flipH="1">
            <a:off x="4659825" y="3331975"/>
            <a:ext cx="388230" cy="365189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  <a:stCxn id="19" idx="5"/>
          </p:cNvCxnSpPr>
          <p:nvPr/>
        </p:nvCxnSpPr>
        <p:spPr>
          <a:xfrm>
            <a:off x="5458142" y="3331975"/>
            <a:ext cx="222698" cy="365189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4219507" y="3651333"/>
            <a:ext cx="548640" cy="478369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9</a:t>
            </a:r>
          </a:p>
        </p:txBody>
      </p:sp>
      <p:sp>
        <p:nvSpPr>
          <p:cNvPr id="27" name="Oval 26"/>
          <p:cNvSpPr/>
          <p:nvPr/>
        </p:nvSpPr>
        <p:spPr>
          <a:xfrm>
            <a:off x="7036786" y="3581277"/>
            <a:ext cx="738463" cy="478369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90</a:t>
            </a:r>
          </a:p>
        </p:txBody>
      </p:sp>
      <p:sp>
        <p:nvSpPr>
          <p:cNvPr id="36" name="Oval 35"/>
          <p:cNvSpPr/>
          <p:nvPr/>
        </p:nvSpPr>
        <p:spPr>
          <a:xfrm>
            <a:off x="5361918" y="3610131"/>
            <a:ext cx="641136" cy="478369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20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D6720BE-E1B8-4DAF-8337-35C462A840C4}"/>
              </a:ext>
            </a:extLst>
          </p:cNvPr>
          <p:cNvSpPr txBox="1"/>
          <p:nvPr/>
        </p:nvSpPr>
        <p:spPr>
          <a:xfrm>
            <a:off x="6905828" y="1820752"/>
            <a:ext cx="4988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19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1A6F0164-F198-4A05-B666-BC6D012286E1}"/>
              </a:ext>
            </a:extLst>
          </p:cNvPr>
          <p:cNvCxnSpPr/>
          <p:nvPr/>
        </p:nvCxnSpPr>
        <p:spPr>
          <a:xfrm flipH="1">
            <a:off x="6379281" y="2036196"/>
            <a:ext cx="488449" cy="281627"/>
          </a:xfrm>
          <a:prstGeom prst="straightConnector1">
            <a:avLst/>
          </a:prstGeom>
          <a:ln>
            <a:solidFill>
              <a:srgbClr val="1A3E6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19494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BST </a:t>
            </a:r>
            <a:r>
              <a:rPr lang="mr-IN" b="1" dirty="0">
                <a:solidFill>
                  <a:srgbClr val="C00000"/>
                </a:solidFill>
              </a:rPr>
              <a:t>–</a:t>
            </a:r>
            <a:r>
              <a:rPr lang="en-US" b="1" dirty="0">
                <a:solidFill>
                  <a:srgbClr val="C00000"/>
                </a:solidFill>
              </a:rPr>
              <a:t> Insert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Insert the numbers 22, 80, 18, 9, 90, 20, 19.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9686923-E57B-4969-9D33-BA5AE07FB460}"/>
              </a:ext>
            </a:extLst>
          </p:cNvPr>
          <p:cNvGrpSpPr/>
          <p:nvPr/>
        </p:nvGrpSpPr>
        <p:grpSpPr>
          <a:xfrm>
            <a:off x="4219507" y="2251640"/>
            <a:ext cx="3555742" cy="2632892"/>
            <a:chOff x="4219507" y="2251640"/>
            <a:chExt cx="3555742" cy="2632892"/>
          </a:xfrm>
        </p:grpSpPr>
        <p:sp>
          <p:nvSpPr>
            <p:cNvPr id="6" name="Oval 5"/>
            <p:cNvSpPr/>
            <p:nvPr/>
          </p:nvSpPr>
          <p:spPr>
            <a:xfrm>
              <a:off x="5680550" y="2251640"/>
              <a:ext cx="606693" cy="47836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132E51"/>
                  </a:solidFill>
                </a:rPr>
                <a:t>22</a:t>
              </a:r>
            </a:p>
          </p:txBody>
        </p:sp>
        <p:cxnSp>
          <p:nvCxnSpPr>
            <p:cNvPr id="26" name="Straight Connector 25"/>
            <p:cNvCxnSpPr>
              <a:cxnSpLocks/>
              <a:stCxn id="6" idx="3"/>
            </p:cNvCxnSpPr>
            <p:nvPr/>
          </p:nvCxnSpPr>
          <p:spPr>
            <a:xfrm flipH="1">
              <a:off x="5396652" y="2659953"/>
              <a:ext cx="372746" cy="323909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cxnSpLocks/>
              <a:stCxn id="6" idx="5"/>
              <a:endCxn id="16" idx="1"/>
            </p:cNvCxnSpPr>
            <p:nvPr/>
          </p:nvCxnSpPr>
          <p:spPr>
            <a:xfrm>
              <a:off x="6198395" y="2659953"/>
              <a:ext cx="315075" cy="350147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Oval 15"/>
            <p:cNvSpPr/>
            <p:nvPr/>
          </p:nvSpPr>
          <p:spPr>
            <a:xfrm>
              <a:off x="6423683" y="2940044"/>
              <a:ext cx="613103" cy="47836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132E51"/>
                  </a:solidFill>
                </a:rPr>
                <a:t>80</a:t>
              </a:r>
            </a:p>
          </p:txBody>
        </p:sp>
        <p:cxnSp>
          <p:nvCxnSpPr>
            <p:cNvPr id="18" name="Straight Connector 17"/>
            <p:cNvCxnSpPr>
              <a:cxnSpLocks/>
              <a:stCxn id="16" idx="5"/>
            </p:cNvCxnSpPr>
            <p:nvPr/>
          </p:nvCxnSpPr>
          <p:spPr>
            <a:xfrm>
              <a:off x="6946999" y="3348357"/>
              <a:ext cx="292411" cy="302975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/>
            <p:cNvSpPr/>
            <p:nvPr/>
          </p:nvSpPr>
          <p:spPr>
            <a:xfrm>
              <a:off x="4963123" y="2923662"/>
              <a:ext cx="579951" cy="47836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132E51"/>
                  </a:solidFill>
                </a:rPr>
                <a:t>18</a:t>
              </a:r>
            </a:p>
          </p:txBody>
        </p:sp>
        <p:cxnSp>
          <p:nvCxnSpPr>
            <p:cNvPr id="9" name="Straight Connector 8"/>
            <p:cNvCxnSpPr>
              <a:cxnSpLocks/>
              <a:stCxn id="19" idx="3"/>
            </p:cNvCxnSpPr>
            <p:nvPr/>
          </p:nvCxnSpPr>
          <p:spPr>
            <a:xfrm flipH="1">
              <a:off x="4659825" y="3331975"/>
              <a:ext cx="388230" cy="365189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cxnSpLocks/>
              <a:stCxn id="19" idx="5"/>
            </p:cNvCxnSpPr>
            <p:nvPr/>
          </p:nvCxnSpPr>
          <p:spPr>
            <a:xfrm>
              <a:off x="5458142" y="3331975"/>
              <a:ext cx="222698" cy="365189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/>
            <p:nvPr/>
          </p:nvSpPr>
          <p:spPr>
            <a:xfrm>
              <a:off x="4219507" y="3651333"/>
              <a:ext cx="548640" cy="47836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132E51"/>
                  </a:solidFill>
                </a:rPr>
                <a:t>9</a:t>
              </a:r>
            </a:p>
          </p:txBody>
        </p:sp>
        <p:sp>
          <p:nvSpPr>
            <p:cNvPr id="27" name="Oval 26"/>
            <p:cNvSpPr/>
            <p:nvPr/>
          </p:nvSpPr>
          <p:spPr>
            <a:xfrm>
              <a:off x="7036786" y="3581277"/>
              <a:ext cx="738463" cy="47836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132E51"/>
                  </a:solidFill>
                </a:rPr>
                <a:t>90</a:t>
              </a:r>
            </a:p>
          </p:txBody>
        </p:sp>
        <p:sp>
          <p:nvSpPr>
            <p:cNvPr id="36" name="Oval 35"/>
            <p:cNvSpPr/>
            <p:nvPr/>
          </p:nvSpPr>
          <p:spPr>
            <a:xfrm>
              <a:off x="5361918" y="3610131"/>
              <a:ext cx="641136" cy="47836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132E51"/>
                  </a:solidFill>
                </a:rPr>
                <a:t>20</a:t>
              </a: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A053F030-1F81-4572-88B8-14AFDFB70CAF}"/>
                </a:ext>
              </a:extLst>
            </p:cNvPr>
            <p:cNvCxnSpPr>
              <a:cxnSpLocks/>
              <a:endCxn id="17" idx="0"/>
            </p:cNvCxnSpPr>
            <p:nvPr/>
          </p:nvCxnSpPr>
          <p:spPr>
            <a:xfrm flipH="1">
              <a:off x="5183083" y="4014827"/>
              <a:ext cx="289976" cy="391336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B4DDFE28-5B7D-4A25-837D-F96FACA76A49}"/>
                </a:ext>
              </a:extLst>
            </p:cNvPr>
            <p:cNvSpPr/>
            <p:nvPr/>
          </p:nvSpPr>
          <p:spPr>
            <a:xfrm>
              <a:off x="4893107" y="4406163"/>
              <a:ext cx="579951" cy="47836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132E51"/>
                  </a:solidFill>
                </a:rPr>
                <a:t>19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761432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BST – Search (Find)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the node with key </a:t>
            </a:r>
            <a:r>
              <a:rPr lang="en-US" i="1" dirty="0"/>
              <a:t>k</a:t>
            </a:r>
            <a:endParaRPr lang="en-US" dirty="0"/>
          </a:p>
          <a:p>
            <a:endParaRPr lang="en-US" dirty="0"/>
          </a:p>
          <a:p>
            <a:r>
              <a:rPr lang="en-US" dirty="0"/>
              <a:t>Strategy</a:t>
            </a:r>
          </a:p>
          <a:p>
            <a:pPr lvl="1"/>
            <a:r>
              <a:rPr lang="en-US" dirty="0"/>
              <a:t>start at root </a:t>
            </a:r>
            <a:r>
              <a:rPr lang="en-US" i="1" dirty="0"/>
              <a:t>r</a:t>
            </a:r>
          </a:p>
          <a:p>
            <a:pPr lvl="1"/>
            <a:r>
              <a:rPr lang="en-US" dirty="0"/>
              <a:t>if </a:t>
            </a:r>
            <a:r>
              <a:rPr lang="en-US" i="1" dirty="0"/>
              <a:t>k</a:t>
            </a:r>
            <a:r>
              <a:rPr lang="en-US" dirty="0"/>
              <a:t> = key(</a:t>
            </a:r>
            <a:r>
              <a:rPr lang="en-US" i="1" dirty="0"/>
              <a:t>r</a:t>
            </a:r>
            <a:r>
              <a:rPr lang="en-US" dirty="0"/>
              <a:t>), return </a:t>
            </a:r>
            <a:r>
              <a:rPr lang="en-US" i="1" dirty="0"/>
              <a:t>r</a:t>
            </a:r>
          </a:p>
          <a:p>
            <a:pPr lvl="1"/>
            <a:r>
              <a:rPr lang="en-US" dirty="0"/>
              <a:t>if </a:t>
            </a:r>
            <a:r>
              <a:rPr lang="en-US" i="1" dirty="0"/>
              <a:t>k</a:t>
            </a:r>
            <a:r>
              <a:rPr lang="en-US" dirty="0"/>
              <a:t> &lt; key(</a:t>
            </a:r>
            <a:r>
              <a:rPr lang="en-US" i="1" dirty="0"/>
              <a:t>r</a:t>
            </a:r>
            <a:r>
              <a:rPr lang="en-US" dirty="0"/>
              <a:t>), continue in left subtree</a:t>
            </a:r>
          </a:p>
          <a:p>
            <a:pPr lvl="1"/>
            <a:r>
              <a:rPr lang="en-US" dirty="0"/>
              <a:t>if </a:t>
            </a:r>
            <a:r>
              <a:rPr lang="en-US" i="1" dirty="0"/>
              <a:t>k</a:t>
            </a:r>
            <a:r>
              <a:rPr lang="en-US" dirty="0"/>
              <a:t> &gt; key(</a:t>
            </a:r>
            <a:r>
              <a:rPr lang="en-US" i="1" dirty="0"/>
              <a:t>r</a:t>
            </a:r>
            <a:r>
              <a:rPr lang="en-US" dirty="0"/>
              <a:t>), continue in right subtree</a:t>
            </a:r>
          </a:p>
          <a:p>
            <a:endParaRPr lang="en-US" dirty="0"/>
          </a:p>
          <a:p>
            <a:r>
              <a:rPr lang="en-US" dirty="0"/>
              <a:t>Runtime is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i="1" dirty="0"/>
              <a:t>h</a:t>
            </a:r>
            <a:r>
              <a:rPr lang="en-US" dirty="0"/>
              <a:t>), where </a:t>
            </a:r>
            <a:r>
              <a:rPr lang="en-US" i="1" dirty="0"/>
              <a:t>h</a:t>
            </a:r>
            <a:r>
              <a:rPr lang="en-US" dirty="0"/>
              <a:t> is the height of the tree</a:t>
            </a:r>
          </a:p>
        </p:txBody>
      </p:sp>
    </p:spTree>
    <p:extLst>
      <p:ext uri="{BB962C8B-B14F-4D97-AF65-F5344CB8AC3E}">
        <p14:creationId xmlns:p14="http://schemas.microsoft.com/office/powerpoint/2010/main" val="35536248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BST </a:t>
            </a:r>
            <a:r>
              <a:rPr lang="mr-IN" b="1" dirty="0">
                <a:solidFill>
                  <a:srgbClr val="C00000"/>
                </a:solidFill>
              </a:rPr>
              <a:t>–</a:t>
            </a:r>
            <a:r>
              <a:rPr lang="en-US" b="1" dirty="0">
                <a:solidFill>
                  <a:srgbClr val="C00000"/>
                </a:solidFill>
              </a:rPr>
              <a:t> Find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Find the number 20</a:t>
            </a:r>
          </a:p>
        </p:txBody>
      </p:sp>
      <p:sp>
        <p:nvSpPr>
          <p:cNvPr id="6" name="Oval 5"/>
          <p:cNvSpPr/>
          <p:nvPr/>
        </p:nvSpPr>
        <p:spPr>
          <a:xfrm>
            <a:off x="5680550" y="2251640"/>
            <a:ext cx="606693" cy="478369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22</a:t>
            </a:r>
          </a:p>
        </p:txBody>
      </p:sp>
      <p:cxnSp>
        <p:nvCxnSpPr>
          <p:cNvPr id="7" name="Straight Connector 6"/>
          <p:cNvCxnSpPr>
            <a:cxnSpLocks/>
            <a:stCxn id="6" idx="3"/>
          </p:cNvCxnSpPr>
          <p:nvPr/>
        </p:nvCxnSpPr>
        <p:spPr>
          <a:xfrm flipH="1">
            <a:off x="5396652" y="2659953"/>
            <a:ext cx="372746" cy="323909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  <a:stCxn id="6" idx="5"/>
            <a:endCxn id="10" idx="1"/>
          </p:cNvCxnSpPr>
          <p:nvPr/>
        </p:nvCxnSpPr>
        <p:spPr>
          <a:xfrm>
            <a:off x="6198395" y="2659953"/>
            <a:ext cx="315075" cy="350147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6423683" y="2940044"/>
            <a:ext cx="613103" cy="478369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80</a:t>
            </a:r>
          </a:p>
        </p:txBody>
      </p:sp>
      <p:cxnSp>
        <p:nvCxnSpPr>
          <p:cNvPr id="12" name="Straight Connector 11"/>
          <p:cNvCxnSpPr>
            <a:cxnSpLocks/>
            <a:stCxn id="10" idx="5"/>
          </p:cNvCxnSpPr>
          <p:nvPr/>
        </p:nvCxnSpPr>
        <p:spPr>
          <a:xfrm>
            <a:off x="6946999" y="3348357"/>
            <a:ext cx="292411" cy="302975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4872750" y="2923662"/>
            <a:ext cx="670324" cy="478369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18</a:t>
            </a:r>
          </a:p>
        </p:txBody>
      </p:sp>
      <p:cxnSp>
        <p:nvCxnSpPr>
          <p:cNvPr id="14" name="Straight Connector 13"/>
          <p:cNvCxnSpPr>
            <a:cxnSpLocks/>
            <a:stCxn id="13" idx="3"/>
          </p:cNvCxnSpPr>
          <p:nvPr/>
        </p:nvCxnSpPr>
        <p:spPr>
          <a:xfrm flipH="1">
            <a:off x="4659825" y="3331975"/>
            <a:ext cx="311092" cy="365189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  <a:stCxn id="13" idx="5"/>
          </p:cNvCxnSpPr>
          <p:nvPr/>
        </p:nvCxnSpPr>
        <p:spPr>
          <a:xfrm>
            <a:off x="5444907" y="3331975"/>
            <a:ext cx="235933" cy="365189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4195515" y="3651333"/>
            <a:ext cx="572632" cy="478369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9</a:t>
            </a:r>
          </a:p>
        </p:txBody>
      </p:sp>
      <p:sp>
        <p:nvSpPr>
          <p:cNvPr id="21" name="Oval 20"/>
          <p:cNvSpPr/>
          <p:nvPr/>
        </p:nvSpPr>
        <p:spPr>
          <a:xfrm>
            <a:off x="7036787" y="3581277"/>
            <a:ext cx="613102" cy="478369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90</a:t>
            </a:r>
          </a:p>
        </p:txBody>
      </p:sp>
      <p:sp>
        <p:nvSpPr>
          <p:cNvPr id="28" name="Oval 27"/>
          <p:cNvSpPr/>
          <p:nvPr/>
        </p:nvSpPr>
        <p:spPr>
          <a:xfrm>
            <a:off x="5291461" y="3610131"/>
            <a:ext cx="631249" cy="478369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20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6287244" y="2036196"/>
            <a:ext cx="488449" cy="281627"/>
          </a:xfrm>
          <a:prstGeom prst="straightConnector1">
            <a:avLst/>
          </a:prstGeom>
          <a:ln>
            <a:solidFill>
              <a:srgbClr val="1A3E6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861422" y="185857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5298384" y="2519139"/>
            <a:ext cx="326594" cy="281627"/>
          </a:xfrm>
          <a:prstGeom prst="straightConnector1">
            <a:avLst/>
          </a:prstGeom>
          <a:ln>
            <a:solidFill>
              <a:srgbClr val="1A3E6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5580574" y="3331975"/>
            <a:ext cx="135285" cy="230109"/>
          </a:xfrm>
          <a:prstGeom prst="straightConnector1">
            <a:avLst/>
          </a:prstGeom>
          <a:ln>
            <a:solidFill>
              <a:srgbClr val="1A3E6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A23DA87F-FA5A-4813-806C-2877B4BC15BD}"/>
              </a:ext>
            </a:extLst>
          </p:cNvPr>
          <p:cNvCxnSpPr>
            <a:cxnSpLocks/>
            <a:endCxn id="58" idx="0"/>
          </p:cNvCxnSpPr>
          <p:nvPr/>
        </p:nvCxnSpPr>
        <p:spPr>
          <a:xfrm flipH="1">
            <a:off x="5175915" y="4080035"/>
            <a:ext cx="302214" cy="386304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Oval 57">
            <a:extLst>
              <a:ext uri="{FF2B5EF4-FFF2-40B4-BE49-F238E27FC236}">
                <a16:creationId xmlns:a16="http://schemas.microsoft.com/office/drawing/2014/main" id="{10BC73C9-01DC-45CE-BA72-E76A96C913E7}"/>
              </a:ext>
            </a:extLst>
          </p:cNvPr>
          <p:cNvSpPr/>
          <p:nvPr/>
        </p:nvSpPr>
        <p:spPr>
          <a:xfrm>
            <a:off x="4840753" y="4466339"/>
            <a:ext cx="670324" cy="478369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10187133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BST - Delete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Delete the node with key </a:t>
                </a:r>
                <a:r>
                  <a:rPr lang="en-US" i="1" dirty="0"/>
                  <a:t>k</a:t>
                </a:r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Three cases to remove a node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dirty="0"/>
                  <a:t>: </a:t>
                </a:r>
              </a:p>
              <a:p>
                <a:pPr lvl="1"/>
                <a:r>
                  <a:rPr lang="en-US" dirty="0"/>
                  <a:t>Case 0: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dirty="0"/>
                  <a:t> has no children.</a:t>
                </a:r>
              </a:p>
              <a:p>
                <a:pPr lvl="1"/>
                <a:r>
                  <a:rPr lang="en-US" dirty="0"/>
                  <a:t>Case 1: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dirty="0"/>
                  <a:t> has a one child.</a:t>
                </a:r>
              </a:p>
              <a:p>
                <a:pPr lvl="1"/>
                <a:r>
                  <a:rPr lang="en-US" dirty="0"/>
                  <a:t>Case 2: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dirty="0"/>
                  <a:t> has two children.</a:t>
                </a:r>
              </a:p>
              <a:p>
                <a:r>
                  <a:rPr lang="en-US" dirty="0"/>
                  <a:t>Runtime is </a:t>
                </a:r>
                <a:r>
                  <a:rPr lang="en-US" i="1" dirty="0"/>
                  <a:t>O</a:t>
                </a:r>
                <a:r>
                  <a:rPr lang="en-US" dirty="0"/>
                  <a:t>(</a:t>
                </a:r>
                <a:r>
                  <a:rPr lang="en-US" i="1" dirty="0"/>
                  <a:t>h</a:t>
                </a:r>
                <a:r>
                  <a:rPr lang="en-US" dirty="0"/>
                  <a:t>), where </a:t>
                </a:r>
                <a:r>
                  <a:rPr lang="en-US" i="1" dirty="0"/>
                  <a:t>h</a:t>
                </a:r>
                <a:r>
                  <a:rPr lang="en-US" dirty="0"/>
                  <a:t> is the height of the tree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98" t="-10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97742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BST </a:t>
            </a:r>
            <a:r>
              <a:rPr lang="mr-IN" b="1" dirty="0">
                <a:solidFill>
                  <a:srgbClr val="C00000"/>
                </a:solidFill>
              </a:rPr>
              <a:t>–</a:t>
            </a:r>
            <a:r>
              <a:rPr lang="en-US" b="1" dirty="0">
                <a:solidFill>
                  <a:srgbClr val="C00000"/>
                </a:solidFill>
              </a:rPr>
              <a:t> Delete Example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Case 0: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dirty="0"/>
                  <a:t> has no children.</a:t>
                </a:r>
              </a:p>
              <a:p>
                <a:pPr lvl="1"/>
                <a:r>
                  <a:rPr lang="en-US" dirty="0"/>
                  <a:t>Simply just remove it.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For Example: Delete 9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2" t="-1970" b="-10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val 5"/>
          <p:cNvSpPr/>
          <p:nvPr/>
        </p:nvSpPr>
        <p:spPr>
          <a:xfrm>
            <a:off x="5799582" y="2481180"/>
            <a:ext cx="606693" cy="478369"/>
          </a:xfrm>
          <a:prstGeom prst="ellipse">
            <a:avLst/>
          </a:prstGeom>
          <a:noFill/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22</a:t>
            </a:r>
          </a:p>
        </p:txBody>
      </p:sp>
      <p:cxnSp>
        <p:nvCxnSpPr>
          <p:cNvPr id="7" name="Straight Connector 6"/>
          <p:cNvCxnSpPr>
            <a:cxnSpLocks/>
            <a:stCxn id="6" idx="3"/>
          </p:cNvCxnSpPr>
          <p:nvPr/>
        </p:nvCxnSpPr>
        <p:spPr>
          <a:xfrm flipH="1">
            <a:off x="5515684" y="2889493"/>
            <a:ext cx="372746" cy="323909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  <a:stCxn id="6" idx="5"/>
            <a:endCxn id="10" idx="1"/>
          </p:cNvCxnSpPr>
          <p:nvPr/>
        </p:nvCxnSpPr>
        <p:spPr>
          <a:xfrm>
            <a:off x="6317427" y="2889493"/>
            <a:ext cx="315075" cy="350147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6542715" y="3169584"/>
            <a:ext cx="613103" cy="478369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80</a:t>
            </a:r>
          </a:p>
        </p:txBody>
      </p:sp>
      <p:cxnSp>
        <p:nvCxnSpPr>
          <p:cNvPr id="12" name="Straight Connector 11"/>
          <p:cNvCxnSpPr>
            <a:cxnSpLocks/>
            <a:stCxn id="10" idx="5"/>
          </p:cNvCxnSpPr>
          <p:nvPr/>
        </p:nvCxnSpPr>
        <p:spPr>
          <a:xfrm>
            <a:off x="7066031" y="3577897"/>
            <a:ext cx="292411" cy="302975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4971372" y="3153202"/>
            <a:ext cx="690734" cy="478369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18</a:t>
            </a:r>
          </a:p>
        </p:txBody>
      </p:sp>
      <p:cxnSp>
        <p:nvCxnSpPr>
          <p:cNvPr id="14" name="Straight Connector 13"/>
          <p:cNvCxnSpPr>
            <a:cxnSpLocks/>
            <a:stCxn id="13" idx="3"/>
          </p:cNvCxnSpPr>
          <p:nvPr/>
        </p:nvCxnSpPr>
        <p:spPr>
          <a:xfrm flipH="1">
            <a:off x="4778856" y="3561515"/>
            <a:ext cx="293672" cy="365189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  <a:stCxn id="13" idx="5"/>
          </p:cNvCxnSpPr>
          <p:nvPr/>
        </p:nvCxnSpPr>
        <p:spPr>
          <a:xfrm>
            <a:off x="5560950" y="3561515"/>
            <a:ext cx="238922" cy="365189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4298729" y="3880873"/>
            <a:ext cx="588450" cy="478369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9</a:t>
            </a:r>
          </a:p>
        </p:txBody>
      </p:sp>
      <p:sp>
        <p:nvSpPr>
          <p:cNvPr id="21" name="Oval 20"/>
          <p:cNvSpPr/>
          <p:nvPr/>
        </p:nvSpPr>
        <p:spPr>
          <a:xfrm>
            <a:off x="7155818" y="3810817"/>
            <a:ext cx="613103" cy="478369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90</a:t>
            </a:r>
          </a:p>
        </p:txBody>
      </p:sp>
      <p:sp>
        <p:nvSpPr>
          <p:cNvPr id="30" name="Oval 29"/>
          <p:cNvSpPr/>
          <p:nvPr/>
        </p:nvSpPr>
        <p:spPr>
          <a:xfrm>
            <a:off x="5435682" y="3839671"/>
            <a:ext cx="593908" cy="478369"/>
          </a:xfrm>
          <a:prstGeom prst="ellipse">
            <a:avLst/>
          </a:prstGeom>
          <a:solidFill>
            <a:schemeClr val="bg1"/>
          </a:solidFill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20</a:t>
            </a:r>
          </a:p>
        </p:txBody>
      </p:sp>
      <p:sp>
        <p:nvSpPr>
          <p:cNvPr id="32" name="Oval 31"/>
          <p:cNvSpPr/>
          <p:nvPr/>
        </p:nvSpPr>
        <p:spPr>
          <a:xfrm>
            <a:off x="3931929" y="3737413"/>
            <a:ext cx="1039443" cy="1246705"/>
          </a:xfrm>
          <a:custGeom>
            <a:avLst/>
            <a:gdLst>
              <a:gd name="connsiteX0" fmla="*/ 0 w 1558858"/>
              <a:gd name="connsiteY0" fmla="*/ 734875 h 1469749"/>
              <a:gd name="connsiteX1" fmla="*/ 779429 w 1558858"/>
              <a:gd name="connsiteY1" fmla="*/ 0 h 1469749"/>
              <a:gd name="connsiteX2" fmla="*/ 1558858 w 1558858"/>
              <a:gd name="connsiteY2" fmla="*/ 734875 h 1469749"/>
              <a:gd name="connsiteX3" fmla="*/ 779429 w 1558858"/>
              <a:gd name="connsiteY3" fmla="*/ 1469750 h 1469749"/>
              <a:gd name="connsiteX4" fmla="*/ 0 w 1558858"/>
              <a:gd name="connsiteY4" fmla="*/ 734875 h 1469749"/>
              <a:gd name="connsiteX0" fmla="*/ 0 w 1398437"/>
              <a:gd name="connsiteY0" fmla="*/ 551277 h 1475196"/>
              <a:gd name="connsiteX1" fmla="*/ 619008 w 1398437"/>
              <a:gd name="connsiteY1" fmla="*/ 3560 h 1475196"/>
              <a:gd name="connsiteX2" fmla="*/ 1398437 w 1398437"/>
              <a:gd name="connsiteY2" fmla="*/ 738435 h 1475196"/>
              <a:gd name="connsiteX3" fmla="*/ 619008 w 1398437"/>
              <a:gd name="connsiteY3" fmla="*/ 1473310 h 1475196"/>
              <a:gd name="connsiteX4" fmla="*/ 0 w 1398437"/>
              <a:gd name="connsiteY4" fmla="*/ 551277 h 1475196"/>
              <a:gd name="connsiteX0" fmla="*/ 53296 w 1451733"/>
              <a:gd name="connsiteY0" fmla="*/ 549659 h 1367331"/>
              <a:gd name="connsiteX1" fmla="*/ 672304 w 1451733"/>
              <a:gd name="connsiteY1" fmla="*/ 1942 h 1367331"/>
              <a:gd name="connsiteX2" fmla="*/ 1451733 w 1451733"/>
              <a:gd name="connsiteY2" fmla="*/ 736817 h 1367331"/>
              <a:gd name="connsiteX3" fmla="*/ 191041 w 1451733"/>
              <a:gd name="connsiteY3" fmla="*/ 1364744 h 1367331"/>
              <a:gd name="connsiteX4" fmla="*/ 53296 w 1451733"/>
              <a:gd name="connsiteY4" fmla="*/ 549659 h 1367331"/>
              <a:gd name="connsiteX0" fmla="*/ 42357 w 1186794"/>
              <a:gd name="connsiteY0" fmla="*/ 556259 h 1398087"/>
              <a:gd name="connsiteX1" fmla="*/ 661365 w 1186794"/>
              <a:gd name="connsiteY1" fmla="*/ 8542 h 1398087"/>
              <a:gd name="connsiteX2" fmla="*/ 1186794 w 1186794"/>
              <a:gd name="connsiteY2" fmla="*/ 984049 h 1398087"/>
              <a:gd name="connsiteX3" fmla="*/ 180102 w 1186794"/>
              <a:gd name="connsiteY3" fmla="*/ 1371344 h 1398087"/>
              <a:gd name="connsiteX4" fmla="*/ 42357 w 1186794"/>
              <a:gd name="connsiteY4" fmla="*/ 556259 h 1398087"/>
              <a:gd name="connsiteX0" fmla="*/ 91854 w 1438161"/>
              <a:gd name="connsiteY0" fmla="*/ 451409 h 1293237"/>
              <a:gd name="connsiteX1" fmla="*/ 1379283 w 1438161"/>
              <a:gd name="connsiteY1" fmla="*/ 10639 h 1293237"/>
              <a:gd name="connsiteX2" fmla="*/ 1236291 w 1438161"/>
              <a:gd name="connsiteY2" fmla="*/ 879199 h 1293237"/>
              <a:gd name="connsiteX3" fmla="*/ 229599 w 1438161"/>
              <a:gd name="connsiteY3" fmla="*/ 1266494 h 1293237"/>
              <a:gd name="connsiteX4" fmla="*/ 91854 w 1438161"/>
              <a:gd name="connsiteY4" fmla="*/ 451409 h 1293237"/>
              <a:gd name="connsiteX0" fmla="*/ 369763 w 1203831"/>
              <a:gd name="connsiteY0" fmla="*/ 226681 h 1354607"/>
              <a:gd name="connsiteX1" fmla="*/ 1175929 w 1203831"/>
              <a:gd name="connsiteY1" fmla="*/ 53280 h 1354607"/>
              <a:gd name="connsiteX2" fmla="*/ 1032937 w 1203831"/>
              <a:gd name="connsiteY2" fmla="*/ 921840 h 1354607"/>
              <a:gd name="connsiteX3" fmla="*/ 26245 w 1203831"/>
              <a:gd name="connsiteY3" fmla="*/ 1309135 h 1354607"/>
              <a:gd name="connsiteX4" fmla="*/ 369763 w 1203831"/>
              <a:gd name="connsiteY4" fmla="*/ 226681 h 1354607"/>
              <a:gd name="connsiteX0" fmla="*/ 358181 w 1173071"/>
              <a:gd name="connsiteY0" fmla="*/ 222733 h 1339516"/>
              <a:gd name="connsiteX1" fmla="*/ 1164347 w 1173071"/>
              <a:gd name="connsiteY1" fmla="*/ 49332 h 1339516"/>
              <a:gd name="connsiteX2" fmla="*/ 807460 w 1173071"/>
              <a:gd name="connsiteY2" fmla="*/ 864418 h 1339516"/>
              <a:gd name="connsiteX3" fmla="*/ 14663 w 1173071"/>
              <a:gd name="connsiteY3" fmla="*/ 1305187 h 1339516"/>
              <a:gd name="connsiteX4" fmla="*/ 358181 w 1173071"/>
              <a:gd name="connsiteY4" fmla="*/ 222733 h 1339516"/>
              <a:gd name="connsiteX0" fmla="*/ 358181 w 1185568"/>
              <a:gd name="connsiteY0" fmla="*/ 222733 h 1339516"/>
              <a:gd name="connsiteX1" fmla="*/ 1164347 w 1185568"/>
              <a:gd name="connsiteY1" fmla="*/ 49332 h 1339516"/>
              <a:gd name="connsiteX2" fmla="*/ 807460 w 1185568"/>
              <a:gd name="connsiteY2" fmla="*/ 864418 h 1339516"/>
              <a:gd name="connsiteX3" fmla="*/ 14663 w 1185568"/>
              <a:gd name="connsiteY3" fmla="*/ 1305187 h 1339516"/>
              <a:gd name="connsiteX4" fmla="*/ 358181 w 1185568"/>
              <a:gd name="connsiteY4" fmla="*/ 222733 h 1339516"/>
              <a:gd name="connsiteX0" fmla="*/ 358181 w 1185568"/>
              <a:gd name="connsiteY0" fmla="*/ 222733 h 1342578"/>
              <a:gd name="connsiteX1" fmla="*/ 1164347 w 1185568"/>
              <a:gd name="connsiteY1" fmla="*/ 49332 h 1342578"/>
              <a:gd name="connsiteX2" fmla="*/ 807460 w 1185568"/>
              <a:gd name="connsiteY2" fmla="*/ 864418 h 1342578"/>
              <a:gd name="connsiteX3" fmla="*/ 14663 w 1185568"/>
              <a:gd name="connsiteY3" fmla="*/ 1305187 h 1342578"/>
              <a:gd name="connsiteX4" fmla="*/ 358181 w 1185568"/>
              <a:gd name="connsiteY4" fmla="*/ 222733 h 1342578"/>
              <a:gd name="connsiteX0" fmla="*/ 299520 w 1197962"/>
              <a:gd name="connsiteY0" fmla="*/ 351634 h 1300278"/>
              <a:gd name="connsiteX1" fmla="*/ 1172528 w 1197962"/>
              <a:gd name="connsiteY1" fmla="*/ 17812 h 1300278"/>
              <a:gd name="connsiteX2" fmla="*/ 815641 w 1197962"/>
              <a:gd name="connsiteY2" fmla="*/ 832898 h 1300278"/>
              <a:gd name="connsiteX3" fmla="*/ 22844 w 1197962"/>
              <a:gd name="connsiteY3" fmla="*/ 1273667 h 1300278"/>
              <a:gd name="connsiteX4" fmla="*/ 299520 w 1197962"/>
              <a:gd name="connsiteY4" fmla="*/ 351634 h 1300278"/>
              <a:gd name="connsiteX0" fmla="*/ 311935 w 1210377"/>
              <a:gd name="connsiteY0" fmla="*/ 350288 h 1181662"/>
              <a:gd name="connsiteX1" fmla="*/ 1184943 w 1210377"/>
              <a:gd name="connsiteY1" fmla="*/ 16466 h 1181662"/>
              <a:gd name="connsiteX2" fmla="*/ 828056 w 1210377"/>
              <a:gd name="connsiteY2" fmla="*/ 831552 h 1181662"/>
              <a:gd name="connsiteX3" fmla="*/ 21891 w 1210377"/>
              <a:gd name="connsiteY3" fmla="*/ 1125268 h 1181662"/>
              <a:gd name="connsiteX4" fmla="*/ 311935 w 1210377"/>
              <a:gd name="connsiteY4" fmla="*/ 350288 h 1181662"/>
              <a:gd name="connsiteX0" fmla="*/ 250780 w 1149222"/>
              <a:gd name="connsiteY0" fmla="*/ 351503 h 1288430"/>
              <a:gd name="connsiteX1" fmla="*/ 1123788 w 1149222"/>
              <a:gd name="connsiteY1" fmla="*/ 17681 h 1288430"/>
              <a:gd name="connsiteX2" fmla="*/ 766901 w 1149222"/>
              <a:gd name="connsiteY2" fmla="*/ 832767 h 1288430"/>
              <a:gd name="connsiteX3" fmla="*/ 27578 w 1149222"/>
              <a:gd name="connsiteY3" fmla="*/ 1260168 h 1288430"/>
              <a:gd name="connsiteX4" fmla="*/ 250780 w 1149222"/>
              <a:gd name="connsiteY4" fmla="*/ 351503 h 1288430"/>
              <a:gd name="connsiteX0" fmla="*/ 247167 w 983364"/>
              <a:gd name="connsiteY0" fmla="*/ 288918 h 1225845"/>
              <a:gd name="connsiteX1" fmla="*/ 906280 w 983364"/>
              <a:gd name="connsiteY1" fmla="*/ 21938 h 1225845"/>
              <a:gd name="connsiteX2" fmla="*/ 763288 w 983364"/>
              <a:gd name="connsiteY2" fmla="*/ 770182 h 1225845"/>
              <a:gd name="connsiteX3" fmla="*/ 23965 w 983364"/>
              <a:gd name="connsiteY3" fmla="*/ 1197583 h 1225845"/>
              <a:gd name="connsiteX4" fmla="*/ 247167 w 983364"/>
              <a:gd name="connsiteY4" fmla="*/ 288918 h 1225845"/>
              <a:gd name="connsiteX0" fmla="*/ 247167 w 1039443"/>
              <a:gd name="connsiteY0" fmla="*/ 309778 h 1246705"/>
              <a:gd name="connsiteX1" fmla="*/ 906280 w 1039443"/>
              <a:gd name="connsiteY1" fmla="*/ 42798 h 1246705"/>
              <a:gd name="connsiteX2" fmla="*/ 763288 w 1039443"/>
              <a:gd name="connsiteY2" fmla="*/ 791042 h 1246705"/>
              <a:gd name="connsiteX3" fmla="*/ 23965 w 1039443"/>
              <a:gd name="connsiteY3" fmla="*/ 1218443 h 1246705"/>
              <a:gd name="connsiteX4" fmla="*/ 247167 w 1039443"/>
              <a:gd name="connsiteY4" fmla="*/ 309778 h 1246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9443" h="1246705">
                <a:moveTo>
                  <a:pt x="247167" y="309778"/>
                </a:moveTo>
                <a:cubicBezTo>
                  <a:pt x="394220" y="113837"/>
                  <a:pt x="686576" y="-90886"/>
                  <a:pt x="906280" y="42798"/>
                </a:cubicBezTo>
                <a:cubicBezTo>
                  <a:pt x="1125984" y="176482"/>
                  <a:pt x="1070762" y="425288"/>
                  <a:pt x="763288" y="791042"/>
                </a:cubicBezTo>
                <a:cubicBezTo>
                  <a:pt x="482552" y="1223639"/>
                  <a:pt x="109985" y="1298654"/>
                  <a:pt x="23965" y="1218443"/>
                </a:cubicBezTo>
                <a:cubicBezTo>
                  <a:pt x="-62055" y="1138232"/>
                  <a:pt x="100115" y="505719"/>
                  <a:pt x="247167" y="309778"/>
                </a:cubicBezTo>
                <a:close/>
              </a:path>
            </a:pathLst>
          </a:custGeom>
          <a:noFill/>
          <a:ln>
            <a:solidFill>
              <a:schemeClr val="accent2">
                <a:lumMod val="75000"/>
              </a:schemeClr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30C3F93C-3AFF-4D9A-BBB0-CCBFA98B33C4}"/>
              </a:ext>
            </a:extLst>
          </p:cNvPr>
          <p:cNvCxnSpPr>
            <a:cxnSpLocks/>
            <a:endCxn id="46" idx="0"/>
          </p:cNvCxnSpPr>
          <p:nvPr/>
        </p:nvCxnSpPr>
        <p:spPr>
          <a:xfrm flipH="1">
            <a:off x="5387269" y="4303932"/>
            <a:ext cx="308646" cy="441001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Oval 45">
            <a:extLst>
              <a:ext uri="{FF2B5EF4-FFF2-40B4-BE49-F238E27FC236}">
                <a16:creationId xmlns:a16="http://schemas.microsoft.com/office/drawing/2014/main" id="{FC62D91C-AE90-410C-B06F-473E2F115507}"/>
              </a:ext>
            </a:extLst>
          </p:cNvPr>
          <p:cNvSpPr/>
          <p:nvPr/>
        </p:nvSpPr>
        <p:spPr>
          <a:xfrm>
            <a:off x="5041902" y="4744933"/>
            <a:ext cx="690734" cy="478369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14627266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BST </a:t>
            </a:r>
            <a:r>
              <a:rPr lang="mr-IN" b="1" dirty="0">
                <a:solidFill>
                  <a:srgbClr val="C00000"/>
                </a:solidFill>
              </a:rPr>
              <a:t>–</a:t>
            </a:r>
            <a:r>
              <a:rPr lang="en-US" b="1" dirty="0">
                <a:solidFill>
                  <a:srgbClr val="C00000"/>
                </a:solidFill>
              </a:rPr>
              <a:t> Delete Example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Case 0: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dirty="0"/>
                  <a:t> has no children.</a:t>
                </a:r>
              </a:p>
              <a:p>
                <a:pPr lvl="1"/>
                <a:r>
                  <a:rPr lang="en-US" dirty="0"/>
                  <a:t>Simply just remove it.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For Example: Delete 9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2" t="-1970" b="-10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val 5"/>
          <p:cNvSpPr/>
          <p:nvPr/>
        </p:nvSpPr>
        <p:spPr>
          <a:xfrm>
            <a:off x="5799582" y="2481180"/>
            <a:ext cx="606693" cy="478369"/>
          </a:xfrm>
          <a:prstGeom prst="ellipse">
            <a:avLst/>
          </a:prstGeom>
          <a:noFill/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22</a:t>
            </a:r>
          </a:p>
        </p:txBody>
      </p:sp>
      <p:cxnSp>
        <p:nvCxnSpPr>
          <p:cNvPr id="7" name="Straight Connector 6"/>
          <p:cNvCxnSpPr>
            <a:cxnSpLocks/>
            <a:stCxn id="6" idx="3"/>
          </p:cNvCxnSpPr>
          <p:nvPr/>
        </p:nvCxnSpPr>
        <p:spPr>
          <a:xfrm flipH="1">
            <a:off x="5515684" y="2889493"/>
            <a:ext cx="372746" cy="323909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  <a:stCxn id="6" idx="5"/>
            <a:endCxn id="10" idx="1"/>
          </p:cNvCxnSpPr>
          <p:nvPr/>
        </p:nvCxnSpPr>
        <p:spPr>
          <a:xfrm>
            <a:off x="6317427" y="2889493"/>
            <a:ext cx="315075" cy="350147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6542715" y="3169584"/>
            <a:ext cx="613103" cy="478369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80</a:t>
            </a:r>
          </a:p>
        </p:txBody>
      </p:sp>
      <p:cxnSp>
        <p:nvCxnSpPr>
          <p:cNvPr id="12" name="Straight Connector 11"/>
          <p:cNvCxnSpPr>
            <a:cxnSpLocks/>
            <a:stCxn id="10" idx="5"/>
          </p:cNvCxnSpPr>
          <p:nvPr/>
        </p:nvCxnSpPr>
        <p:spPr>
          <a:xfrm>
            <a:off x="7066031" y="3577897"/>
            <a:ext cx="292411" cy="302975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4971372" y="3153202"/>
            <a:ext cx="690734" cy="478369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18</a:t>
            </a:r>
          </a:p>
        </p:txBody>
      </p:sp>
      <p:cxnSp>
        <p:nvCxnSpPr>
          <p:cNvPr id="15" name="Straight Connector 14"/>
          <p:cNvCxnSpPr>
            <a:cxnSpLocks/>
            <a:stCxn id="13" idx="5"/>
          </p:cNvCxnSpPr>
          <p:nvPr/>
        </p:nvCxnSpPr>
        <p:spPr>
          <a:xfrm>
            <a:off x="5560950" y="3561515"/>
            <a:ext cx="238922" cy="365189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7155818" y="3810817"/>
            <a:ext cx="613103" cy="478369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90</a:t>
            </a:r>
          </a:p>
        </p:txBody>
      </p:sp>
      <p:sp>
        <p:nvSpPr>
          <p:cNvPr id="30" name="Oval 29"/>
          <p:cNvSpPr/>
          <p:nvPr/>
        </p:nvSpPr>
        <p:spPr>
          <a:xfrm>
            <a:off x="5435682" y="3839671"/>
            <a:ext cx="593908" cy="478369"/>
          </a:xfrm>
          <a:prstGeom prst="ellipse">
            <a:avLst/>
          </a:prstGeom>
          <a:solidFill>
            <a:schemeClr val="bg1"/>
          </a:solidFill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20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30C3F93C-3AFF-4D9A-BBB0-CCBFA98B33C4}"/>
              </a:ext>
            </a:extLst>
          </p:cNvPr>
          <p:cNvCxnSpPr>
            <a:cxnSpLocks/>
            <a:endCxn id="46" idx="0"/>
          </p:cNvCxnSpPr>
          <p:nvPr/>
        </p:nvCxnSpPr>
        <p:spPr>
          <a:xfrm flipH="1">
            <a:off x="5387269" y="4303932"/>
            <a:ext cx="308646" cy="441001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Oval 45">
            <a:extLst>
              <a:ext uri="{FF2B5EF4-FFF2-40B4-BE49-F238E27FC236}">
                <a16:creationId xmlns:a16="http://schemas.microsoft.com/office/drawing/2014/main" id="{FC62D91C-AE90-410C-B06F-473E2F115507}"/>
              </a:ext>
            </a:extLst>
          </p:cNvPr>
          <p:cNvSpPr/>
          <p:nvPr/>
        </p:nvSpPr>
        <p:spPr>
          <a:xfrm>
            <a:off x="5041902" y="4744933"/>
            <a:ext cx="690734" cy="478369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24593638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BST </a:t>
            </a:r>
            <a:r>
              <a:rPr lang="mr-IN" b="1" dirty="0">
                <a:solidFill>
                  <a:srgbClr val="C00000"/>
                </a:solidFill>
              </a:rPr>
              <a:t>–</a:t>
            </a:r>
            <a:r>
              <a:rPr lang="en-US" b="1" dirty="0">
                <a:solidFill>
                  <a:srgbClr val="C00000"/>
                </a:solidFill>
              </a:rPr>
              <a:t> Delete Example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Case 1: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dirty="0"/>
                  <a:t> has a one child. </a:t>
                </a:r>
              </a:p>
              <a:p>
                <a:pPr lvl="1"/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dirty="0"/>
                  <a:t> has just one child, then we elevate that child to take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‘s position in the tree by modifying z’s parent to replace z by z’s child.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For example: Delete 80 or Delete 20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212" t="-1970" b="-10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Oval 31"/>
          <p:cNvSpPr/>
          <p:nvPr/>
        </p:nvSpPr>
        <p:spPr>
          <a:xfrm>
            <a:off x="6174361" y="2867267"/>
            <a:ext cx="1039443" cy="1246705"/>
          </a:xfrm>
          <a:custGeom>
            <a:avLst/>
            <a:gdLst>
              <a:gd name="connsiteX0" fmla="*/ 0 w 1558858"/>
              <a:gd name="connsiteY0" fmla="*/ 734875 h 1469749"/>
              <a:gd name="connsiteX1" fmla="*/ 779429 w 1558858"/>
              <a:gd name="connsiteY1" fmla="*/ 0 h 1469749"/>
              <a:gd name="connsiteX2" fmla="*/ 1558858 w 1558858"/>
              <a:gd name="connsiteY2" fmla="*/ 734875 h 1469749"/>
              <a:gd name="connsiteX3" fmla="*/ 779429 w 1558858"/>
              <a:gd name="connsiteY3" fmla="*/ 1469750 h 1469749"/>
              <a:gd name="connsiteX4" fmla="*/ 0 w 1558858"/>
              <a:gd name="connsiteY4" fmla="*/ 734875 h 1469749"/>
              <a:gd name="connsiteX0" fmla="*/ 0 w 1398437"/>
              <a:gd name="connsiteY0" fmla="*/ 551277 h 1475196"/>
              <a:gd name="connsiteX1" fmla="*/ 619008 w 1398437"/>
              <a:gd name="connsiteY1" fmla="*/ 3560 h 1475196"/>
              <a:gd name="connsiteX2" fmla="*/ 1398437 w 1398437"/>
              <a:gd name="connsiteY2" fmla="*/ 738435 h 1475196"/>
              <a:gd name="connsiteX3" fmla="*/ 619008 w 1398437"/>
              <a:gd name="connsiteY3" fmla="*/ 1473310 h 1475196"/>
              <a:gd name="connsiteX4" fmla="*/ 0 w 1398437"/>
              <a:gd name="connsiteY4" fmla="*/ 551277 h 1475196"/>
              <a:gd name="connsiteX0" fmla="*/ 53296 w 1451733"/>
              <a:gd name="connsiteY0" fmla="*/ 549659 h 1367331"/>
              <a:gd name="connsiteX1" fmla="*/ 672304 w 1451733"/>
              <a:gd name="connsiteY1" fmla="*/ 1942 h 1367331"/>
              <a:gd name="connsiteX2" fmla="*/ 1451733 w 1451733"/>
              <a:gd name="connsiteY2" fmla="*/ 736817 h 1367331"/>
              <a:gd name="connsiteX3" fmla="*/ 191041 w 1451733"/>
              <a:gd name="connsiteY3" fmla="*/ 1364744 h 1367331"/>
              <a:gd name="connsiteX4" fmla="*/ 53296 w 1451733"/>
              <a:gd name="connsiteY4" fmla="*/ 549659 h 1367331"/>
              <a:gd name="connsiteX0" fmla="*/ 42357 w 1186794"/>
              <a:gd name="connsiteY0" fmla="*/ 556259 h 1398087"/>
              <a:gd name="connsiteX1" fmla="*/ 661365 w 1186794"/>
              <a:gd name="connsiteY1" fmla="*/ 8542 h 1398087"/>
              <a:gd name="connsiteX2" fmla="*/ 1186794 w 1186794"/>
              <a:gd name="connsiteY2" fmla="*/ 984049 h 1398087"/>
              <a:gd name="connsiteX3" fmla="*/ 180102 w 1186794"/>
              <a:gd name="connsiteY3" fmla="*/ 1371344 h 1398087"/>
              <a:gd name="connsiteX4" fmla="*/ 42357 w 1186794"/>
              <a:gd name="connsiteY4" fmla="*/ 556259 h 1398087"/>
              <a:gd name="connsiteX0" fmla="*/ 91854 w 1438161"/>
              <a:gd name="connsiteY0" fmla="*/ 451409 h 1293237"/>
              <a:gd name="connsiteX1" fmla="*/ 1379283 w 1438161"/>
              <a:gd name="connsiteY1" fmla="*/ 10639 h 1293237"/>
              <a:gd name="connsiteX2" fmla="*/ 1236291 w 1438161"/>
              <a:gd name="connsiteY2" fmla="*/ 879199 h 1293237"/>
              <a:gd name="connsiteX3" fmla="*/ 229599 w 1438161"/>
              <a:gd name="connsiteY3" fmla="*/ 1266494 h 1293237"/>
              <a:gd name="connsiteX4" fmla="*/ 91854 w 1438161"/>
              <a:gd name="connsiteY4" fmla="*/ 451409 h 1293237"/>
              <a:gd name="connsiteX0" fmla="*/ 369763 w 1203831"/>
              <a:gd name="connsiteY0" fmla="*/ 226681 h 1354607"/>
              <a:gd name="connsiteX1" fmla="*/ 1175929 w 1203831"/>
              <a:gd name="connsiteY1" fmla="*/ 53280 h 1354607"/>
              <a:gd name="connsiteX2" fmla="*/ 1032937 w 1203831"/>
              <a:gd name="connsiteY2" fmla="*/ 921840 h 1354607"/>
              <a:gd name="connsiteX3" fmla="*/ 26245 w 1203831"/>
              <a:gd name="connsiteY3" fmla="*/ 1309135 h 1354607"/>
              <a:gd name="connsiteX4" fmla="*/ 369763 w 1203831"/>
              <a:gd name="connsiteY4" fmla="*/ 226681 h 1354607"/>
              <a:gd name="connsiteX0" fmla="*/ 358181 w 1173071"/>
              <a:gd name="connsiteY0" fmla="*/ 222733 h 1339516"/>
              <a:gd name="connsiteX1" fmla="*/ 1164347 w 1173071"/>
              <a:gd name="connsiteY1" fmla="*/ 49332 h 1339516"/>
              <a:gd name="connsiteX2" fmla="*/ 807460 w 1173071"/>
              <a:gd name="connsiteY2" fmla="*/ 864418 h 1339516"/>
              <a:gd name="connsiteX3" fmla="*/ 14663 w 1173071"/>
              <a:gd name="connsiteY3" fmla="*/ 1305187 h 1339516"/>
              <a:gd name="connsiteX4" fmla="*/ 358181 w 1173071"/>
              <a:gd name="connsiteY4" fmla="*/ 222733 h 1339516"/>
              <a:gd name="connsiteX0" fmla="*/ 358181 w 1185568"/>
              <a:gd name="connsiteY0" fmla="*/ 222733 h 1339516"/>
              <a:gd name="connsiteX1" fmla="*/ 1164347 w 1185568"/>
              <a:gd name="connsiteY1" fmla="*/ 49332 h 1339516"/>
              <a:gd name="connsiteX2" fmla="*/ 807460 w 1185568"/>
              <a:gd name="connsiteY2" fmla="*/ 864418 h 1339516"/>
              <a:gd name="connsiteX3" fmla="*/ 14663 w 1185568"/>
              <a:gd name="connsiteY3" fmla="*/ 1305187 h 1339516"/>
              <a:gd name="connsiteX4" fmla="*/ 358181 w 1185568"/>
              <a:gd name="connsiteY4" fmla="*/ 222733 h 1339516"/>
              <a:gd name="connsiteX0" fmla="*/ 358181 w 1185568"/>
              <a:gd name="connsiteY0" fmla="*/ 222733 h 1342578"/>
              <a:gd name="connsiteX1" fmla="*/ 1164347 w 1185568"/>
              <a:gd name="connsiteY1" fmla="*/ 49332 h 1342578"/>
              <a:gd name="connsiteX2" fmla="*/ 807460 w 1185568"/>
              <a:gd name="connsiteY2" fmla="*/ 864418 h 1342578"/>
              <a:gd name="connsiteX3" fmla="*/ 14663 w 1185568"/>
              <a:gd name="connsiteY3" fmla="*/ 1305187 h 1342578"/>
              <a:gd name="connsiteX4" fmla="*/ 358181 w 1185568"/>
              <a:gd name="connsiteY4" fmla="*/ 222733 h 1342578"/>
              <a:gd name="connsiteX0" fmla="*/ 299520 w 1197962"/>
              <a:gd name="connsiteY0" fmla="*/ 351634 h 1300278"/>
              <a:gd name="connsiteX1" fmla="*/ 1172528 w 1197962"/>
              <a:gd name="connsiteY1" fmla="*/ 17812 h 1300278"/>
              <a:gd name="connsiteX2" fmla="*/ 815641 w 1197962"/>
              <a:gd name="connsiteY2" fmla="*/ 832898 h 1300278"/>
              <a:gd name="connsiteX3" fmla="*/ 22844 w 1197962"/>
              <a:gd name="connsiteY3" fmla="*/ 1273667 h 1300278"/>
              <a:gd name="connsiteX4" fmla="*/ 299520 w 1197962"/>
              <a:gd name="connsiteY4" fmla="*/ 351634 h 1300278"/>
              <a:gd name="connsiteX0" fmla="*/ 311935 w 1210377"/>
              <a:gd name="connsiteY0" fmla="*/ 350288 h 1181662"/>
              <a:gd name="connsiteX1" fmla="*/ 1184943 w 1210377"/>
              <a:gd name="connsiteY1" fmla="*/ 16466 h 1181662"/>
              <a:gd name="connsiteX2" fmla="*/ 828056 w 1210377"/>
              <a:gd name="connsiteY2" fmla="*/ 831552 h 1181662"/>
              <a:gd name="connsiteX3" fmla="*/ 21891 w 1210377"/>
              <a:gd name="connsiteY3" fmla="*/ 1125268 h 1181662"/>
              <a:gd name="connsiteX4" fmla="*/ 311935 w 1210377"/>
              <a:gd name="connsiteY4" fmla="*/ 350288 h 1181662"/>
              <a:gd name="connsiteX0" fmla="*/ 250780 w 1149222"/>
              <a:gd name="connsiteY0" fmla="*/ 351503 h 1288430"/>
              <a:gd name="connsiteX1" fmla="*/ 1123788 w 1149222"/>
              <a:gd name="connsiteY1" fmla="*/ 17681 h 1288430"/>
              <a:gd name="connsiteX2" fmla="*/ 766901 w 1149222"/>
              <a:gd name="connsiteY2" fmla="*/ 832767 h 1288430"/>
              <a:gd name="connsiteX3" fmla="*/ 27578 w 1149222"/>
              <a:gd name="connsiteY3" fmla="*/ 1260168 h 1288430"/>
              <a:gd name="connsiteX4" fmla="*/ 250780 w 1149222"/>
              <a:gd name="connsiteY4" fmla="*/ 351503 h 1288430"/>
              <a:gd name="connsiteX0" fmla="*/ 247167 w 983364"/>
              <a:gd name="connsiteY0" fmla="*/ 288918 h 1225845"/>
              <a:gd name="connsiteX1" fmla="*/ 906280 w 983364"/>
              <a:gd name="connsiteY1" fmla="*/ 21938 h 1225845"/>
              <a:gd name="connsiteX2" fmla="*/ 763288 w 983364"/>
              <a:gd name="connsiteY2" fmla="*/ 770182 h 1225845"/>
              <a:gd name="connsiteX3" fmla="*/ 23965 w 983364"/>
              <a:gd name="connsiteY3" fmla="*/ 1197583 h 1225845"/>
              <a:gd name="connsiteX4" fmla="*/ 247167 w 983364"/>
              <a:gd name="connsiteY4" fmla="*/ 288918 h 1225845"/>
              <a:gd name="connsiteX0" fmla="*/ 247167 w 1039443"/>
              <a:gd name="connsiteY0" fmla="*/ 309778 h 1246705"/>
              <a:gd name="connsiteX1" fmla="*/ 906280 w 1039443"/>
              <a:gd name="connsiteY1" fmla="*/ 42798 h 1246705"/>
              <a:gd name="connsiteX2" fmla="*/ 763288 w 1039443"/>
              <a:gd name="connsiteY2" fmla="*/ 791042 h 1246705"/>
              <a:gd name="connsiteX3" fmla="*/ 23965 w 1039443"/>
              <a:gd name="connsiteY3" fmla="*/ 1218443 h 1246705"/>
              <a:gd name="connsiteX4" fmla="*/ 247167 w 1039443"/>
              <a:gd name="connsiteY4" fmla="*/ 309778 h 1246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9443" h="1246705">
                <a:moveTo>
                  <a:pt x="247167" y="309778"/>
                </a:moveTo>
                <a:cubicBezTo>
                  <a:pt x="394220" y="113837"/>
                  <a:pt x="686576" y="-90886"/>
                  <a:pt x="906280" y="42798"/>
                </a:cubicBezTo>
                <a:cubicBezTo>
                  <a:pt x="1125984" y="176482"/>
                  <a:pt x="1070762" y="425288"/>
                  <a:pt x="763288" y="791042"/>
                </a:cubicBezTo>
                <a:cubicBezTo>
                  <a:pt x="482552" y="1223639"/>
                  <a:pt x="109985" y="1298654"/>
                  <a:pt x="23965" y="1218443"/>
                </a:cubicBezTo>
                <a:cubicBezTo>
                  <a:pt x="-62055" y="1138232"/>
                  <a:pt x="100115" y="505719"/>
                  <a:pt x="247167" y="309778"/>
                </a:cubicBezTo>
                <a:close/>
              </a:path>
            </a:pathLst>
          </a:custGeom>
          <a:noFill/>
          <a:ln>
            <a:solidFill>
              <a:schemeClr val="accent2">
                <a:lumMod val="75000"/>
              </a:schemeClr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8B0034D-AD24-40C2-9D39-499983EE2566}"/>
              </a:ext>
            </a:extLst>
          </p:cNvPr>
          <p:cNvGrpSpPr/>
          <p:nvPr/>
        </p:nvGrpSpPr>
        <p:grpSpPr>
          <a:xfrm>
            <a:off x="4174352" y="2545151"/>
            <a:ext cx="3555742" cy="2632892"/>
            <a:chOff x="4219507" y="2251640"/>
            <a:chExt cx="3555742" cy="2632892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E6E4C83E-D9A0-45E9-83A8-6CC8412097BB}"/>
                </a:ext>
              </a:extLst>
            </p:cNvPr>
            <p:cNvSpPr/>
            <p:nvPr/>
          </p:nvSpPr>
          <p:spPr>
            <a:xfrm>
              <a:off x="5680550" y="2251640"/>
              <a:ext cx="606693" cy="47836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132E51"/>
                  </a:solidFill>
                </a:rPr>
                <a:t>22</a:t>
              </a:r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CE874D53-7E73-4B40-8994-C6BF8A33F6EB}"/>
                </a:ext>
              </a:extLst>
            </p:cNvPr>
            <p:cNvCxnSpPr>
              <a:cxnSpLocks/>
              <a:stCxn id="34" idx="3"/>
            </p:cNvCxnSpPr>
            <p:nvPr/>
          </p:nvCxnSpPr>
          <p:spPr>
            <a:xfrm flipH="1">
              <a:off x="5396652" y="2659953"/>
              <a:ext cx="372746" cy="323909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F7CFE182-A53D-4278-9939-83EA8E159AAC}"/>
                </a:ext>
              </a:extLst>
            </p:cNvPr>
            <p:cNvCxnSpPr>
              <a:cxnSpLocks/>
              <a:stCxn id="34" idx="5"/>
              <a:endCxn id="37" idx="1"/>
            </p:cNvCxnSpPr>
            <p:nvPr/>
          </p:nvCxnSpPr>
          <p:spPr>
            <a:xfrm>
              <a:off x="6198395" y="2659953"/>
              <a:ext cx="315075" cy="350147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A445A096-42E7-440D-9E78-71FCF5E6ED0A}"/>
                </a:ext>
              </a:extLst>
            </p:cNvPr>
            <p:cNvSpPr/>
            <p:nvPr/>
          </p:nvSpPr>
          <p:spPr>
            <a:xfrm>
              <a:off x="6423683" y="2940044"/>
              <a:ext cx="613103" cy="47836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132E51"/>
                  </a:solidFill>
                </a:rPr>
                <a:t>80</a:t>
              </a:r>
            </a:p>
          </p:txBody>
        </p: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C7244236-1DBB-46B0-B810-D0D876274783}"/>
                </a:ext>
              </a:extLst>
            </p:cNvPr>
            <p:cNvCxnSpPr>
              <a:cxnSpLocks/>
              <a:stCxn id="37" idx="5"/>
            </p:cNvCxnSpPr>
            <p:nvPr/>
          </p:nvCxnSpPr>
          <p:spPr>
            <a:xfrm>
              <a:off x="6946999" y="3348357"/>
              <a:ext cx="292411" cy="302975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7071DE7F-4CDE-497A-A195-D63DBFB404C8}"/>
                </a:ext>
              </a:extLst>
            </p:cNvPr>
            <p:cNvSpPr/>
            <p:nvPr/>
          </p:nvSpPr>
          <p:spPr>
            <a:xfrm>
              <a:off x="4963123" y="2923662"/>
              <a:ext cx="579951" cy="47836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132E51"/>
                  </a:solidFill>
                </a:rPr>
                <a:t>18</a:t>
              </a:r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E7E77099-25C7-4624-A9C2-1D79F85DC58A}"/>
                </a:ext>
              </a:extLst>
            </p:cNvPr>
            <p:cNvCxnSpPr>
              <a:cxnSpLocks/>
              <a:stCxn id="39" idx="3"/>
            </p:cNvCxnSpPr>
            <p:nvPr/>
          </p:nvCxnSpPr>
          <p:spPr>
            <a:xfrm flipH="1">
              <a:off x="4659825" y="3331975"/>
              <a:ext cx="388230" cy="365189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037DF27B-0F1F-4FE2-9288-D548ABE19691}"/>
                </a:ext>
              </a:extLst>
            </p:cNvPr>
            <p:cNvCxnSpPr>
              <a:cxnSpLocks/>
              <a:stCxn id="39" idx="5"/>
            </p:cNvCxnSpPr>
            <p:nvPr/>
          </p:nvCxnSpPr>
          <p:spPr>
            <a:xfrm>
              <a:off x="5458142" y="3331975"/>
              <a:ext cx="222698" cy="365189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DA59626A-DAFE-4AE5-A865-66DEF8401FBE}"/>
                </a:ext>
              </a:extLst>
            </p:cNvPr>
            <p:cNvSpPr/>
            <p:nvPr/>
          </p:nvSpPr>
          <p:spPr>
            <a:xfrm>
              <a:off x="4219507" y="3651333"/>
              <a:ext cx="548640" cy="47836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132E51"/>
                  </a:solidFill>
                </a:rPr>
                <a:t>9</a:t>
              </a: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8BAFADA2-4669-47C8-9D2B-0051A85E9F22}"/>
                </a:ext>
              </a:extLst>
            </p:cNvPr>
            <p:cNvSpPr/>
            <p:nvPr/>
          </p:nvSpPr>
          <p:spPr>
            <a:xfrm>
              <a:off x="7036786" y="3581277"/>
              <a:ext cx="738463" cy="47836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132E51"/>
                  </a:solidFill>
                </a:rPr>
                <a:t>90</a:t>
              </a:r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16076E3A-6C42-4CCD-9124-A40995B57C9A}"/>
                </a:ext>
              </a:extLst>
            </p:cNvPr>
            <p:cNvSpPr/>
            <p:nvPr/>
          </p:nvSpPr>
          <p:spPr>
            <a:xfrm>
              <a:off x="5361918" y="3610131"/>
              <a:ext cx="641136" cy="47836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132E51"/>
                  </a:solidFill>
                </a:rPr>
                <a:t>20</a:t>
              </a:r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DB64D1E4-5F49-4EB2-9B73-92C212D24A98}"/>
                </a:ext>
              </a:extLst>
            </p:cNvPr>
            <p:cNvCxnSpPr>
              <a:cxnSpLocks/>
              <a:endCxn id="46" idx="0"/>
            </p:cNvCxnSpPr>
            <p:nvPr/>
          </p:nvCxnSpPr>
          <p:spPr>
            <a:xfrm flipH="1">
              <a:off x="5183083" y="4014827"/>
              <a:ext cx="289976" cy="391336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DA8FE989-3055-4873-B1F3-64E9A3816175}"/>
                </a:ext>
              </a:extLst>
            </p:cNvPr>
            <p:cNvSpPr/>
            <p:nvPr/>
          </p:nvSpPr>
          <p:spPr>
            <a:xfrm>
              <a:off x="4893107" y="4406163"/>
              <a:ext cx="579951" cy="47836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132E51"/>
                  </a:solidFill>
                </a:rPr>
                <a:t>19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208681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BST </a:t>
            </a:r>
            <a:r>
              <a:rPr lang="mr-IN" b="1" dirty="0">
                <a:solidFill>
                  <a:srgbClr val="C00000"/>
                </a:solidFill>
              </a:rPr>
              <a:t>–</a:t>
            </a:r>
            <a:r>
              <a:rPr lang="en-US" b="1" dirty="0">
                <a:solidFill>
                  <a:srgbClr val="C00000"/>
                </a:solidFill>
              </a:rPr>
              <a:t> Delete Example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Case 1: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dirty="0"/>
                  <a:t> has a one child.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For example: Delete 80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55" t="-25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1" name="Group 30">
            <a:extLst>
              <a:ext uri="{FF2B5EF4-FFF2-40B4-BE49-F238E27FC236}">
                <a16:creationId xmlns:a16="http://schemas.microsoft.com/office/drawing/2014/main" id="{0C883120-A098-48EB-957B-5E049E7FFADF}"/>
              </a:ext>
            </a:extLst>
          </p:cNvPr>
          <p:cNvGrpSpPr/>
          <p:nvPr/>
        </p:nvGrpSpPr>
        <p:grpSpPr>
          <a:xfrm>
            <a:off x="4174352" y="2545151"/>
            <a:ext cx="2817279" cy="2632892"/>
            <a:chOff x="4219507" y="2251640"/>
            <a:chExt cx="2817279" cy="2632892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ACED26E1-ABDD-4D28-AC3D-6B772987C65D}"/>
                </a:ext>
              </a:extLst>
            </p:cNvPr>
            <p:cNvSpPr/>
            <p:nvPr/>
          </p:nvSpPr>
          <p:spPr>
            <a:xfrm>
              <a:off x="5680550" y="2251640"/>
              <a:ext cx="606693" cy="47836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132E51"/>
                  </a:solidFill>
                </a:rPr>
                <a:t>22</a:t>
              </a: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AA522488-FA5D-4CCB-8AF8-0E175BD72CD1}"/>
                </a:ext>
              </a:extLst>
            </p:cNvPr>
            <p:cNvCxnSpPr>
              <a:cxnSpLocks/>
              <a:stCxn id="32" idx="3"/>
            </p:cNvCxnSpPr>
            <p:nvPr/>
          </p:nvCxnSpPr>
          <p:spPr>
            <a:xfrm flipH="1">
              <a:off x="5396652" y="2659953"/>
              <a:ext cx="372746" cy="323909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EA445975-A9AA-4FEC-96DE-405971EEFBA7}"/>
                </a:ext>
              </a:extLst>
            </p:cNvPr>
            <p:cNvCxnSpPr>
              <a:cxnSpLocks/>
              <a:stCxn id="32" idx="5"/>
              <a:endCxn id="35" idx="1"/>
            </p:cNvCxnSpPr>
            <p:nvPr/>
          </p:nvCxnSpPr>
          <p:spPr>
            <a:xfrm>
              <a:off x="6198395" y="2659953"/>
              <a:ext cx="315075" cy="350147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BF31B799-56C5-4F26-BED3-4B4C727BA377}"/>
                </a:ext>
              </a:extLst>
            </p:cNvPr>
            <p:cNvSpPr/>
            <p:nvPr/>
          </p:nvSpPr>
          <p:spPr>
            <a:xfrm>
              <a:off x="6423683" y="2940044"/>
              <a:ext cx="613103" cy="47836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132E51"/>
                  </a:solidFill>
                </a:rPr>
                <a:t>90</a:t>
              </a: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AB6DBB27-F545-4261-8C65-10034A656CC2}"/>
                </a:ext>
              </a:extLst>
            </p:cNvPr>
            <p:cNvSpPr/>
            <p:nvPr/>
          </p:nvSpPr>
          <p:spPr>
            <a:xfrm>
              <a:off x="4963123" y="2923662"/>
              <a:ext cx="579951" cy="47836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132E51"/>
                  </a:solidFill>
                </a:rPr>
                <a:t>18</a:t>
              </a:r>
            </a:p>
          </p:txBody>
        </p: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92B65EDA-DB8B-423E-8414-89C7BCD3EA5F}"/>
                </a:ext>
              </a:extLst>
            </p:cNvPr>
            <p:cNvCxnSpPr>
              <a:cxnSpLocks/>
              <a:stCxn id="37" idx="3"/>
            </p:cNvCxnSpPr>
            <p:nvPr/>
          </p:nvCxnSpPr>
          <p:spPr>
            <a:xfrm flipH="1">
              <a:off x="4659825" y="3331975"/>
              <a:ext cx="388230" cy="365189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BDAB904A-089E-455F-A04F-B3BA4A18371B}"/>
                </a:ext>
              </a:extLst>
            </p:cNvPr>
            <p:cNvCxnSpPr>
              <a:cxnSpLocks/>
              <a:stCxn id="37" idx="5"/>
            </p:cNvCxnSpPr>
            <p:nvPr/>
          </p:nvCxnSpPr>
          <p:spPr>
            <a:xfrm>
              <a:off x="5458142" y="3331975"/>
              <a:ext cx="222698" cy="365189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87445101-97DF-4BB3-AAF2-AA72596E9EB7}"/>
                </a:ext>
              </a:extLst>
            </p:cNvPr>
            <p:cNvSpPr/>
            <p:nvPr/>
          </p:nvSpPr>
          <p:spPr>
            <a:xfrm>
              <a:off x="4219507" y="3651333"/>
              <a:ext cx="548640" cy="47836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132E51"/>
                  </a:solidFill>
                </a:rPr>
                <a:t>9</a:t>
              </a: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3344AE79-CCE8-4724-98D9-2768663D605A}"/>
                </a:ext>
              </a:extLst>
            </p:cNvPr>
            <p:cNvSpPr/>
            <p:nvPr/>
          </p:nvSpPr>
          <p:spPr>
            <a:xfrm>
              <a:off x="5361918" y="3610131"/>
              <a:ext cx="641136" cy="47836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132E51"/>
                  </a:solidFill>
                </a:rPr>
                <a:t>20</a:t>
              </a:r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57EF0B6A-01D9-4772-AE27-0F956EA2B2AB}"/>
                </a:ext>
              </a:extLst>
            </p:cNvPr>
            <p:cNvCxnSpPr>
              <a:cxnSpLocks/>
              <a:endCxn id="44" idx="0"/>
            </p:cNvCxnSpPr>
            <p:nvPr/>
          </p:nvCxnSpPr>
          <p:spPr>
            <a:xfrm flipH="1">
              <a:off x="5183083" y="4014827"/>
              <a:ext cx="289976" cy="391336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4D9B8F3E-1B40-4229-A391-47E89695BE25}"/>
                </a:ext>
              </a:extLst>
            </p:cNvPr>
            <p:cNvSpPr/>
            <p:nvPr/>
          </p:nvSpPr>
          <p:spPr>
            <a:xfrm>
              <a:off x="4893107" y="4406163"/>
              <a:ext cx="579951" cy="47836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132E51"/>
                  </a:solidFill>
                </a:rPr>
                <a:t>19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54286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4454C-1E45-43D9-A47C-FB6753402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Linear 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6BCE73-56C5-4E2A-9F8C-C911A2C5F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 linear search, the search key is compared with each element of the array linearly. </a:t>
            </a:r>
          </a:p>
          <a:p>
            <a:pPr lvl="1"/>
            <a:r>
              <a:rPr lang="en-US" dirty="0"/>
              <a:t>If there is a match, it returns the index of the array</a:t>
            </a:r>
          </a:p>
          <a:p>
            <a:pPr lvl="1"/>
            <a:r>
              <a:rPr lang="en-US" dirty="0"/>
              <a:t>otherwise, it returns -1 </a:t>
            </a:r>
          </a:p>
          <a:p>
            <a:r>
              <a:rPr lang="en-US" dirty="0"/>
              <a:t>Linear search has complexity of O(n).</a:t>
            </a:r>
          </a:p>
        </p:txBody>
      </p:sp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7F23B886-746C-43EF-BAEA-BE7BB971C6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3763" y="3771900"/>
            <a:ext cx="2712955" cy="1127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3559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BST </a:t>
            </a:r>
            <a:r>
              <a:rPr lang="mr-IN" b="1" dirty="0">
                <a:solidFill>
                  <a:srgbClr val="C00000"/>
                </a:solidFill>
              </a:rPr>
              <a:t>–</a:t>
            </a:r>
            <a:r>
              <a:rPr lang="en-US" b="1" dirty="0">
                <a:solidFill>
                  <a:srgbClr val="C00000"/>
                </a:solidFill>
              </a:rPr>
              <a:t> Delete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Case 2: </a:t>
            </a:r>
            <a:r>
              <a:rPr lang="en-US" dirty="0"/>
              <a:t>z has two children</a:t>
            </a:r>
          </a:p>
          <a:p>
            <a:pPr marL="0" indent="0">
              <a:buNone/>
            </a:pPr>
            <a:r>
              <a:rPr lang="en-US" dirty="0"/>
              <a:t>- Find the first node </a:t>
            </a:r>
            <a:r>
              <a:rPr lang="en-US" i="1" dirty="0"/>
              <a:t>y</a:t>
            </a:r>
            <a:r>
              <a:rPr lang="en-US" dirty="0"/>
              <a:t> that follows </a:t>
            </a:r>
            <a:r>
              <a:rPr lang="en-US" i="1" dirty="0"/>
              <a:t>z</a:t>
            </a:r>
            <a:r>
              <a:rPr lang="en-US" dirty="0"/>
              <a:t> in an inorder traversal.</a:t>
            </a:r>
          </a:p>
          <a:p>
            <a:pPr marL="0" indent="0">
              <a:buNone/>
            </a:pPr>
            <a:r>
              <a:rPr lang="en-US" dirty="0"/>
              <a:t>- Replace </a:t>
            </a:r>
            <a:r>
              <a:rPr lang="en-US" i="1" dirty="0"/>
              <a:t>z </a:t>
            </a:r>
            <a:r>
              <a:rPr lang="en-US" dirty="0"/>
              <a:t>with</a:t>
            </a:r>
            <a:r>
              <a:rPr lang="en-US" i="1" dirty="0"/>
              <a:t> y.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example: Delete 18</a:t>
            </a:r>
          </a:p>
        </p:txBody>
      </p:sp>
      <p:sp>
        <p:nvSpPr>
          <p:cNvPr id="38" name="Oval 37"/>
          <p:cNvSpPr/>
          <p:nvPr/>
        </p:nvSpPr>
        <p:spPr>
          <a:xfrm>
            <a:off x="5799582" y="2941240"/>
            <a:ext cx="606693" cy="478369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22</a:t>
            </a:r>
          </a:p>
        </p:txBody>
      </p:sp>
      <p:cxnSp>
        <p:nvCxnSpPr>
          <p:cNvPr id="39" name="Straight Connector 38"/>
          <p:cNvCxnSpPr>
            <a:cxnSpLocks/>
            <a:stCxn id="38" idx="3"/>
          </p:cNvCxnSpPr>
          <p:nvPr/>
        </p:nvCxnSpPr>
        <p:spPr>
          <a:xfrm flipH="1">
            <a:off x="5515684" y="3349553"/>
            <a:ext cx="372746" cy="323909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cxnSpLocks/>
            <a:stCxn id="38" idx="5"/>
            <a:endCxn id="42" idx="1"/>
          </p:cNvCxnSpPr>
          <p:nvPr/>
        </p:nvCxnSpPr>
        <p:spPr>
          <a:xfrm>
            <a:off x="6317427" y="3349553"/>
            <a:ext cx="315075" cy="350147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6542715" y="3629644"/>
            <a:ext cx="613103" cy="478369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80</a:t>
            </a:r>
          </a:p>
        </p:txBody>
      </p:sp>
      <p:cxnSp>
        <p:nvCxnSpPr>
          <p:cNvPr id="44" name="Straight Connector 43"/>
          <p:cNvCxnSpPr>
            <a:cxnSpLocks/>
            <a:stCxn id="42" idx="5"/>
          </p:cNvCxnSpPr>
          <p:nvPr/>
        </p:nvCxnSpPr>
        <p:spPr>
          <a:xfrm>
            <a:off x="7066031" y="4037957"/>
            <a:ext cx="292411" cy="302975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4928953" y="3613262"/>
            <a:ext cx="733153" cy="478369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18</a:t>
            </a:r>
          </a:p>
        </p:txBody>
      </p:sp>
      <p:cxnSp>
        <p:nvCxnSpPr>
          <p:cNvPr id="46" name="Straight Connector 45"/>
          <p:cNvCxnSpPr>
            <a:cxnSpLocks/>
            <a:stCxn id="45" idx="3"/>
          </p:cNvCxnSpPr>
          <p:nvPr/>
        </p:nvCxnSpPr>
        <p:spPr>
          <a:xfrm flipH="1">
            <a:off x="4778857" y="4021575"/>
            <a:ext cx="257464" cy="365189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cxnSpLocks/>
            <a:stCxn id="45" idx="5"/>
          </p:cNvCxnSpPr>
          <p:nvPr/>
        </p:nvCxnSpPr>
        <p:spPr>
          <a:xfrm>
            <a:off x="5554738" y="4021575"/>
            <a:ext cx="245134" cy="365189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4338539" y="4340933"/>
            <a:ext cx="548640" cy="478369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9</a:t>
            </a:r>
          </a:p>
        </p:txBody>
      </p:sp>
      <p:sp>
        <p:nvSpPr>
          <p:cNvPr id="53" name="Oval 52"/>
          <p:cNvSpPr/>
          <p:nvPr/>
        </p:nvSpPr>
        <p:spPr>
          <a:xfrm>
            <a:off x="7155819" y="4270877"/>
            <a:ext cx="789354" cy="478369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90</a:t>
            </a:r>
          </a:p>
        </p:txBody>
      </p:sp>
      <p:sp>
        <p:nvSpPr>
          <p:cNvPr id="60" name="Oval 59"/>
          <p:cNvSpPr/>
          <p:nvPr/>
        </p:nvSpPr>
        <p:spPr>
          <a:xfrm>
            <a:off x="5410496" y="4299731"/>
            <a:ext cx="619094" cy="478369"/>
          </a:xfrm>
          <a:prstGeom prst="ellipse">
            <a:avLst/>
          </a:prstGeom>
          <a:solidFill>
            <a:schemeClr val="bg1"/>
          </a:solidFill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20</a:t>
            </a:r>
          </a:p>
        </p:txBody>
      </p:sp>
      <p:cxnSp>
        <p:nvCxnSpPr>
          <p:cNvPr id="61" name="Straight Connector 60"/>
          <p:cNvCxnSpPr>
            <a:cxnSpLocks/>
            <a:stCxn id="60" idx="3"/>
          </p:cNvCxnSpPr>
          <p:nvPr/>
        </p:nvCxnSpPr>
        <p:spPr>
          <a:xfrm flipH="1">
            <a:off x="5481026" y="4708044"/>
            <a:ext cx="20134" cy="303215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1" name="Oval 31"/>
          <p:cNvSpPr/>
          <p:nvPr/>
        </p:nvSpPr>
        <p:spPr>
          <a:xfrm>
            <a:off x="4906106" y="4839355"/>
            <a:ext cx="1039443" cy="1246705"/>
          </a:xfrm>
          <a:custGeom>
            <a:avLst/>
            <a:gdLst>
              <a:gd name="connsiteX0" fmla="*/ 0 w 1558858"/>
              <a:gd name="connsiteY0" fmla="*/ 734875 h 1469749"/>
              <a:gd name="connsiteX1" fmla="*/ 779429 w 1558858"/>
              <a:gd name="connsiteY1" fmla="*/ 0 h 1469749"/>
              <a:gd name="connsiteX2" fmla="*/ 1558858 w 1558858"/>
              <a:gd name="connsiteY2" fmla="*/ 734875 h 1469749"/>
              <a:gd name="connsiteX3" fmla="*/ 779429 w 1558858"/>
              <a:gd name="connsiteY3" fmla="*/ 1469750 h 1469749"/>
              <a:gd name="connsiteX4" fmla="*/ 0 w 1558858"/>
              <a:gd name="connsiteY4" fmla="*/ 734875 h 1469749"/>
              <a:gd name="connsiteX0" fmla="*/ 0 w 1398437"/>
              <a:gd name="connsiteY0" fmla="*/ 551277 h 1475196"/>
              <a:gd name="connsiteX1" fmla="*/ 619008 w 1398437"/>
              <a:gd name="connsiteY1" fmla="*/ 3560 h 1475196"/>
              <a:gd name="connsiteX2" fmla="*/ 1398437 w 1398437"/>
              <a:gd name="connsiteY2" fmla="*/ 738435 h 1475196"/>
              <a:gd name="connsiteX3" fmla="*/ 619008 w 1398437"/>
              <a:gd name="connsiteY3" fmla="*/ 1473310 h 1475196"/>
              <a:gd name="connsiteX4" fmla="*/ 0 w 1398437"/>
              <a:gd name="connsiteY4" fmla="*/ 551277 h 1475196"/>
              <a:gd name="connsiteX0" fmla="*/ 53296 w 1451733"/>
              <a:gd name="connsiteY0" fmla="*/ 549659 h 1367331"/>
              <a:gd name="connsiteX1" fmla="*/ 672304 w 1451733"/>
              <a:gd name="connsiteY1" fmla="*/ 1942 h 1367331"/>
              <a:gd name="connsiteX2" fmla="*/ 1451733 w 1451733"/>
              <a:gd name="connsiteY2" fmla="*/ 736817 h 1367331"/>
              <a:gd name="connsiteX3" fmla="*/ 191041 w 1451733"/>
              <a:gd name="connsiteY3" fmla="*/ 1364744 h 1367331"/>
              <a:gd name="connsiteX4" fmla="*/ 53296 w 1451733"/>
              <a:gd name="connsiteY4" fmla="*/ 549659 h 1367331"/>
              <a:gd name="connsiteX0" fmla="*/ 42357 w 1186794"/>
              <a:gd name="connsiteY0" fmla="*/ 556259 h 1398087"/>
              <a:gd name="connsiteX1" fmla="*/ 661365 w 1186794"/>
              <a:gd name="connsiteY1" fmla="*/ 8542 h 1398087"/>
              <a:gd name="connsiteX2" fmla="*/ 1186794 w 1186794"/>
              <a:gd name="connsiteY2" fmla="*/ 984049 h 1398087"/>
              <a:gd name="connsiteX3" fmla="*/ 180102 w 1186794"/>
              <a:gd name="connsiteY3" fmla="*/ 1371344 h 1398087"/>
              <a:gd name="connsiteX4" fmla="*/ 42357 w 1186794"/>
              <a:gd name="connsiteY4" fmla="*/ 556259 h 1398087"/>
              <a:gd name="connsiteX0" fmla="*/ 91854 w 1438161"/>
              <a:gd name="connsiteY0" fmla="*/ 451409 h 1293237"/>
              <a:gd name="connsiteX1" fmla="*/ 1379283 w 1438161"/>
              <a:gd name="connsiteY1" fmla="*/ 10639 h 1293237"/>
              <a:gd name="connsiteX2" fmla="*/ 1236291 w 1438161"/>
              <a:gd name="connsiteY2" fmla="*/ 879199 h 1293237"/>
              <a:gd name="connsiteX3" fmla="*/ 229599 w 1438161"/>
              <a:gd name="connsiteY3" fmla="*/ 1266494 h 1293237"/>
              <a:gd name="connsiteX4" fmla="*/ 91854 w 1438161"/>
              <a:gd name="connsiteY4" fmla="*/ 451409 h 1293237"/>
              <a:gd name="connsiteX0" fmla="*/ 369763 w 1203831"/>
              <a:gd name="connsiteY0" fmla="*/ 226681 h 1354607"/>
              <a:gd name="connsiteX1" fmla="*/ 1175929 w 1203831"/>
              <a:gd name="connsiteY1" fmla="*/ 53280 h 1354607"/>
              <a:gd name="connsiteX2" fmla="*/ 1032937 w 1203831"/>
              <a:gd name="connsiteY2" fmla="*/ 921840 h 1354607"/>
              <a:gd name="connsiteX3" fmla="*/ 26245 w 1203831"/>
              <a:gd name="connsiteY3" fmla="*/ 1309135 h 1354607"/>
              <a:gd name="connsiteX4" fmla="*/ 369763 w 1203831"/>
              <a:gd name="connsiteY4" fmla="*/ 226681 h 1354607"/>
              <a:gd name="connsiteX0" fmla="*/ 358181 w 1173071"/>
              <a:gd name="connsiteY0" fmla="*/ 222733 h 1339516"/>
              <a:gd name="connsiteX1" fmla="*/ 1164347 w 1173071"/>
              <a:gd name="connsiteY1" fmla="*/ 49332 h 1339516"/>
              <a:gd name="connsiteX2" fmla="*/ 807460 w 1173071"/>
              <a:gd name="connsiteY2" fmla="*/ 864418 h 1339516"/>
              <a:gd name="connsiteX3" fmla="*/ 14663 w 1173071"/>
              <a:gd name="connsiteY3" fmla="*/ 1305187 h 1339516"/>
              <a:gd name="connsiteX4" fmla="*/ 358181 w 1173071"/>
              <a:gd name="connsiteY4" fmla="*/ 222733 h 1339516"/>
              <a:gd name="connsiteX0" fmla="*/ 358181 w 1185568"/>
              <a:gd name="connsiteY0" fmla="*/ 222733 h 1339516"/>
              <a:gd name="connsiteX1" fmla="*/ 1164347 w 1185568"/>
              <a:gd name="connsiteY1" fmla="*/ 49332 h 1339516"/>
              <a:gd name="connsiteX2" fmla="*/ 807460 w 1185568"/>
              <a:gd name="connsiteY2" fmla="*/ 864418 h 1339516"/>
              <a:gd name="connsiteX3" fmla="*/ 14663 w 1185568"/>
              <a:gd name="connsiteY3" fmla="*/ 1305187 h 1339516"/>
              <a:gd name="connsiteX4" fmla="*/ 358181 w 1185568"/>
              <a:gd name="connsiteY4" fmla="*/ 222733 h 1339516"/>
              <a:gd name="connsiteX0" fmla="*/ 358181 w 1185568"/>
              <a:gd name="connsiteY0" fmla="*/ 222733 h 1342578"/>
              <a:gd name="connsiteX1" fmla="*/ 1164347 w 1185568"/>
              <a:gd name="connsiteY1" fmla="*/ 49332 h 1342578"/>
              <a:gd name="connsiteX2" fmla="*/ 807460 w 1185568"/>
              <a:gd name="connsiteY2" fmla="*/ 864418 h 1342578"/>
              <a:gd name="connsiteX3" fmla="*/ 14663 w 1185568"/>
              <a:gd name="connsiteY3" fmla="*/ 1305187 h 1342578"/>
              <a:gd name="connsiteX4" fmla="*/ 358181 w 1185568"/>
              <a:gd name="connsiteY4" fmla="*/ 222733 h 1342578"/>
              <a:gd name="connsiteX0" fmla="*/ 299520 w 1197962"/>
              <a:gd name="connsiteY0" fmla="*/ 351634 h 1300278"/>
              <a:gd name="connsiteX1" fmla="*/ 1172528 w 1197962"/>
              <a:gd name="connsiteY1" fmla="*/ 17812 h 1300278"/>
              <a:gd name="connsiteX2" fmla="*/ 815641 w 1197962"/>
              <a:gd name="connsiteY2" fmla="*/ 832898 h 1300278"/>
              <a:gd name="connsiteX3" fmla="*/ 22844 w 1197962"/>
              <a:gd name="connsiteY3" fmla="*/ 1273667 h 1300278"/>
              <a:gd name="connsiteX4" fmla="*/ 299520 w 1197962"/>
              <a:gd name="connsiteY4" fmla="*/ 351634 h 1300278"/>
              <a:gd name="connsiteX0" fmla="*/ 311935 w 1210377"/>
              <a:gd name="connsiteY0" fmla="*/ 350288 h 1181662"/>
              <a:gd name="connsiteX1" fmla="*/ 1184943 w 1210377"/>
              <a:gd name="connsiteY1" fmla="*/ 16466 h 1181662"/>
              <a:gd name="connsiteX2" fmla="*/ 828056 w 1210377"/>
              <a:gd name="connsiteY2" fmla="*/ 831552 h 1181662"/>
              <a:gd name="connsiteX3" fmla="*/ 21891 w 1210377"/>
              <a:gd name="connsiteY3" fmla="*/ 1125268 h 1181662"/>
              <a:gd name="connsiteX4" fmla="*/ 311935 w 1210377"/>
              <a:gd name="connsiteY4" fmla="*/ 350288 h 1181662"/>
              <a:gd name="connsiteX0" fmla="*/ 250780 w 1149222"/>
              <a:gd name="connsiteY0" fmla="*/ 351503 h 1288430"/>
              <a:gd name="connsiteX1" fmla="*/ 1123788 w 1149222"/>
              <a:gd name="connsiteY1" fmla="*/ 17681 h 1288430"/>
              <a:gd name="connsiteX2" fmla="*/ 766901 w 1149222"/>
              <a:gd name="connsiteY2" fmla="*/ 832767 h 1288430"/>
              <a:gd name="connsiteX3" fmla="*/ 27578 w 1149222"/>
              <a:gd name="connsiteY3" fmla="*/ 1260168 h 1288430"/>
              <a:gd name="connsiteX4" fmla="*/ 250780 w 1149222"/>
              <a:gd name="connsiteY4" fmla="*/ 351503 h 1288430"/>
              <a:gd name="connsiteX0" fmla="*/ 247167 w 983364"/>
              <a:gd name="connsiteY0" fmla="*/ 288918 h 1225845"/>
              <a:gd name="connsiteX1" fmla="*/ 906280 w 983364"/>
              <a:gd name="connsiteY1" fmla="*/ 21938 h 1225845"/>
              <a:gd name="connsiteX2" fmla="*/ 763288 w 983364"/>
              <a:gd name="connsiteY2" fmla="*/ 770182 h 1225845"/>
              <a:gd name="connsiteX3" fmla="*/ 23965 w 983364"/>
              <a:gd name="connsiteY3" fmla="*/ 1197583 h 1225845"/>
              <a:gd name="connsiteX4" fmla="*/ 247167 w 983364"/>
              <a:gd name="connsiteY4" fmla="*/ 288918 h 1225845"/>
              <a:gd name="connsiteX0" fmla="*/ 247167 w 1039443"/>
              <a:gd name="connsiteY0" fmla="*/ 309778 h 1246705"/>
              <a:gd name="connsiteX1" fmla="*/ 906280 w 1039443"/>
              <a:gd name="connsiteY1" fmla="*/ 42798 h 1246705"/>
              <a:gd name="connsiteX2" fmla="*/ 763288 w 1039443"/>
              <a:gd name="connsiteY2" fmla="*/ 791042 h 1246705"/>
              <a:gd name="connsiteX3" fmla="*/ 23965 w 1039443"/>
              <a:gd name="connsiteY3" fmla="*/ 1218443 h 1246705"/>
              <a:gd name="connsiteX4" fmla="*/ 247167 w 1039443"/>
              <a:gd name="connsiteY4" fmla="*/ 309778 h 1246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9443" h="1246705">
                <a:moveTo>
                  <a:pt x="247167" y="309778"/>
                </a:moveTo>
                <a:cubicBezTo>
                  <a:pt x="394220" y="113837"/>
                  <a:pt x="686576" y="-90886"/>
                  <a:pt x="906280" y="42798"/>
                </a:cubicBezTo>
                <a:cubicBezTo>
                  <a:pt x="1125984" y="176482"/>
                  <a:pt x="1070762" y="425288"/>
                  <a:pt x="763288" y="791042"/>
                </a:cubicBezTo>
                <a:cubicBezTo>
                  <a:pt x="482552" y="1223639"/>
                  <a:pt x="109985" y="1298654"/>
                  <a:pt x="23965" y="1218443"/>
                </a:cubicBezTo>
                <a:cubicBezTo>
                  <a:pt x="-62055" y="1138232"/>
                  <a:pt x="100115" y="505719"/>
                  <a:pt x="247167" y="309778"/>
                </a:cubicBezTo>
                <a:close/>
              </a:path>
            </a:pathLst>
          </a:custGeom>
          <a:noFill/>
          <a:ln>
            <a:solidFill>
              <a:schemeClr val="tx2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5224811" y="4921705"/>
            <a:ext cx="599464" cy="47836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19</a:t>
            </a:r>
          </a:p>
        </p:txBody>
      </p:sp>
      <p:cxnSp>
        <p:nvCxnSpPr>
          <p:cNvPr id="121" name="Straight Arrow Connector 120"/>
          <p:cNvCxnSpPr/>
          <p:nvPr/>
        </p:nvCxnSpPr>
        <p:spPr>
          <a:xfrm flipV="1">
            <a:off x="5324705" y="4161484"/>
            <a:ext cx="0" cy="731342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CC0047C4-A5AF-46C8-AD22-B476E505A2BA}"/>
              </a:ext>
            </a:extLst>
          </p:cNvPr>
          <p:cNvSpPr txBox="1"/>
          <p:nvPr/>
        </p:nvSpPr>
        <p:spPr>
          <a:xfrm>
            <a:off x="8186198" y="3202626"/>
            <a:ext cx="3318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Inorder: 9 </a:t>
            </a:r>
            <a:r>
              <a:rPr lang="en-US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18</a:t>
            </a:r>
            <a:r>
              <a:rPr lang="en-US" b="1" dirty="0"/>
              <a:t> </a:t>
            </a:r>
            <a:r>
              <a:rPr lang="en-US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19</a:t>
            </a:r>
            <a:r>
              <a:rPr lang="en-US" b="1" dirty="0"/>
              <a:t> </a:t>
            </a:r>
            <a:r>
              <a:rPr lang="en-US" dirty="0"/>
              <a:t>20 22 80 90</a:t>
            </a:r>
          </a:p>
        </p:txBody>
      </p:sp>
    </p:spTree>
    <p:extLst>
      <p:ext uri="{BB962C8B-B14F-4D97-AF65-F5344CB8AC3E}">
        <p14:creationId xmlns:p14="http://schemas.microsoft.com/office/powerpoint/2010/main" val="39267158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BST </a:t>
            </a:r>
            <a:r>
              <a:rPr lang="mr-IN" b="1" dirty="0">
                <a:solidFill>
                  <a:srgbClr val="C00000"/>
                </a:solidFill>
              </a:rPr>
              <a:t>–</a:t>
            </a:r>
            <a:r>
              <a:rPr lang="en-US" b="1" dirty="0">
                <a:solidFill>
                  <a:srgbClr val="C00000"/>
                </a:solidFill>
              </a:rPr>
              <a:t> Delete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Case 2: </a:t>
            </a:r>
            <a:r>
              <a:rPr lang="en-US" dirty="0"/>
              <a:t>z has two children</a:t>
            </a:r>
          </a:p>
          <a:p>
            <a:pPr marL="0" indent="0">
              <a:buNone/>
            </a:pPr>
            <a:r>
              <a:rPr lang="en-US" dirty="0"/>
              <a:t>- Find the first node </a:t>
            </a:r>
            <a:r>
              <a:rPr lang="en-US" i="1" dirty="0"/>
              <a:t>y</a:t>
            </a:r>
            <a:r>
              <a:rPr lang="en-US" dirty="0"/>
              <a:t> that follows </a:t>
            </a:r>
            <a:r>
              <a:rPr lang="en-US" i="1" dirty="0"/>
              <a:t>z</a:t>
            </a:r>
            <a:r>
              <a:rPr lang="en-US" dirty="0"/>
              <a:t> in an inorder traversal.</a:t>
            </a:r>
          </a:p>
          <a:p>
            <a:pPr marL="0" indent="0">
              <a:buNone/>
            </a:pPr>
            <a:r>
              <a:rPr lang="en-US" dirty="0"/>
              <a:t>- Replace </a:t>
            </a:r>
            <a:r>
              <a:rPr lang="en-US" i="1" dirty="0"/>
              <a:t>z </a:t>
            </a:r>
            <a:r>
              <a:rPr lang="en-US" dirty="0"/>
              <a:t>with</a:t>
            </a:r>
            <a:r>
              <a:rPr lang="en-US" i="1" dirty="0"/>
              <a:t> 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example: Delete 18</a:t>
            </a:r>
          </a:p>
        </p:txBody>
      </p:sp>
      <p:sp>
        <p:nvSpPr>
          <p:cNvPr id="38" name="Oval 37"/>
          <p:cNvSpPr/>
          <p:nvPr/>
        </p:nvSpPr>
        <p:spPr>
          <a:xfrm>
            <a:off x="5799582" y="2941240"/>
            <a:ext cx="606693" cy="478369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22</a:t>
            </a:r>
          </a:p>
        </p:txBody>
      </p:sp>
      <p:cxnSp>
        <p:nvCxnSpPr>
          <p:cNvPr id="39" name="Straight Connector 38"/>
          <p:cNvCxnSpPr>
            <a:cxnSpLocks/>
            <a:stCxn id="38" idx="3"/>
          </p:cNvCxnSpPr>
          <p:nvPr/>
        </p:nvCxnSpPr>
        <p:spPr>
          <a:xfrm flipH="1">
            <a:off x="5515684" y="3349553"/>
            <a:ext cx="372746" cy="323909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cxnSpLocks/>
            <a:stCxn id="38" idx="5"/>
            <a:endCxn id="42" idx="1"/>
          </p:cNvCxnSpPr>
          <p:nvPr/>
        </p:nvCxnSpPr>
        <p:spPr>
          <a:xfrm>
            <a:off x="6317427" y="3349553"/>
            <a:ext cx="315075" cy="350147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6542715" y="3629644"/>
            <a:ext cx="613103" cy="478369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80</a:t>
            </a:r>
          </a:p>
        </p:txBody>
      </p:sp>
      <p:cxnSp>
        <p:nvCxnSpPr>
          <p:cNvPr id="44" name="Straight Connector 43"/>
          <p:cNvCxnSpPr>
            <a:cxnSpLocks/>
            <a:stCxn id="42" idx="5"/>
          </p:cNvCxnSpPr>
          <p:nvPr/>
        </p:nvCxnSpPr>
        <p:spPr>
          <a:xfrm>
            <a:off x="7066031" y="4037957"/>
            <a:ext cx="292411" cy="302975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4928953" y="3613262"/>
            <a:ext cx="733153" cy="478369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19</a:t>
            </a:r>
          </a:p>
        </p:txBody>
      </p:sp>
      <p:cxnSp>
        <p:nvCxnSpPr>
          <p:cNvPr id="46" name="Straight Connector 45"/>
          <p:cNvCxnSpPr>
            <a:cxnSpLocks/>
            <a:stCxn id="45" idx="3"/>
          </p:cNvCxnSpPr>
          <p:nvPr/>
        </p:nvCxnSpPr>
        <p:spPr>
          <a:xfrm flipH="1">
            <a:off x="4778857" y="4021575"/>
            <a:ext cx="257464" cy="365189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cxnSpLocks/>
            <a:stCxn id="45" idx="5"/>
          </p:cNvCxnSpPr>
          <p:nvPr/>
        </p:nvCxnSpPr>
        <p:spPr>
          <a:xfrm>
            <a:off x="5554738" y="4021575"/>
            <a:ext cx="245134" cy="365189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4338539" y="4340933"/>
            <a:ext cx="548640" cy="478369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9</a:t>
            </a:r>
          </a:p>
        </p:txBody>
      </p:sp>
      <p:sp>
        <p:nvSpPr>
          <p:cNvPr id="53" name="Oval 52"/>
          <p:cNvSpPr/>
          <p:nvPr/>
        </p:nvSpPr>
        <p:spPr>
          <a:xfrm>
            <a:off x="7155819" y="4270877"/>
            <a:ext cx="789354" cy="478369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90</a:t>
            </a:r>
          </a:p>
        </p:txBody>
      </p:sp>
      <p:sp>
        <p:nvSpPr>
          <p:cNvPr id="60" name="Oval 59"/>
          <p:cNvSpPr/>
          <p:nvPr/>
        </p:nvSpPr>
        <p:spPr>
          <a:xfrm>
            <a:off x="5410496" y="4299731"/>
            <a:ext cx="619094" cy="478369"/>
          </a:xfrm>
          <a:prstGeom prst="ellipse">
            <a:avLst/>
          </a:prstGeom>
          <a:solidFill>
            <a:schemeClr val="bg1"/>
          </a:solidFill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32E51"/>
                </a:solidFill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7865007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Exercises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You are given two sorted integer arrays </a:t>
            </a:r>
            <a:r>
              <a:rPr lang="en-US" i="1" dirty="0"/>
              <a:t>A </a:t>
            </a:r>
            <a:r>
              <a:rPr lang="en-US" dirty="0"/>
              <a:t>and</a:t>
            </a:r>
            <a:r>
              <a:rPr lang="en-US" i="1" dirty="0"/>
              <a:t> B</a:t>
            </a:r>
            <a:r>
              <a:rPr lang="en-US" dirty="0"/>
              <a:t> such that no integer is contained twice in the same array. </a:t>
            </a:r>
            <a:r>
              <a:rPr lang="en-US" i="1" dirty="0"/>
              <a:t>A</a:t>
            </a:r>
            <a:r>
              <a:rPr lang="en-US" dirty="0"/>
              <a:t> and </a:t>
            </a:r>
            <a:r>
              <a:rPr lang="en-US" i="1" dirty="0"/>
              <a:t>B</a:t>
            </a:r>
            <a:r>
              <a:rPr lang="en-US" dirty="0"/>
              <a:t> are nearly identical. However, </a:t>
            </a:r>
            <a:r>
              <a:rPr lang="en-US" i="1" dirty="0"/>
              <a:t>B</a:t>
            </a:r>
            <a:r>
              <a:rPr lang="en-US" dirty="0"/>
              <a:t> is missing exactly one number. Find the missing number in </a:t>
            </a:r>
            <a:r>
              <a:rPr lang="en-US" i="1" dirty="0"/>
              <a:t>B.</a:t>
            </a:r>
            <a:endParaRPr lang="en-US" dirty="0"/>
          </a:p>
          <a:p>
            <a:r>
              <a:rPr lang="en-US" dirty="0"/>
              <a:t>Insert items with the following keys (in the given order) into an initially empty binary search tree: 30, 40, 24, 58, 48, 26, 1 1 , 1 3 . Draw the tree after each insertion.</a:t>
            </a:r>
          </a:p>
          <a:p>
            <a:r>
              <a:rPr lang="en-US" dirty="0"/>
              <a:t>Given a binary search tree, which traversal type would print the values in the nodes in sorted order? </a:t>
            </a:r>
          </a:p>
          <a:p>
            <a:pPr marL="0" indent="0">
              <a:buNone/>
            </a:pPr>
            <a:r>
              <a:rPr lang="en-US" dirty="0"/>
              <a:t>    a) Preorder </a:t>
            </a:r>
          </a:p>
          <a:p>
            <a:pPr marL="0" indent="0">
              <a:buNone/>
            </a:pPr>
            <a:r>
              <a:rPr lang="en-US" dirty="0"/>
              <a:t>    b) Postorder </a:t>
            </a:r>
          </a:p>
          <a:p>
            <a:pPr marL="0" indent="0">
              <a:buNone/>
            </a:pPr>
            <a:r>
              <a:rPr lang="en-US" dirty="0"/>
              <a:t>    c) Inorder </a:t>
            </a:r>
          </a:p>
          <a:p>
            <a:pPr marL="0" indent="0">
              <a:buNone/>
            </a:pPr>
            <a:r>
              <a:rPr lang="en-US" dirty="0"/>
              <a:t>    d) None of the above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4517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975" y="1731495"/>
            <a:ext cx="10058400" cy="2686943"/>
          </a:xfrm>
        </p:spPr>
        <p:txBody>
          <a:bodyPr>
            <a:noAutofit/>
          </a:bodyPr>
          <a:lstStyle/>
          <a:p>
            <a:pPr algn="ctr"/>
            <a:r>
              <a:rPr lang="en-US" sz="13800" b="1" dirty="0" smtClean="0">
                <a:solidFill>
                  <a:schemeClr val="accent2"/>
                </a:solidFill>
              </a:rPr>
              <a:t>Thanks </a:t>
            </a:r>
            <a:endParaRPr lang="en-US" sz="138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294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Binary Search (Sorted Array)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8619" y="1894593"/>
            <a:ext cx="8229600" cy="2011362"/>
          </a:xfrm>
        </p:spPr>
        <p:txBody>
          <a:bodyPr/>
          <a:lstStyle/>
          <a:p>
            <a:r>
              <a:rPr lang="en-US" dirty="0"/>
              <a:t>Items are ordered in a sorted sequence</a:t>
            </a:r>
          </a:p>
          <a:p>
            <a:r>
              <a:rPr lang="en-US" dirty="0"/>
              <a:t>Find an element </a:t>
            </a:r>
            <a:r>
              <a:rPr lang="en-US" i="1" dirty="0"/>
              <a:t>k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314981" y="3029471"/>
            <a:ext cx="499477" cy="39953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4458" y="3029471"/>
            <a:ext cx="499477" cy="39953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313935" y="3029471"/>
            <a:ext cx="499477" cy="39953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813412" y="3029471"/>
            <a:ext cx="499477" cy="39953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12889" y="3029471"/>
            <a:ext cx="499477" cy="39953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812365" y="3029471"/>
            <a:ext cx="499477" cy="39953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311842" y="3029471"/>
            <a:ext cx="499477" cy="39953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11319" y="3029471"/>
            <a:ext cx="499477" cy="39953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310796" y="3029471"/>
            <a:ext cx="499477" cy="39953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810273" y="3029471"/>
            <a:ext cx="499477" cy="39953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62287" y="2633579"/>
            <a:ext cx="4722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≤        ≤       ≤      ≤      ≤       ≤      ≤      ≤       ≤</a:t>
            </a:r>
          </a:p>
        </p:txBody>
      </p:sp>
    </p:spTree>
    <p:extLst>
      <p:ext uri="{BB962C8B-B14F-4D97-AF65-F5344CB8AC3E}">
        <p14:creationId xmlns:p14="http://schemas.microsoft.com/office/powerpoint/2010/main" val="599447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Binary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Items are ordered in a sorted sequence</a:t>
            </a:r>
          </a:p>
          <a:p>
            <a:r>
              <a:rPr lang="en-US" dirty="0"/>
              <a:t>Find an element </a:t>
            </a:r>
            <a:r>
              <a:rPr lang="en-US" i="1" dirty="0"/>
              <a:t>k</a:t>
            </a:r>
            <a:endParaRPr lang="en-US" dirty="0"/>
          </a:p>
          <a:p>
            <a:pPr lvl="1" algn="just"/>
            <a:r>
              <a:rPr lang="en-US" dirty="0"/>
              <a:t>After checking a key </a:t>
            </a:r>
            <a:r>
              <a:rPr lang="en-US" i="1" dirty="0"/>
              <a:t>j</a:t>
            </a:r>
            <a:r>
              <a:rPr lang="en-US" dirty="0"/>
              <a:t> in the sequence, we can tell if item with key </a:t>
            </a:r>
            <a:r>
              <a:rPr lang="en-US" i="1" dirty="0"/>
              <a:t>k</a:t>
            </a:r>
            <a:r>
              <a:rPr lang="en-US" dirty="0"/>
              <a:t> will come before or after it</a:t>
            </a:r>
          </a:p>
          <a:p>
            <a:pPr lvl="1" algn="just"/>
            <a:endParaRPr lang="en-US" dirty="0"/>
          </a:p>
          <a:p>
            <a:pPr lvl="1" algn="just"/>
            <a:endParaRPr lang="en-US" dirty="0"/>
          </a:p>
          <a:p>
            <a:pPr lvl="1" algn="just"/>
            <a:endParaRPr lang="en-US" dirty="0"/>
          </a:p>
          <a:p>
            <a:pPr lvl="1" algn="just"/>
            <a:endParaRPr lang="en-US" dirty="0"/>
          </a:p>
          <a:p>
            <a:pPr lvl="1" algn="just"/>
            <a:endParaRPr lang="en-US" dirty="0"/>
          </a:p>
          <a:p>
            <a:pPr lvl="1" algn="just"/>
            <a:r>
              <a:rPr lang="en-US" dirty="0"/>
              <a:t>Which item should we compare against first?</a:t>
            </a:r>
          </a:p>
        </p:txBody>
      </p:sp>
      <p:sp>
        <p:nvSpPr>
          <p:cNvPr id="6" name="Rectangle 5"/>
          <p:cNvSpPr/>
          <p:nvPr/>
        </p:nvSpPr>
        <p:spPr>
          <a:xfrm>
            <a:off x="3564720" y="4146799"/>
            <a:ext cx="499477" cy="39953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064197" y="4146799"/>
            <a:ext cx="499477" cy="39953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63674" y="4146799"/>
            <a:ext cx="499477" cy="39953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63151" y="4146799"/>
            <a:ext cx="499477" cy="39953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562628" y="4146799"/>
            <a:ext cx="499477" cy="39953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062104" y="4146799"/>
            <a:ext cx="499477" cy="3995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561581" y="4146799"/>
            <a:ext cx="499477" cy="3995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061058" y="4146799"/>
            <a:ext cx="499477" cy="3995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560535" y="4146799"/>
            <a:ext cx="499477" cy="3995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060012" y="4146799"/>
            <a:ext cx="499477" cy="3995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Bent Arrow 15"/>
          <p:cNvSpPr/>
          <p:nvPr/>
        </p:nvSpPr>
        <p:spPr>
          <a:xfrm>
            <a:off x="5918314" y="3694988"/>
            <a:ext cx="356040" cy="329910"/>
          </a:xfrm>
          <a:prstGeom prst="ben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Bent Arrow 16"/>
          <p:cNvSpPr/>
          <p:nvPr/>
        </p:nvSpPr>
        <p:spPr>
          <a:xfrm flipH="1">
            <a:off x="5330230" y="3694988"/>
            <a:ext cx="373661" cy="329910"/>
          </a:xfrm>
          <a:prstGeom prst="bentArrow">
            <a:avLst/>
          </a:prstGeom>
          <a:solidFill>
            <a:schemeClr val="accent3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819348" y="3381577"/>
            <a:ext cx="0" cy="6268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977542" y="4961930"/>
            <a:ext cx="168507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The middle</a:t>
            </a:r>
          </a:p>
        </p:txBody>
      </p:sp>
    </p:spTree>
    <p:extLst>
      <p:ext uri="{BB962C8B-B14F-4D97-AF65-F5344CB8AC3E}">
        <p14:creationId xmlns:p14="http://schemas.microsoft.com/office/powerpoint/2010/main" val="3791639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Binary Search: Find </a:t>
            </a:r>
            <a:r>
              <a:rPr lang="en-US" b="1" i="1" dirty="0">
                <a:solidFill>
                  <a:srgbClr val="C00000"/>
                </a:solidFill>
              </a:rPr>
              <a:t>k</a:t>
            </a:r>
            <a:r>
              <a:rPr lang="en-US" b="1" dirty="0">
                <a:solidFill>
                  <a:srgbClr val="C00000"/>
                </a:solidFill>
              </a:rPr>
              <a:t> = 52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56FD1FC-ED4D-324C-820B-AB96E50FFB59}"/>
              </a:ext>
            </a:extLst>
          </p:cNvPr>
          <p:cNvSpPr txBox="1"/>
          <p:nvPr/>
        </p:nvSpPr>
        <p:spPr>
          <a:xfrm>
            <a:off x="1688323" y="2514828"/>
            <a:ext cx="42293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>
                <a:solidFill>
                  <a:schemeClr val="accent2"/>
                </a:solidFill>
              </a:rPr>
              <a:t>mid</a:t>
            </a:r>
            <a:r>
              <a:rPr lang="en-US" sz="2200" dirty="0">
                <a:solidFill>
                  <a:schemeClr val="accent2"/>
                </a:solidFill>
              </a:rPr>
              <a:t> </a:t>
            </a:r>
            <a:r>
              <a:rPr lang="en-US" sz="2200" dirty="0"/>
              <a:t>←  ⌊(</a:t>
            </a:r>
            <a:r>
              <a:rPr lang="en-US" sz="2200" i="1" dirty="0"/>
              <a:t>low</a:t>
            </a:r>
            <a:r>
              <a:rPr lang="en-US" sz="2200" dirty="0"/>
              <a:t> + </a:t>
            </a:r>
            <a:r>
              <a:rPr lang="en-US" sz="2200" i="1" dirty="0"/>
              <a:t>high</a:t>
            </a:r>
            <a:r>
              <a:rPr lang="en-US" sz="2200" dirty="0"/>
              <a:t>) / 2⌋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CA7FE5D-5CFB-0D40-8D2E-F6899CDBCBAE}"/>
              </a:ext>
            </a:extLst>
          </p:cNvPr>
          <p:cNvSpPr txBox="1"/>
          <p:nvPr/>
        </p:nvSpPr>
        <p:spPr>
          <a:xfrm>
            <a:off x="1767298" y="2976401"/>
            <a:ext cx="69407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if</a:t>
            </a:r>
            <a:r>
              <a:rPr lang="en-US" sz="2200" i="1" dirty="0"/>
              <a:t> key(mid) = k   </a:t>
            </a:r>
            <a:r>
              <a:rPr lang="en-US" sz="2200" b="1" dirty="0"/>
              <a:t>then return </a:t>
            </a:r>
            <a:r>
              <a:rPr lang="en-US" sz="2200" i="1" dirty="0"/>
              <a:t> </a:t>
            </a:r>
            <a:r>
              <a:rPr lang="en-US" sz="2200" i="1" dirty="0" err="1"/>
              <a:t>elem</a:t>
            </a:r>
            <a:r>
              <a:rPr lang="en-US" sz="2200" i="1" dirty="0"/>
              <a:t>(mid)</a:t>
            </a:r>
            <a:endParaRPr lang="en-US" sz="22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EFBA2BA-EDCC-1D40-9A43-8DB8B6F82838}"/>
              </a:ext>
            </a:extLst>
          </p:cNvPr>
          <p:cNvSpPr txBox="1"/>
          <p:nvPr/>
        </p:nvSpPr>
        <p:spPr>
          <a:xfrm>
            <a:off x="1750803" y="3421741"/>
            <a:ext cx="846185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if </a:t>
            </a:r>
            <a:r>
              <a:rPr lang="en-US" sz="2200" i="1" dirty="0"/>
              <a:t>key(mid) &lt;  k  </a:t>
            </a:r>
            <a:r>
              <a:rPr lang="en-US" sz="2200" b="1" dirty="0"/>
              <a:t>then return </a:t>
            </a:r>
            <a:r>
              <a:rPr lang="en-US" sz="2200" i="1" dirty="0"/>
              <a:t> </a:t>
            </a:r>
            <a:r>
              <a:rPr lang="en-US" sz="2200" i="1" dirty="0" err="1"/>
              <a:t>BinarySearch</a:t>
            </a:r>
            <a:r>
              <a:rPr lang="en-US" sz="2200" i="1" dirty="0"/>
              <a:t>(S, k, mid + 1, high)</a:t>
            </a:r>
            <a:endParaRPr lang="en-US" sz="22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B07BDD0-57FA-B24D-ACDD-6A0045EBA98E}"/>
              </a:ext>
            </a:extLst>
          </p:cNvPr>
          <p:cNvSpPr txBox="1"/>
          <p:nvPr/>
        </p:nvSpPr>
        <p:spPr>
          <a:xfrm>
            <a:off x="1283565" y="1780590"/>
            <a:ext cx="545854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/>
              <a:t>Algorithm</a:t>
            </a:r>
            <a:r>
              <a:rPr lang="en-US" sz="2200" dirty="0"/>
              <a:t> </a:t>
            </a:r>
            <a:r>
              <a:rPr lang="en-US" sz="2200" dirty="0" err="1"/>
              <a:t>BinarySearch</a:t>
            </a:r>
            <a:r>
              <a:rPr lang="en-US" sz="2200" dirty="0"/>
              <a:t>(</a:t>
            </a:r>
            <a:r>
              <a:rPr lang="en-US" sz="2200" i="1" dirty="0"/>
              <a:t>S</a:t>
            </a:r>
            <a:r>
              <a:rPr lang="en-US" sz="2200" dirty="0"/>
              <a:t>, </a:t>
            </a:r>
            <a:r>
              <a:rPr lang="en-US" sz="2200" i="1" dirty="0"/>
              <a:t>k</a:t>
            </a:r>
            <a:r>
              <a:rPr lang="en-US" sz="2200" dirty="0"/>
              <a:t>, </a:t>
            </a:r>
            <a:r>
              <a:rPr lang="en-US" sz="2200" i="1" dirty="0"/>
              <a:t>low</a:t>
            </a:r>
            <a:r>
              <a:rPr lang="en-US" sz="2200" dirty="0"/>
              <a:t>, </a:t>
            </a:r>
            <a:r>
              <a:rPr lang="en-US" sz="2200" i="1" dirty="0"/>
              <a:t>high</a:t>
            </a:r>
            <a:r>
              <a:rPr lang="en-US" sz="2200" dirty="0"/>
              <a:t>):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081CA6B-A363-C943-AFF9-A195D066B387}"/>
              </a:ext>
            </a:extLst>
          </p:cNvPr>
          <p:cNvSpPr txBox="1"/>
          <p:nvPr/>
        </p:nvSpPr>
        <p:spPr>
          <a:xfrm>
            <a:off x="1754811" y="3787121"/>
            <a:ext cx="85481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if</a:t>
            </a:r>
            <a:r>
              <a:rPr lang="en-US" sz="2200" i="1" dirty="0"/>
              <a:t> key(mid) &gt;  k  </a:t>
            </a:r>
            <a:r>
              <a:rPr lang="en-US" sz="2200" b="1" dirty="0"/>
              <a:t>then</a:t>
            </a:r>
            <a:r>
              <a:rPr lang="en-US" sz="2200" i="1" dirty="0"/>
              <a:t> </a:t>
            </a:r>
            <a:r>
              <a:rPr lang="en-US" sz="2200" b="1" dirty="0"/>
              <a:t>return </a:t>
            </a:r>
            <a:r>
              <a:rPr lang="en-US" sz="2200" i="1" dirty="0"/>
              <a:t> </a:t>
            </a:r>
            <a:r>
              <a:rPr lang="en-US" sz="2200" i="1" dirty="0" err="1"/>
              <a:t>BinarySearch</a:t>
            </a:r>
            <a:r>
              <a:rPr lang="en-US" sz="2200" i="1" dirty="0"/>
              <a:t>(S, k, low, mid -1)</a:t>
            </a:r>
            <a:endParaRPr lang="en-US" sz="22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460511B-5EA9-6646-987A-8CDB32EE2C8F}"/>
              </a:ext>
            </a:extLst>
          </p:cNvPr>
          <p:cNvSpPr txBox="1"/>
          <p:nvPr/>
        </p:nvSpPr>
        <p:spPr>
          <a:xfrm>
            <a:off x="1511080" y="2126302"/>
            <a:ext cx="64088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000000"/>
                </a:solidFill>
              </a:rPr>
              <a:t>if</a:t>
            </a:r>
            <a:r>
              <a:rPr lang="en-US" sz="2200" i="1" dirty="0">
                <a:solidFill>
                  <a:srgbClr val="000000"/>
                </a:solidFill>
              </a:rPr>
              <a:t> low &gt; high   </a:t>
            </a:r>
            <a:r>
              <a:rPr lang="en-US" sz="2200" b="1" dirty="0">
                <a:solidFill>
                  <a:srgbClr val="000000"/>
                </a:solidFill>
              </a:rPr>
              <a:t>then</a:t>
            </a:r>
            <a:r>
              <a:rPr lang="en-US" sz="2200" i="1" dirty="0">
                <a:solidFill>
                  <a:srgbClr val="000000"/>
                </a:solidFill>
              </a:rPr>
              <a:t>  </a:t>
            </a:r>
            <a:r>
              <a:rPr lang="en-US" sz="2200" b="1" dirty="0">
                <a:solidFill>
                  <a:srgbClr val="000000"/>
                </a:solidFill>
              </a:rPr>
              <a:t>return</a:t>
            </a:r>
            <a:r>
              <a:rPr lang="en-US" sz="2200" i="1" dirty="0">
                <a:solidFill>
                  <a:srgbClr val="000000"/>
                </a:solidFill>
              </a:rPr>
              <a:t>  NO_SUCH_KEY</a:t>
            </a:r>
            <a:endParaRPr lang="en-US" sz="2200" dirty="0">
              <a:solidFill>
                <a:srgbClr val="000000"/>
              </a:solidFill>
            </a:endParaRP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741AAA6C-A882-47AD-9DCD-DF73C36A910E}"/>
              </a:ext>
            </a:extLst>
          </p:cNvPr>
          <p:cNvGrpSpPr/>
          <p:nvPr/>
        </p:nvGrpSpPr>
        <p:grpSpPr>
          <a:xfrm>
            <a:off x="2955869" y="4271831"/>
            <a:ext cx="6518799" cy="1660303"/>
            <a:chOff x="3057965" y="4298975"/>
            <a:chExt cx="6518799" cy="1660303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A17C1130-837E-4CDD-92E4-D8E6DD009C9F}"/>
                </a:ext>
              </a:extLst>
            </p:cNvPr>
            <p:cNvSpPr/>
            <p:nvPr/>
          </p:nvSpPr>
          <p:spPr>
            <a:xfrm>
              <a:off x="3478871" y="5197204"/>
              <a:ext cx="636063" cy="3995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11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EAD34085-B24B-4B59-B447-71D7C8393804}"/>
                </a:ext>
              </a:extLst>
            </p:cNvPr>
            <p:cNvSpPr/>
            <p:nvPr/>
          </p:nvSpPr>
          <p:spPr>
            <a:xfrm>
              <a:off x="4125105" y="5197204"/>
              <a:ext cx="625994" cy="3995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18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F9D0A198-FCCA-4A31-970C-C0E5C5D8DE63}"/>
                </a:ext>
              </a:extLst>
            </p:cNvPr>
            <p:cNvSpPr/>
            <p:nvPr/>
          </p:nvSpPr>
          <p:spPr>
            <a:xfrm>
              <a:off x="4737472" y="5197204"/>
              <a:ext cx="636061" cy="3995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22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E460857C-CADE-4540-8DCE-C2C065171BED}"/>
                </a:ext>
              </a:extLst>
            </p:cNvPr>
            <p:cNvSpPr/>
            <p:nvPr/>
          </p:nvSpPr>
          <p:spPr>
            <a:xfrm>
              <a:off x="5361128" y="5197204"/>
              <a:ext cx="554590" cy="3995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34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83604F74-6ED3-4CBC-8D70-6B2B11C4324D}"/>
                </a:ext>
              </a:extLst>
            </p:cNvPr>
            <p:cNvSpPr/>
            <p:nvPr/>
          </p:nvSpPr>
          <p:spPr>
            <a:xfrm>
              <a:off x="5939627" y="5197204"/>
              <a:ext cx="554589" cy="3995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41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E2CD1ABE-9135-43B6-B8D8-49E3B7181CF2}"/>
                </a:ext>
              </a:extLst>
            </p:cNvPr>
            <p:cNvSpPr/>
            <p:nvPr/>
          </p:nvSpPr>
          <p:spPr>
            <a:xfrm>
              <a:off x="6506836" y="5197204"/>
              <a:ext cx="575916" cy="3995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52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3CF6F9BC-458B-4280-B753-D8D981AD6C15}"/>
                </a:ext>
              </a:extLst>
            </p:cNvPr>
            <p:cNvSpPr/>
            <p:nvPr/>
          </p:nvSpPr>
          <p:spPr>
            <a:xfrm>
              <a:off x="7085338" y="5197204"/>
              <a:ext cx="575916" cy="3995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54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AACF64BC-1F2D-4CBF-BAF5-8991C91C416E}"/>
                </a:ext>
              </a:extLst>
            </p:cNvPr>
            <p:cNvSpPr/>
            <p:nvPr/>
          </p:nvSpPr>
          <p:spPr>
            <a:xfrm>
              <a:off x="7652548" y="5196731"/>
              <a:ext cx="638618" cy="3995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63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17DB12D7-C70F-4CEF-B84C-B6C2F4CA0BCF}"/>
                </a:ext>
              </a:extLst>
            </p:cNvPr>
            <p:cNvSpPr/>
            <p:nvPr/>
          </p:nvSpPr>
          <p:spPr>
            <a:xfrm>
              <a:off x="8298781" y="5197204"/>
              <a:ext cx="570882" cy="3995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68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C9450082-C0B7-43BF-A14F-0F27B2D483FD}"/>
                </a:ext>
              </a:extLst>
            </p:cNvPr>
            <p:cNvSpPr/>
            <p:nvPr/>
          </p:nvSpPr>
          <p:spPr>
            <a:xfrm>
              <a:off x="8888572" y="5197204"/>
              <a:ext cx="592893" cy="3995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74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C4D8CCD0-0161-4384-B64D-3B21BE38E6A8}"/>
                </a:ext>
              </a:extLst>
            </p:cNvPr>
            <p:cNvSpPr txBox="1"/>
            <p:nvPr/>
          </p:nvSpPr>
          <p:spPr>
            <a:xfrm>
              <a:off x="3674487" y="5589946"/>
              <a:ext cx="5698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0        1        2      3        4       5       6        7       8       9</a:t>
              </a:r>
            </a:p>
          </p:txBody>
        </p: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FA244C93-985A-4324-BF44-43155061D745}"/>
                </a:ext>
              </a:extLst>
            </p:cNvPr>
            <p:cNvCxnSpPr/>
            <p:nvPr/>
          </p:nvCxnSpPr>
          <p:spPr>
            <a:xfrm>
              <a:off x="3819294" y="4788093"/>
              <a:ext cx="5034" cy="319848"/>
            </a:xfrm>
            <a:prstGeom prst="straightConnector1">
              <a:avLst/>
            </a:prstGeom>
            <a:ln>
              <a:solidFill>
                <a:schemeClr val="accent1">
                  <a:lumMod val="50000"/>
                </a:schemeClr>
              </a:solidFill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EF737B8A-7077-46D3-878B-6A8705E2D5A4}"/>
                </a:ext>
              </a:extLst>
            </p:cNvPr>
            <p:cNvCxnSpPr/>
            <p:nvPr/>
          </p:nvCxnSpPr>
          <p:spPr>
            <a:xfrm>
              <a:off x="9179984" y="4782134"/>
              <a:ext cx="5034" cy="319848"/>
            </a:xfrm>
            <a:prstGeom prst="straightConnector1">
              <a:avLst/>
            </a:prstGeom>
            <a:ln>
              <a:solidFill>
                <a:schemeClr val="accent1">
                  <a:lumMod val="50000"/>
                </a:schemeClr>
              </a:solidFill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F9EDCFF7-1182-4BA8-8D8B-869E8D35E586}"/>
                </a:ext>
              </a:extLst>
            </p:cNvPr>
            <p:cNvSpPr txBox="1"/>
            <p:nvPr/>
          </p:nvSpPr>
          <p:spPr>
            <a:xfrm>
              <a:off x="3575523" y="4373703"/>
              <a:ext cx="659155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i="1" dirty="0"/>
                <a:t>low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925DB08E-8FFA-4D35-A795-10D11B4BFEFF}"/>
                </a:ext>
              </a:extLst>
            </p:cNvPr>
            <p:cNvSpPr txBox="1"/>
            <p:nvPr/>
          </p:nvSpPr>
          <p:spPr>
            <a:xfrm>
              <a:off x="8793272" y="4298975"/>
              <a:ext cx="78349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i="1" dirty="0"/>
                <a:t>high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6572BCBB-9EA1-4815-831A-D2E628904B66}"/>
                </a:ext>
              </a:extLst>
            </p:cNvPr>
            <p:cNvSpPr txBox="1"/>
            <p:nvPr/>
          </p:nvSpPr>
          <p:spPr>
            <a:xfrm>
              <a:off x="3057965" y="5245571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/>
                <a:t>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078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Binary Search: Find </a:t>
            </a:r>
            <a:r>
              <a:rPr lang="en-US" b="1" i="1" dirty="0">
                <a:solidFill>
                  <a:srgbClr val="C00000"/>
                </a:solidFill>
              </a:rPr>
              <a:t>k</a:t>
            </a:r>
            <a:r>
              <a:rPr lang="en-US" b="1" dirty="0">
                <a:solidFill>
                  <a:srgbClr val="C00000"/>
                </a:solidFill>
              </a:rPr>
              <a:t> = 52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C4D71B2-FFF1-42F9-8CCB-30E69E0435B3}"/>
              </a:ext>
            </a:extLst>
          </p:cNvPr>
          <p:cNvGrpSpPr/>
          <p:nvPr/>
        </p:nvGrpSpPr>
        <p:grpSpPr>
          <a:xfrm>
            <a:off x="2955869" y="4271830"/>
            <a:ext cx="6518799" cy="1660304"/>
            <a:chOff x="3057965" y="4298974"/>
            <a:chExt cx="6518799" cy="1660304"/>
          </a:xfrm>
        </p:grpSpPr>
        <p:sp>
          <p:nvSpPr>
            <p:cNvPr id="32" name="Rectangle 31"/>
            <p:cNvSpPr/>
            <p:nvPr/>
          </p:nvSpPr>
          <p:spPr>
            <a:xfrm>
              <a:off x="3478871" y="5197204"/>
              <a:ext cx="636063" cy="3995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11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125105" y="5197204"/>
              <a:ext cx="625994" cy="3995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18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4737472" y="5197204"/>
              <a:ext cx="636061" cy="3995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22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361128" y="5197204"/>
              <a:ext cx="554590" cy="3995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34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939627" y="5197204"/>
              <a:ext cx="554589" cy="39953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41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6506836" y="5197204"/>
              <a:ext cx="575916" cy="3995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52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7085338" y="5197204"/>
              <a:ext cx="575916" cy="3995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54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652548" y="5196731"/>
              <a:ext cx="638618" cy="3995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63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8298781" y="5197204"/>
              <a:ext cx="570882" cy="3995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68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8888572" y="5197204"/>
              <a:ext cx="592893" cy="3995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74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674487" y="5589946"/>
              <a:ext cx="5698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0        1        2      3        4       5       6        7       8       9</a:t>
              </a:r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>
              <a:off x="3819294" y="4788093"/>
              <a:ext cx="5034" cy="319848"/>
            </a:xfrm>
            <a:prstGeom prst="straightConnector1">
              <a:avLst/>
            </a:prstGeom>
            <a:ln>
              <a:solidFill>
                <a:schemeClr val="accent1">
                  <a:lumMod val="50000"/>
                </a:schemeClr>
              </a:solidFill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>
              <a:off x="9179984" y="4782134"/>
              <a:ext cx="5034" cy="319848"/>
            </a:xfrm>
            <a:prstGeom prst="straightConnector1">
              <a:avLst/>
            </a:prstGeom>
            <a:ln>
              <a:solidFill>
                <a:schemeClr val="accent1">
                  <a:lumMod val="50000"/>
                </a:schemeClr>
              </a:solidFill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>
              <a:off x="3575523" y="4373703"/>
              <a:ext cx="659155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i="1" dirty="0"/>
                <a:t>low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793272" y="4298975"/>
              <a:ext cx="78349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i="1" dirty="0"/>
                <a:t>high</a:t>
              </a:r>
            </a:p>
          </p:txBody>
        </p:sp>
        <p:cxnSp>
          <p:nvCxnSpPr>
            <p:cNvPr id="56" name="Straight Arrow Connector 55"/>
            <p:cNvCxnSpPr/>
            <p:nvPr/>
          </p:nvCxnSpPr>
          <p:spPr>
            <a:xfrm>
              <a:off x="6199787" y="4768473"/>
              <a:ext cx="5034" cy="319848"/>
            </a:xfrm>
            <a:prstGeom prst="straightConnector1">
              <a:avLst/>
            </a:prstGeom>
            <a:ln>
              <a:solidFill>
                <a:schemeClr val="accent2">
                  <a:lumMod val="50000"/>
                </a:schemeClr>
              </a:solidFill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5915718" y="4298974"/>
              <a:ext cx="70510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i="1" dirty="0"/>
                <a:t>mid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057965" y="5245571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/>
                <a:t>S</a:t>
              </a:r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DCE4D80F-BDF2-1743-84E2-8293810F2F20}"/>
              </a:ext>
            </a:extLst>
          </p:cNvPr>
          <p:cNvSpPr txBox="1"/>
          <p:nvPr/>
        </p:nvSpPr>
        <p:spPr>
          <a:xfrm>
            <a:off x="2517025" y="2350140"/>
            <a:ext cx="42293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>
                <a:solidFill>
                  <a:schemeClr val="accent2"/>
                </a:solidFill>
              </a:rPr>
              <a:t>mid</a:t>
            </a:r>
            <a:r>
              <a:rPr lang="en-US" sz="2200" dirty="0">
                <a:solidFill>
                  <a:schemeClr val="accent2"/>
                </a:solidFill>
              </a:rPr>
              <a:t> </a:t>
            </a:r>
            <a:r>
              <a:rPr lang="en-US" sz="2200" dirty="0"/>
              <a:t>←  ⌊(</a:t>
            </a:r>
            <a:r>
              <a:rPr lang="en-US" sz="2200" i="1" dirty="0"/>
              <a:t>low</a:t>
            </a:r>
            <a:r>
              <a:rPr lang="en-US" sz="2200" dirty="0"/>
              <a:t> + </a:t>
            </a:r>
            <a:r>
              <a:rPr lang="en-US" sz="2200" i="1" dirty="0"/>
              <a:t>high</a:t>
            </a:r>
            <a:r>
              <a:rPr lang="en-US" sz="2200" dirty="0"/>
              <a:t>) / 2⌋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D4804BF-8858-554D-A876-D3790FCF4BE4}"/>
              </a:ext>
            </a:extLst>
          </p:cNvPr>
          <p:cNvSpPr txBox="1"/>
          <p:nvPr/>
        </p:nvSpPr>
        <p:spPr>
          <a:xfrm>
            <a:off x="2533958" y="2735967"/>
            <a:ext cx="69407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if</a:t>
            </a:r>
            <a:r>
              <a:rPr lang="en-US" sz="2200" i="1" dirty="0"/>
              <a:t> key(mid) = k   </a:t>
            </a:r>
            <a:r>
              <a:rPr lang="en-US" sz="2200" b="1" dirty="0"/>
              <a:t>then return </a:t>
            </a:r>
            <a:r>
              <a:rPr lang="en-US" sz="2200" i="1" dirty="0"/>
              <a:t> </a:t>
            </a:r>
            <a:r>
              <a:rPr lang="en-US" sz="2200" i="1" dirty="0" err="1"/>
              <a:t>elem</a:t>
            </a:r>
            <a:r>
              <a:rPr lang="en-US" sz="2200" i="1" dirty="0"/>
              <a:t>(mid)</a:t>
            </a:r>
            <a:endParaRPr lang="en-US" sz="22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95E259D-F3CD-E74D-99DC-0694F7A51498}"/>
              </a:ext>
            </a:extLst>
          </p:cNvPr>
          <p:cNvSpPr txBox="1"/>
          <p:nvPr/>
        </p:nvSpPr>
        <p:spPr>
          <a:xfrm>
            <a:off x="2517025" y="3098607"/>
            <a:ext cx="88343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if </a:t>
            </a:r>
            <a:r>
              <a:rPr lang="en-US" sz="2200" i="1" dirty="0"/>
              <a:t>key(mid) &lt;  k  </a:t>
            </a:r>
            <a:r>
              <a:rPr lang="en-US" sz="2200" b="1" dirty="0"/>
              <a:t>then return </a:t>
            </a:r>
            <a:r>
              <a:rPr lang="en-US" sz="2200" i="1" dirty="0"/>
              <a:t> </a:t>
            </a:r>
            <a:r>
              <a:rPr lang="en-US" sz="2200" i="1" dirty="0" err="1"/>
              <a:t>BinarySearch</a:t>
            </a:r>
            <a:r>
              <a:rPr lang="en-US" sz="2200" i="1" dirty="0"/>
              <a:t>(S, k, mid + 1, high)</a:t>
            </a:r>
            <a:endParaRPr lang="en-US" sz="22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C1040FB-6AF0-2A42-AA4B-FB85D07796DA}"/>
              </a:ext>
            </a:extLst>
          </p:cNvPr>
          <p:cNvSpPr txBox="1"/>
          <p:nvPr/>
        </p:nvSpPr>
        <p:spPr>
          <a:xfrm>
            <a:off x="2021950" y="1722645"/>
            <a:ext cx="545854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/>
              <a:t>Algorithm</a:t>
            </a:r>
            <a:r>
              <a:rPr lang="en-US" sz="2200" dirty="0"/>
              <a:t> </a:t>
            </a:r>
            <a:r>
              <a:rPr lang="en-US" sz="2200" dirty="0" err="1"/>
              <a:t>BinarySearch</a:t>
            </a:r>
            <a:r>
              <a:rPr lang="en-US" sz="2200" dirty="0"/>
              <a:t>(</a:t>
            </a:r>
            <a:r>
              <a:rPr lang="en-US" sz="2200" i="1" dirty="0"/>
              <a:t>S</a:t>
            </a:r>
            <a:r>
              <a:rPr lang="en-US" sz="2200" dirty="0"/>
              <a:t>, </a:t>
            </a:r>
            <a:r>
              <a:rPr lang="en-US" sz="2200" i="1" dirty="0"/>
              <a:t>k</a:t>
            </a:r>
            <a:r>
              <a:rPr lang="en-US" sz="2200" dirty="0"/>
              <a:t>, </a:t>
            </a:r>
            <a:r>
              <a:rPr lang="en-US" sz="2200" i="1" dirty="0"/>
              <a:t>low</a:t>
            </a:r>
            <a:r>
              <a:rPr lang="en-US" sz="2200" dirty="0"/>
              <a:t>, </a:t>
            </a:r>
            <a:r>
              <a:rPr lang="en-US" sz="2200" i="1" dirty="0"/>
              <a:t>high</a:t>
            </a:r>
            <a:r>
              <a:rPr lang="en-US" sz="2200" dirty="0"/>
              <a:t>):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7E48A2C-63B8-4744-9B88-776D5F08DC1E}"/>
              </a:ext>
            </a:extLst>
          </p:cNvPr>
          <p:cNvSpPr txBox="1"/>
          <p:nvPr/>
        </p:nvSpPr>
        <p:spPr>
          <a:xfrm>
            <a:off x="2452189" y="3547722"/>
            <a:ext cx="862138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if</a:t>
            </a:r>
            <a:r>
              <a:rPr lang="en-US" sz="2200" i="1" dirty="0"/>
              <a:t> key(mid) &gt;  k  </a:t>
            </a:r>
            <a:r>
              <a:rPr lang="en-US" sz="2200" b="1" dirty="0"/>
              <a:t>then</a:t>
            </a:r>
            <a:r>
              <a:rPr lang="en-US" sz="2200" i="1" dirty="0"/>
              <a:t> </a:t>
            </a:r>
            <a:r>
              <a:rPr lang="en-US" sz="2200" b="1" dirty="0"/>
              <a:t>return </a:t>
            </a:r>
            <a:r>
              <a:rPr lang="en-US" sz="2200" i="1" dirty="0"/>
              <a:t> </a:t>
            </a:r>
            <a:r>
              <a:rPr lang="en-US" sz="2200" i="1" dirty="0" err="1"/>
              <a:t>BinarySearch</a:t>
            </a:r>
            <a:r>
              <a:rPr lang="en-US" sz="2200" i="1" dirty="0"/>
              <a:t>(S, k, low, mid -1)</a:t>
            </a:r>
            <a:endParaRPr lang="en-US" sz="22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DDBBC48-D98F-6C4A-AF22-70A2A9DD8078}"/>
              </a:ext>
            </a:extLst>
          </p:cNvPr>
          <p:cNvSpPr txBox="1"/>
          <p:nvPr/>
        </p:nvSpPr>
        <p:spPr>
          <a:xfrm>
            <a:off x="2452189" y="2066019"/>
            <a:ext cx="64088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000000"/>
                </a:solidFill>
              </a:rPr>
              <a:t>if</a:t>
            </a:r>
            <a:r>
              <a:rPr lang="en-US" sz="2200" i="1" dirty="0">
                <a:solidFill>
                  <a:srgbClr val="000000"/>
                </a:solidFill>
              </a:rPr>
              <a:t> low &gt; high   </a:t>
            </a:r>
            <a:r>
              <a:rPr lang="en-US" sz="2200" b="1" dirty="0">
                <a:solidFill>
                  <a:srgbClr val="000000"/>
                </a:solidFill>
              </a:rPr>
              <a:t>then</a:t>
            </a:r>
            <a:r>
              <a:rPr lang="en-US" sz="2200" i="1" dirty="0">
                <a:solidFill>
                  <a:srgbClr val="000000"/>
                </a:solidFill>
              </a:rPr>
              <a:t>  </a:t>
            </a:r>
            <a:r>
              <a:rPr lang="en-US" sz="2200" b="1" dirty="0">
                <a:solidFill>
                  <a:srgbClr val="000000"/>
                </a:solidFill>
              </a:rPr>
              <a:t>return</a:t>
            </a:r>
            <a:r>
              <a:rPr lang="en-US" sz="2200" i="1" dirty="0">
                <a:solidFill>
                  <a:srgbClr val="000000"/>
                </a:solidFill>
              </a:rPr>
              <a:t>  NO_SUCH_KEY</a:t>
            </a:r>
            <a:endParaRPr lang="en-US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734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Binary Search: Find </a:t>
            </a:r>
            <a:r>
              <a:rPr lang="en-US" b="1" i="1" dirty="0">
                <a:solidFill>
                  <a:srgbClr val="C00000"/>
                </a:solidFill>
              </a:rPr>
              <a:t>k</a:t>
            </a:r>
            <a:r>
              <a:rPr lang="en-US" b="1" dirty="0">
                <a:solidFill>
                  <a:srgbClr val="C00000"/>
                </a:solidFill>
              </a:rPr>
              <a:t> = 52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13F4265-1371-5547-843E-F0B2D8614B2B}"/>
              </a:ext>
            </a:extLst>
          </p:cNvPr>
          <p:cNvSpPr txBox="1"/>
          <p:nvPr/>
        </p:nvSpPr>
        <p:spPr>
          <a:xfrm>
            <a:off x="2113642" y="2771022"/>
            <a:ext cx="42293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>
                <a:solidFill>
                  <a:schemeClr val="accent2"/>
                </a:solidFill>
              </a:rPr>
              <a:t>mid</a:t>
            </a:r>
            <a:r>
              <a:rPr lang="en-US" sz="2200" dirty="0">
                <a:solidFill>
                  <a:schemeClr val="accent2"/>
                </a:solidFill>
              </a:rPr>
              <a:t> </a:t>
            </a:r>
            <a:r>
              <a:rPr lang="en-US" sz="2200" dirty="0"/>
              <a:t>←  ⌊(</a:t>
            </a:r>
            <a:r>
              <a:rPr lang="en-US" sz="2200" i="1" dirty="0"/>
              <a:t>low</a:t>
            </a:r>
            <a:r>
              <a:rPr lang="en-US" sz="2200" dirty="0"/>
              <a:t> + </a:t>
            </a:r>
            <a:r>
              <a:rPr lang="en-US" sz="2200" i="1" dirty="0"/>
              <a:t>high</a:t>
            </a:r>
            <a:r>
              <a:rPr lang="en-US" sz="2200" dirty="0"/>
              <a:t>) / 2⌋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FF3A7AA-1FC6-3E4D-877A-51B0B90C10A0}"/>
              </a:ext>
            </a:extLst>
          </p:cNvPr>
          <p:cNvSpPr txBox="1"/>
          <p:nvPr/>
        </p:nvSpPr>
        <p:spPr>
          <a:xfrm>
            <a:off x="2097147" y="3135929"/>
            <a:ext cx="69407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if</a:t>
            </a:r>
            <a:r>
              <a:rPr lang="en-US" sz="2200" i="1" dirty="0"/>
              <a:t> key(mid) = k   </a:t>
            </a:r>
            <a:r>
              <a:rPr lang="en-US" sz="2200" b="1" dirty="0"/>
              <a:t>then return </a:t>
            </a:r>
            <a:r>
              <a:rPr lang="en-US" sz="2200" i="1" dirty="0"/>
              <a:t> </a:t>
            </a:r>
            <a:r>
              <a:rPr lang="en-US" sz="2200" i="1" dirty="0" err="1"/>
              <a:t>elem</a:t>
            </a:r>
            <a:r>
              <a:rPr lang="en-US" sz="2200" i="1" dirty="0"/>
              <a:t>(mid)</a:t>
            </a:r>
            <a:endParaRPr lang="en-US" sz="22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27BAF13-1A03-C343-B58B-74BAC1532615}"/>
              </a:ext>
            </a:extLst>
          </p:cNvPr>
          <p:cNvSpPr txBox="1"/>
          <p:nvPr/>
        </p:nvSpPr>
        <p:spPr>
          <a:xfrm>
            <a:off x="2113642" y="3508049"/>
            <a:ext cx="87779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if </a:t>
            </a:r>
            <a:r>
              <a:rPr lang="en-US" sz="2200" i="1" dirty="0"/>
              <a:t>key(mid) &lt;  k  </a:t>
            </a:r>
            <a:r>
              <a:rPr lang="en-US" sz="2200" b="1" dirty="0"/>
              <a:t>then return </a:t>
            </a:r>
            <a:r>
              <a:rPr lang="en-US" sz="2200" i="1" dirty="0"/>
              <a:t> </a:t>
            </a:r>
            <a:r>
              <a:rPr lang="en-US" sz="2200" i="1" dirty="0" err="1"/>
              <a:t>BinarySearch</a:t>
            </a:r>
            <a:r>
              <a:rPr lang="en-US" sz="2200" i="1" dirty="0"/>
              <a:t>(S, k, mid + 1, high)</a:t>
            </a:r>
            <a:endParaRPr lang="en-US" sz="22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D16E8BB-23DD-8143-94A4-3292C2081408}"/>
              </a:ext>
            </a:extLst>
          </p:cNvPr>
          <p:cNvSpPr txBox="1"/>
          <p:nvPr/>
        </p:nvSpPr>
        <p:spPr>
          <a:xfrm>
            <a:off x="1602072" y="2040728"/>
            <a:ext cx="545854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/>
              <a:t>Algorithm</a:t>
            </a:r>
            <a:r>
              <a:rPr lang="en-US" sz="2200" dirty="0"/>
              <a:t> </a:t>
            </a:r>
            <a:r>
              <a:rPr lang="en-US" sz="2200" dirty="0" err="1"/>
              <a:t>BinarySearch</a:t>
            </a:r>
            <a:r>
              <a:rPr lang="en-US" sz="2200" dirty="0"/>
              <a:t>(</a:t>
            </a:r>
            <a:r>
              <a:rPr lang="en-US" sz="2200" i="1" dirty="0"/>
              <a:t>S</a:t>
            </a:r>
            <a:r>
              <a:rPr lang="en-US" sz="2200" dirty="0"/>
              <a:t>, </a:t>
            </a:r>
            <a:r>
              <a:rPr lang="en-US" sz="2200" i="1" dirty="0"/>
              <a:t>k</a:t>
            </a:r>
            <a:r>
              <a:rPr lang="en-US" sz="2200" dirty="0"/>
              <a:t>, </a:t>
            </a:r>
            <a:r>
              <a:rPr lang="en-US" sz="2200" i="1" dirty="0"/>
              <a:t>low</a:t>
            </a:r>
            <a:r>
              <a:rPr lang="en-US" sz="2200" dirty="0"/>
              <a:t>, </a:t>
            </a:r>
            <a:r>
              <a:rPr lang="en-US" sz="2200" i="1" dirty="0"/>
              <a:t>high</a:t>
            </a:r>
            <a:r>
              <a:rPr lang="en-US" sz="2200" dirty="0"/>
              <a:t>):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41664E4-4CCF-A242-A38F-1ED06A7987AB}"/>
              </a:ext>
            </a:extLst>
          </p:cNvPr>
          <p:cNvSpPr txBox="1"/>
          <p:nvPr/>
        </p:nvSpPr>
        <p:spPr>
          <a:xfrm>
            <a:off x="2117650" y="3873429"/>
            <a:ext cx="84126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if</a:t>
            </a:r>
            <a:r>
              <a:rPr lang="en-US" sz="2200" i="1" dirty="0"/>
              <a:t> key(mid) &gt;  k  </a:t>
            </a:r>
            <a:r>
              <a:rPr lang="en-US" sz="2200" b="1" dirty="0"/>
              <a:t>then</a:t>
            </a:r>
            <a:r>
              <a:rPr lang="en-US" sz="2200" i="1" dirty="0"/>
              <a:t> </a:t>
            </a:r>
            <a:r>
              <a:rPr lang="en-US" sz="2200" b="1" dirty="0"/>
              <a:t>return </a:t>
            </a:r>
            <a:r>
              <a:rPr lang="en-US" sz="2200" i="1" dirty="0"/>
              <a:t> </a:t>
            </a:r>
            <a:r>
              <a:rPr lang="en-US" sz="2200" i="1" dirty="0" err="1"/>
              <a:t>BinarySearch</a:t>
            </a:r>
            <a:r>
              <a:rPr lang="en-US" sz="2200" i="1" dirty="0"/>
              <a:t>(S, k, low, mid -1)</a:t>
            </a:r>
            <a:endParaRPr lang="en-US" sz="22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7306009-4AD8-7642-AE82-9792C08558F5}"/>
              </a:ext>
            </a:extLst>
          </p:cNvPr>
          <p:cNvSpPr txBox="1"/>
          <p:nvPr/>
        </p:nvSpPr>
        <p:spPr>
          <a:xfrm>
            <a:off x="2134143" y="2426555"/>
            <a:ext cx="64088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000000"/>
                </a:solidFill>
              </a:rPr>
              <a:t>if</a:t>
            </a:r>
            <a:r>
              <a:rPr lang="en-US" sz="2200" i="1" dirty="0">
                <a:solidFill>
                  <a:srgbClr val="000000"/>
                </a:solidFill>
              </a:rPr>
              <a:t> low &gt; high   </a:t>
            </a:r>
            <a:r>
              <a:rPr lang="en-US" sz="2200" b="1" dirty="0">
                <a:solidFill>
                  <a:srgbClr val="000000"/>
                </a:solidFill>
              </a:rPr>
              <a:t>then</a:t>
            </a:r>
            <a:r>
              <a:rPr lang="en-US" sz="2200" i="1" dirty="0">
                <a:solidFill>
                  <a:srgbClr val="000000"/>
                </a:solidFill>
              </a:rPr>
              <a:t>  </a:t>
            </a:r>
            <a:r>
              <a:rPr lang="en-US" sz="2200" b="1" dirty="0">
                <a:solidFill>
                  <a:srgbClr val="000000"/>
                </a:solidFill>
              </a:rPr>
              <a:t>return</a:t>
            </a:r>
            <a:r>
              <a:rPr lang="en-US" sz="2200" i="1" dirty="0">
                <a:solidFill>
                  <a:srgbClr val="000000"/>
                </a:solidFill>
              </a:rPr>
              <a:t>  NO_SUCH_KEY</a:t>
            </a:r>
            <a:endParaRPr lang="en-US" sz="2200" dirty="0">
              <a:solidFill>
                <a:srgbClr val="000000"/>
              </a:solidFill>
            </a:endParaRP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85D91E6A-C35A-4DDF-8E95-0FB3737732FF}"/>
              </a:ext>
            </a:extLst>
          </p:cNvPr>
          <p:cNvGrpSpPr/>
          <p:nvPr/>
        </p:nvGrpSpPr>
        <p:grpSpPr>
          <a:xfrm>
            <a:off x="2955869" y="4264113"/>
            <a:ext cx="6518799" cy="1668021"/>
            <a:chOff x="3057965" y="4291257"/>
            <a:chExt cx="6518799" cy="1668021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0C5B1BC5-470B-44C0-85E3-5163D4DB7513}"/>
                </a:ext>
              </a:extLst>
            </p:cNvPr>
            <p:cNvSpPr/>
            <p:nvPr/>
          </p:nvSpPr>
          <p:spPr>
            <a:xfrm>
              <a:off x="3478871" y="5197204"/>
              <a:ext cx="636063" cy="39953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11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8B5C3D5D-34BC-45FA-B1DF-ACBEC758B200}"/>
                </a:ext>
              </a:extLst>
            </p:cNvPr>
            <p:cNvSpPr/>
            <p:nvPr/>
          </p:nvSpPr>
          <p:spPr>
            <a:xfrm>
              <a:off x="4125105" y="5197204"/>
              <a:ext cx="625994" cy="39953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18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59AFC671-F88C-483A-839A-7AEF3FA42748}"/>
                </a:ext>
              </a:extLst>
            </p:cNvPr>
            <p:cNvSpPr/>
            <p:nvPr/>
          </p:nvSpPr>
          <p:spPr>
            <a:xfrm>
              <a:off x="4737472" y="5197204"/>
              <a:ext cx="636061" cy="39953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22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1168784A-AE54-4CFC-B1D8-F7DC75F0F258}"/>
                </a:ext>
              </a:extLst>
            </p:cNvPr>
            <p:cNvSpPr/>
            <p:nvPr/>
          </p:nvSpPr>
          <p:spPr>
            <a:xfrm>
              <a:off x="5361128" y="5197204"/>
              <a:ext cx="554590" cy="39953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34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5BD7FB77-5F57-453D-9BBD-44DF4C9DEB4C}"/>
                </a:ext>
              </a:extLst>
            </p:cNvPr>
            <p:cNvSpPr/>
            <p:nvPr/>
          </p:nvSpPr>
          <p:spPr>
            <a:xfrm>
              <a:off x="5939627" y="5197204"/>
              <a:ext cx="554589" cy="39953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41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D430DBDD-B8F0-42FE-9B26-9A7F18D24185}"/>
                </a:ext>
              </a:extLst>
            </p:cNvPr>
            <p:cNvSpPr/>
            <p:nvPr/>
          </p:nvSpPr>
          <p:spPr>
            <a:xfrm>
              <a:off x="6506836" y="5197204"/>
              <a:ext cx="575916" cy="3995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52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2336ACD7-C365-4A45-8E42-C369BC1474E5}"/>
                </a:ext>
              </a:extLst>
            </p:cNvPr>
            <p:cNvSpPr/>
            <p:nvPr/>
          </p:nvSpPr>
          <p:spPr>
            <a:xfrm>
              <a:off x="7085338" y="5197204"/>
              <a:ext cx="575916" cy="3995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54</a:t>
              </a: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8F8D9F7A-22D4-429D-8A9E-B2069114554E}"/>
                </a:ext>
              </a:extLst>
            </p:cNvPr>
            <p:cNvSpPr/>
            <p:nvPr/>
          </p:nvSpPr>
          <p:spPr>
            <a:xfrm>
              <a:off x="7652548" y="5196731"/>
              <a:ext cx="638618" cy="39953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63</a:t>
              </a: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A0139F72-1237-4BE9-9874-49D7164043F2}"/>
                </a:ext>
              </a:extLst>
            </p:cNvPr>
            <p:cNvSpPr/>
            <p:nvPr/>
          </p:nvSpPr>
          <p:spPr>
            <a:xfrm>
              <a:off x="8298781" y="5197204"/>
              <a:ext cx="570882" cy="3995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68</a:t>
              </a: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70CF2FB9-F0A8-413A-87B5-EC75F49666A7}"/>
                </a:ext>
              </a:extLst>
            </p:cNvPr>
            <p:cNvSpPr/>
            <p:nvPr/>
          </p:nvSpPr>
          <p:spPr>
            <a:xfrm>
              <a:off x="8888572" y="5197204"/>
              <a:ext cx="592893" cy="3995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74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75AB518C-0E8E-4CE3-A9D5-6EB5C411AAC3}"/>
                </a:ext>
              </a:extLst>
            </p:cNvPr>
            <p:cNvSpPr txBox="1"/>
            <p:nvPr/>
          </p:nvSpPr>
          <p:spPr>
            <a:xfrm>
              <a:off x="3674487" y="5589946"/>
              <a:ext cx="5698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0        1        2      3        4       5       6        7       8       9</a:t>
              </a:r>
            </a:p>
          </p:txBody>
        </p:sp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id="{E82DE965-886B-4534-9C8D-EB4923CA7158}"/>
                </a:ext>
              </a:extLst>
            </p:cNvPr>
            <p:cNvCxnSpPr/>
            <p:nvPr/>
          </p:nvCxnSpPr>
          <p:spPr>
            <a:xfrm>
              <a:off x="6864597" y="4713364"/>
              <a:ext cx="5034" cy="319848"/>
            </a:xfrm>
            <a:prstGeom prst="straightConnector1">
              <a:avLst/>
            </a:prstGeom>
            <a:ln>
              <a:solidFill>
                <a:schemeClr val="accent1">
                  <a:lumMod val="50000"/>
                </a:schemeClr>
              </a:solidFill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id="{686553DE-778C-42E0-8021-2D12D038264C}"/>
                </a:ext>
              </a:extLst>
            </p:cNvPr>
            <p:cNvCxnSpPr/>
            <p:nvPr/>
          </p:nvCxnSpPr>
          <p:spPr>
            <a:xfrm>
              <a:off x="9179984" y="4782134"/>
              <a:ext cx="5034" cy="319848"/>
            </a:xfrm>
            <a:prstGeom prst="straightConnector1">
              <a:avLst/>
            </a:prstGeom>
            <a:ln>
              <a:solidFill>
                <a:schemeClr val="accent1">
                  <a:lumMod val="50000"/>
                </a:schemeClr>
              </a:solidFill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35E8E1A0-CC45-43D5-BE34-8BF53396B69E}"/>
                </a:ext>
              </a:extLst>
            </p:cNvPr>
            <p:cNvSpPr txBox="1"/>
            <p:nvPr/>
          </p:nvSpPr>
          <p:spPr>
            <a:xfrm>
              <a:off x="6620826" y="4298974"/>
              <a:ext cx="659155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i="1" dirty="0"/>
                <a:t>low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0C055143-62F1-41CF-AD55-BDAA7070A2D6}"/>
                </a:ext>
              </a:extLst>
            </p:cNvPr>
            <p:cNvSpPr txBox="1"/>
            <p:nvPr/>
          </p:nvSpPr>
          <p:spPr>
            <a:xfrm>
              <a:off x="8793272" y="4298975"/>
              <a:ext cx="78349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i="1" dirty="0"/>
                <a:t>high</a:t>
              </a:r>
            </a:p>
          </p:txBody>
        </p:sp>
        <p:cxnSp>
          <p:nvCxnSpPr>
            <p:cNvPr id="66" name="Straight Arrow Connector 65">
              <a:extLst>
                <a:ext uri="{FF2B5EF4-FFF2-40B4-BE49-F238E27FC236}">
                  <a16:creationId xmlns:a16="http://schemas.microsoft.com/office/drawing/2014/main" id="{9D515F7A-855A-40D7-9496-0C6FD004429B}"/>
                </a:ext>
              </a:extLst>
            </p:cNvPr>
            <p:cNvCxnSpPr/>
            <p:nvPr/>
          </p:nvCxnSpPr>
          <p:spPr>
            <a:xfrm>
              <a:off x="8014118" y="4760756"/>
              <a:ext cx="5034" cy="319848"/>
            </a:xfrm>
            <a:prstGeom prst="straightConnector1">
              <a:avLst/>
            </a:prstGeom>
            <a:ln>
              <a:solidFill>
                <a:schemeClr val="accent2">
                  <a:lumMod val="50000"/>
                </a:schemeClr>
              </a:solidFill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20055526-F827-407E-9464-4474B44B4ABE}"/>
                </a:ext>
              </a:extLst>
            </p:cNvPr>
            <p:cNvSpPr txBox="1"/>
            <p:nvPr/>
          </p:nvSpPr>
          <p:spPr>
            <a:xfrm>
              <a:off x="7730049" y="4291257"/>
              <a:ext cx="70510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i="1" dirty="0"/>
                <a:t>mid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91DA611F-D9A5-402E-AECB-9027696BA5E8}"/>
                </a:ext>
              </a:extLst>
            </p:cNvPr>
            <p:cNvSpPr txBox="1"/>
            <p:nvPr/>
          </p:nvSpPr>
          <p:spPr>
            <a:xfrm>
              <a:off x="3057965" y="5245571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/>
                <a:t>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47641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Binary Search: Find </a:t>
            </a:r>
            <a:r>
              <a:rPr lang="en-US" b="1" i="1" dirty="0">
                <a:solidFill>
                  <a:srgbClr val="C00000"/>
                </a:solidFill>
              </a:rPr>
              <a:t>k</a:t>
            </a:r>
            <a:r>
              <a:rPr lang="en-US" b="1" dirty="0">
                <a:solidFill>
                  <a:srgbClr val="C00000"/>
                </a:solidFill>
              </a:rPr>
              <a:t> = 52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DF23CAE-ABAC-6A4A-B2C2-160E30229D74}"/>
              </a:ext>
            </a:extLst>
          </p:cNvPr>
          <p:cNvSpPr txBox="1"/>
          <p:nvPr/>
        </p:nvSpPr>
        <p:spPr>
          <a:xfrm>
            <a:off x="2033680" y="2515928"/>
            <a:ext cx="42293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>
                <a:solidFill>
                  <a:schemeClr val="accent2"/>
                </a:solidFill>
              </a:rPr>
              <a:t>mid</a:t>
            </a:r>
            <a:r>
              <a:rPr lang="en-US" sz="2200" dirty="0">
                <a:solidFill>
                  <a:schemeClr val="accent2"/>
                </a:solidFill>
              </a:rPr>
              <a:t> </a:t>
            </a:r>
            <a:r>
              <a:rPr lang="en-US" sz="2200" dirty="0"/>
              <a:t>←  ⌊(</a:t>
            </a:r>
            <a:r>
              <a:rPr lang="en-US" sz="2200" i="1" dirty="0"/>
              <a:t>low</a:t>
            </a:r>
            <a:r>
              <a:rPr lang="en-US" sz="2200" dirty="0"/>
              <a:t> + </a:t>
            </a:r>
            <a:r>
              <a:rPr lang="en-US" sz="2200" i="1" dirty="0"/>
              <a:t>high</a:t>
            </a:r>
            <a:r>
              <a:rPr lang="en-US" sz="2200" dirty="0"/>
              <a:t>) / 2⌋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54DA771-BE9B-D44B-BF9D-CB8CABD92391}"/>
              </a:ext>
            </a:extLst>
          </p:cNvPr>
          <p:cNvSpPr txBox="1"/>
          <p:nvPr/>
        </p:nvSpPr>
        <p:spPr>
          <a:xfrm>
            <a:off x="2017185" y="2880835"/>
            <a:ext cx="69407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if</a:t>
            </a:r>
            <a:r>
              <a:rPr lang="en-US" sz="2200" i="1" dirty="0"/>
              <a:t> key(mid) = k   </a:t>
            </a:r>
            <a:r>
              <a:rPr lang="en-US" sz="2200" b="1" dirty="0"/>
              <a:t>then return </a:t>
            </a:r>
            <a:r>
              <a:rPr lang="en-US" sz="2200" i="1" dirty="0"/>
              <a:t> </a:t>
            </a:r>
            <a:r>
              <a:rPr lang="en-US" sz="2200" i="1" dirty="0" err="1"/>
              <a:t>elem</a:t>
            </a:r>
            <a:r>
              <a:rPr lang="en-US" sz="2200" i="1" dirty="0"/>
              <a:t>(mid)</a:t>
            </a:r>
            <a:endParaRPr lang="en-US" sz="22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BB02FFB-6A1C-3D4D-A0B0-EA7F1A7C73B8}"/>
              </a:ext>
            </a:extLst>
          </p:cNvPr>
          <p:cNvSpPr txBox="1"/>
          <p:nvPr/>
        </p:nvSpPr>
        <p:spPr>
          <a:xfrm>
            <a:off x="2033680" y="3252955"/>
            <a:ext cx="81909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if </a:t>
            </a:r>
            <a:r>
              <a:rPr lang="en-US" sz="2200" i="1" dirty="0"/>
              <a:t>key(mid) &lt;  k  </a:t>
            </a:r>
            <a:r>
              <a:rPr lang="en-US" sz="2200" b="1" dirty="0"/>
              <a:t>then return </a:t>
            </a:r>
            <a:r>
              <a:rPr lang="en-US" sz="2200" i="1" dirty="0"/>
              <a:t> </a:t>
            </a:r>
            <a:r>
              <a:rPr lang="en-US" sz="2200" i="1" dirty="0" err="1"/>
              <a:t>BinarySearch</a:t>
            </a:r>
            <a:r>
              <a:rPr lang="en-US" sz="2200" i="1" dirty="0"/>
              <a:t>(S, k, mid + 1, high)</a:t>
            </a:r>
            <a:endParaRPr lang="en-US" sz="22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4A969DB-FF59-AE49-8838-5207D90D04BC}"/>
              </a:ext>
            </a:extLst>
          </p:cNvPr>
          <p:cNvSpPr txBox="1"/>
          <p:nvPr/>
        </p:nvSpPr>
        <p:spPr>
          <a:xfrm>
            <a:off x="1522110" y="1785634"/>
            <a:ext cx="545854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/>
              <a:t>Algorithm</a:t>
            </a:r>
            <a:r>
              <a:rPr lang="en-US" sz="2200" dirty="0"/>
              <a:t> </a:t>
            </a:r>
            <a:r>
              <a:rPr lang="en-US" sz="2200" dirty="0" err="1"/>
              <a:t>BinarySearch</a:t>
            </a:r>
            <a:r>
              <a:rPr lang="en-US" sz="2200" dirty="0"/>
              <a:t>(</a:t>
            </a:r>
            <a:r>
              <a:rPr lang="en-US" sz="2200" i="1" dirty="0"/>
              <a:t>S</a:t>
            </a:r>
            <a:r>
              <a:rPr lang="en-US" sz="2200" dirty="0"/>
              <a:t>, </a:t>
            </a:r>
            <a:r>
              <a:rPr lang="en-US" sz="2200" i="1" dirty="0"/>
              <a:t>k</a:t>
            </a:r>
            <a:r>
              <a:rPr lang="en-US" sz="2200" dirty="0"/>
              <a:t>, </a:t>
            </a:r>
            <a:r>
              <a:rPr lang="en-US" sz="2200" i="1" dirty="0"/>
              <a:t>low</a:t>
            </a:r>
            <a:r>
              <a:rPr lang="en-US" sz="2200" dirty="0"/>
              <a:t>, </a:t>
            </a:r>
            <a:r>
              <a:rPr lang="en-US" sz="2200" i="1" dirty="0"/>
              <a:t>high</a:t>
            </a:r>
            <a:r>
              <a:rPr lang="en-US" sz="2200" dirty="0"/>
              <a:t>):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693897C-0EBE-214A-9FD3-F6F34BAA4D90}"/>
              </a:ext>
            </a:extLst>
          </p:cNvPr>
          <p:cNvSpPr txBox="1"/>
          <p:nvPr/>
        </p:nvSpPr>
        <p:spPr>
          <a:xfrm>
            <a:off x="2037688" y="3618335"/>
            <a:ext cx="82034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if</a:t>
            </a:r>
            <a:r>
              <a:rPr lang="en-US" sz="2200" i="1" dirty="0"/>
              <a:t> key(mid) &gt;  k  </a:t>
            </a:r>
            <a:r>
              <a:rPr lang="en-US" sz="2200" b="1" dirty="0"/>
              <a:t>then</a:t>
            </a:r>
            <a:r>
              <a:rPr lang="en-US" sz="2200" i="1" dirty="0"/>
              <a:t> </a:t>
            </a:r>
            <a:r>
              <a:rPr lang="en-US" sz="2200" b="1" dirty="0"/>
              <a:t>return </a:t>
            </a:r>
            <a:r>
              <a:rPr lang="en-US" sz="2200" i="1" dirty="0"/>
              <a:t> </a:t>
            </a:r>
            <a:r>
              <a:rPr lang="en-US" sz="2200" i="1" dirty="0" err="1"/>
              <a:t>BinarySearch</a:t>
            </a:r>
            <a:r>
              <a:rPr lang="en-US" sz="2200" i="1" dirty="0"/>
              <a:t>(S, k, low, mid -1)</a:t>
            </a:r>
            <a:endParaRPr lang="en-US" sz="22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3F85624-560A-234B-A041-1CF2633DFAE9}"/>
              </a:ext>
            </a:extLst>
          </p:cNvPr>
          <p:cNvSpPr txBox="1"/>
          <p:nvPr/>
        </p:nvSpPr>
        <p:spPr>
          <a:xfrm>
            <a:off x="2054181" y="2171461"/>
            <a:ext cx="64088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000000"/>
                </a:solidFill>
              </a:rPr>
              <a:t>if</a:t>
            </a:r>
            <a:r>
              <a:rPr lang="en-US" sz="2200" i="1" dirty="0">
                <a:solidFill>
                  <a:srgbClr val="000000"/>
                </a:solidFill>
              </a:rPr>
              <a:t> low &gt; high   </a:t>
            </a:r>
            <a:r>
              <a:rPr lang="en-US" sz="2200" b="1" dirty="0">
                <a:solidFill>
                  <a:srgbClr val="000000"/>
                </a:solidFill>
              </a:rPr>
              <a:t>then</a:t>
            </a:r>
            <a:r>
              <a:rPr lang="en-US" sz="2200" i="1" dirty="0">
                <a:solidFill>
                  <a:srgbClr val="000000"/>
                </a:solidFill>
              </a:rPr>
              <a:t>  </a:t>
            </a:r>
            <a:r>
              <a:rPr lang="en-US" sz="2200" b="1" dirty="0">
                <a:solidFill>
                  <a:srgbClr val="000000"/>
                </a:solidFill>
              </a:rPr>
              <a:t>return</a:t>
            </a:r>
            <a:r>
              <a:rPr lang="en-US" sz="2200" i="1" dirty="0">
                <a:solidFill>
                  <a:srgbClr val="000000"/>
                </a:solidFill>
              </a:rPr>
              <a:t>  NO_SUCH_KEY</a:t>
            </a:r>
            <a:endParaRPr lang="en-US" sz="2200" dirty="0">
              <a:solidFill>
                <a:srgbClr val="000000"/>
              </a:solidFill>
            </a:endParaRP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0E258276-2766-4A66-A9E1-24C6F8B16620}"/>
              </a:ext>
            </a:extLst>
          </p:cNvPr>
          <p:cNvGrpSpPr/>
          <p:nvPr/>
        </p:nvGrpSpPr>
        <p:grpSpPr>
          <a:xfrm>
            <a:off x="2955869" y="3926855"/>
            <a:ext cx="6423500" cy="2005279"/>
            <a:chOff x="3057965" y="3953999"/>
            <a:chExt cx="6423500" cy="2005279"/>
          </a:xfrm>
        </p:grpSpPr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727FFA6A-29E6-44E0-9F14-FCAC9A4D6CEB}"/>
                </a:ext>
              </a:extLst>
            </p:cNvPr>
            <p:cNvSpPr/>
            <p:nvPr/>
          </p:nvSpPr>
          <p:spPr>
            <a:xfrm>
              <a:off x="3478871" y="5197204"/>
              <a:ext cx="636063" cy="39953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11</a:t>
              </a: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11C4A493-17CA-43D7-8CAF-61ADB8CC0377}"/>
                </a:ext>
              </a:extLst>
            </p:cNvPr>
            <p:cNvSpPr/>
            <p:nvPr/>
          </p:nvSpPr>
          <p:spPr>
            <a:xfrm>
              <a:off x="4125105" y="5197204"/>
              <a:ext cx="625994" cy="39953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18</a:t>
              </a: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19F11D7F-A6B0-47AC-B434-02100D5FC00F}"/>
                </a:ext>
              </a:extLst>
            </p:cNvPr>
            <p:cNvSpPr/>
            <p:nvPr/>
          </p:nvSpPr>
          <p:spPr>
            <a:xfrm>
              <a:off x="4737472" y="5197204"/>
              <a:ext cx="636061" cy="39953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22</a:t>
              </a: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B27EA7F9-14E9-457A-8038-DC91175349E6}"/>
                </a:ext>
              </a:extLst>
            </p:cNvPr>
            <p:cNvSpPr/>
            <p:nvPr/>
          </p:nvSpPr>
          <p:spPr>
            <a:xfrm>
              <a:off x="5361128" y="5197204"/>
              <a:ext cx="554590" cy="39953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34</a:t>
              </a: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A3B5232A-7E13-4FA2-B1DE-51F394B7EE8E}"/>
                </a:ext>
              </a:extLst>
            </p:cNvPr>
            <p:cNvSpPr/>
            <p:nvPr/>
          </p:nvSpPr>
          <p:spPr>
            <a:xfrm>
              <a:off x="5939627" y="5197204"/>
              <a:ext cx="554589" cy="39953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41</a:t>
              </a: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6C8C755A-D525-415F-87CA-2250E5EBF99A}"/>
                </a:ext>
              </a:extLst>
            </p:cNvPr>
            <p:cNvSpPr/>
            <p:nvPr/>
          </p:nvSpPr>
          <p:spPr>
            <a:xfrm>
              <a:off x="6506836" y="5197204"/>
              <a:ext cx="575916" cy="39953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52</a:t>
              </a: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7DA50277-7D5E-4900-B80A-0767286D0D9C}"/>
                </a:ext>
              </a:extLst>
            </p:cNvPr>
            <p:cNvSpPr/>
            <p:nvPr/>
          </p:nvSpPr>
          <p:spPr>
            <a:xfrm>
              <a:off x="7085338" y="5197204"/>
              <a:ext cx="575916" cy="3995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54</a:t>
              </a: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8AAB8249-B5D1-49BF-901A-EC8E8AAB04CF}"/>
                </a:ext>
              </a:extLst>
            </p:cNvPr>
            <p:cNvSpPr/>
            <p:nvPr/>
          </p:nvSpPr>
          <p:spPr>
            <a:xfrm>
              <a:off x="7652548" y="5196731"/>
              <a:ext cx="638618" cy="39953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63</a:t>
              </a:r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87B54011-1574-4B3E-930F-85DE574001F8}"/>
                </a:ext>
              </a:extLst>
            </p:cNvPr>
            <p:cNvSpPr/>
            <p:nvPr/>
          </p:nvSpPr>
          <p:spPr>
            <a:xfrm>
              <a:off x="8298781" y="5197204"/>
              <a:ext cx="570882" cy="39953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68</a:t>
              </a: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162218F2-88DD-4312-8758-140CB71815AC}"/>
                </a:ext>
              </a:extLst>
            </p:cNvPr>
            <p:cNvSpPr/>
            <p:nvPr/>
          </p:nvSpPr>
          <p:spPr>
            <a:xfrm>
              <a:off x="8888572" y="5197204"/>
              <a:ext cx="592893" cy="39953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74</a:t>
              </a: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423CB2D3-78F2-471E-BFD3-B84928AE17CE}"/>
                </a:ext>
              </a:extLst>
            </p:cNvPr>
            <p:cNvSpPr txBox="1"/>
            <p:nvPr/>
          </p:nvSpPr>
          <p:spPr>
            <a:xfrm>
              <a:off x="3674487" y="5589946"/>
              <a:ext cx="5698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0        1        2      3        4       5       6        7       8       9</a:t>
              </a:r>
            </a:p>
          </p:txBody>
        </p:sp>
        <p:cxnSp>
          <p:nvCxnSpPr>
            <p:cNvPr id="81" name="Straight Arrow Connector 80">
              <a:extLst>
                <a:ext uri="{FF2B5EF4-FFF2-40B4-BE49-F238E27FC236}">
                  <a16:creationId xmlns:a16="http://schemas.microsoft.com/office/drawing/2014/main" id="{45D5BFE7-A75D-47E9-B72A-A22EF885C57D}"/>
                </a:ext>
              </a:extLst>
            </p:cNvPr>
            <p:cNvCxnSpPr/>
            <p:nvPr/>
          </p:nvCxnSpPr>
          <p:spPr>
            <a:xfrm>
              <a:off x="6864597" y="4713364"/>
              <a:ext cx="5034" cy="319848"/>
            </a:xfrm>
            <a:prstGeom prst="straightConnector1">
              <a:avLst/>
            </a:prstGeom>
            <a:ln>
              <a:solidFill>
                <a:schemeClr val="accent1">
                  <a:lumMod val="50000"/>
                </a:schemeClr>
              </a:solidFill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565B8412-FD2F-4CE8-B54B-05118093AE98}"/>
                </a:ext>
              </a:extLst>
            </p:cNvPr>
            <p:cNvSpPr txBox="1"/>
            <p:nvPr/>
          </p:nvSpPr>
          <p:spPr>
            <a:xfrm>
              <a:off x="6620826" y="4298974"/>
              <a:ext cx="659155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i="1" dirty="0"/>
                <a:t>low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6E72FFF0-E755-41F8-968C-FFBA142EFDD8}"/>
                </a:ext>
              </a:extLst>
            </p:cNvPr>
            <p:cNvSpPr txBox="1"/>
            <p:nvPr/>
          </p:nvSpPr>
          <p:spPr>
            <a:xfrm>
              <a:off x="7190846" y="4187670"/>
              <a:ext cx="78349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i="1" dirty="0"/>
                <a:t>high</a:t>
              </a:r>
            </a:p>
          </p:txBody>
        </p:sp>
        <p:cxnSp>
          <p:nvCxnSpPr>
            <p:cNvPr id="85" name="Straight Arrow Connector 84">
              <a:extLst>
                <a:ext uri="{FF2B5EF4-FFF2-40B4-BE49-F238E27FC236}">
                  <a16:creationId xmlns:a16="http://schemas.microsoft.com/office/drawing/2014/main" id="{FC8BA097-066B-4E85-8382-0A637D88FBE6}"/>
                </a:ext>
              </a:extLst>
            </p:cNvPr>
            <p:cNvCxnSpPr/>
            <p:nvPr/>
          </p:nvCxnSpPr>
          <p:spPr>
            <a:xfrm>
              <a:off x="7358379" y="4757006"/>
              <a:ext cx="5034" cy="319848"/>
            </a:xfrm>
            <a:prstGeom prst="straightConnector1">
              <a:avLst/>
            </a:prstGeom>
            <a:ln>
              <a:solidFill>
                <a:schemeClr val="accent2">
                  <a:lumMod val="50000"/>
                </a:schemeClr>
              </a:solidFill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A9F0EC1D-567D-4751-BC69-07A5011F090C}"/>
                </a:ext>
              </a:extLst>
            </p:cNvPr>
            <p:cNvSpPr txBox="1"/>
            <p:nvPr/>
          </p:nvSpPr>
          <p:spPr>
            <a:xfrm>
              <a:off x="6574873" y="3953999"/>
              <a:ext cx="70510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i="1" dirty="0"/>
                <a:t>mid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A52A7BB6-54DF-42F4-8BBA-DF8FD6062E52}"/>
                </a:ext>
              </a:extLst>
            </p:cNvPr>
            <p:cNvSpPr txBox="1"/>
            <p:nvPr/>
          </p:nvSpPr>
          <p:spPr>
            <a:xfrm>
              <a:off x="3057965" y="5245571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/>
                <a:t>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863084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210</TotalTime>
  <Words>1585</Words>
  <Application>Microsoft Office PowerPoint</Application>
  <PresentationFormat>Widescreen</PresentationFormat>
  <Paragraphs>369</Paragraphs>
  <Slides>33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46" baseType="lpstr">
      <vt:lpstr>Arial</vt:lpstr>
      <vt:lpstr>Calibri</vt:lpstr>
      <vt:lpstr>Calibri Light</vt:lpstr>
      <vt:lpstr>Cambria Math</vt:lpstr>
      <vt:lpstr>Century Gothic</vt:lpstr>
      <vt:lpstr>Courier New</vt:lpstr>
      <vt:lpstr>Mangal</vt:lpstr>
      <vt:lpstr>Symbol</vt:lpstr>
      <vt:lpstr>Times New Roman</vt:lpstr>
      <vt:lpstr>Wingdings</vt:lpstr>
      <vt:lpstr>Wingdings 3</vt:lpstr>
      <vt:lpstr>Retrospect</vt:lpstr>
      <vt:lpstr>Wisp</vt:lpstr>
      <vt:lpstr>PowerPoint Presentation</vt:lpstr>
      <vt:lpstr>Search Types</vt:lpstr>
      <vt:lpstr>Linear Search</vt:lpstr>
      <vt:lpstr>Binary Search (Sorted Array)</vt:lpstr>
      <vt:lpstr>Binary Search</vt:lpstr>
      <vt:lpstr>Binary Search: Find k = 52</vt:lpstr>
      <vt:lpstr>Binary Search: Find k = 52</vt:lpstr>
      <vt:lpstr>Binary Search: Find k = 52</vt:lpstr>
      <vt:lpstr>Binary Search: Find k = 52</vt:lpstr>
      <vt:lpstr>Binary Search</vt:lpstr>
      <vt:lpstr>Exercises</vt:lpstr>
      <vt:lpstr>Binary Search Tree</vt:lpstr>
      <vt:lpstr>Binary Search Tree</vt:lpstr>
      <vt:lpstr>BST – Insert(k, v)</vt:lpstr>
      <vt:lpstr>BST – Insert Example</vt:lpstr>
      <vt:lpstr>BST – Insert Example</vt:lpstr>
      <vt:lpstr>BST – Insert Example</vt:lpstr>
      <vt:lpstr>BST – Insert Example</vt:lpstr>
      <vt:lpstr>BST – Insert Example</vt:lpstr>
      <vt:lpstr>BST – Insert Example</vt:lpstr>
      <vt:lpstr>BST – Insert Example</vt:lpstr>
      <vt:lpstr>BST – Insert Example</vt:lpstr>
      <vt:lpstr>BST – Search (Find)</vt:lpstr>
      <vt:lpstr>BST – Find Example</vt:lpstr>
      <vt:lpstr>BST - Delete</vt:lpstr>
      <vt:lpstr>BST – Delete Example</vt:lpstr>
      <vt:lpstr>BST – Delete Example</vt:lpstr>
      <vt:lpstr>BST – Delete Example</vt:lpstr>
      <vt:lpstr>BST – Delete Example</vt:lpstr>
      <vt:lpstr>BST – Delete Example</vt:lpstr>
      <vt:lpstr>BST – Delete Example</vt:lpstr>
      <vt:lpstr>Exercises</vt:lpstr>
      <vt:lpstr>Thanks 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 : Traveling</dc:title>
  <dc:creator>Maher</dc:creator>
  <cp:lastModifiedBy>SSTM</cp:lastModifiedBy>
  <cp:revision>51</cp:revision>
  <dcterms:created xsi:type="dcterms:W3CDTF">2025-02-04T20:30:58Z</dcterms:created>
  <dcterms:modified xsi:type="dcterms:W3CDTF">2025-04-19T19:41:27Z</dcterms:modified>
</cp:coreProperties>
</file>