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9"/>
  </p:notesMasterIdLst>
  <p:sldIdLst>
    <p:sldId id="256" r:id="rId3"/>
    <p:sldId id="275" r:id="rId4"/>
    <p:sldId id="304" r:id="rId5"/>
    <p:sldId id="303" r:id="rId6"/>
    <p:sldId id="276" r:id="rId7"/>
    <p:sldId id="277" r:id="rId8"/>
    <p:sldId id="305" r:id="rId9"/>
    <p:sldId id="306" r:id="rId10"/>
    <p:sldId id="307" r:id="rId11"/>
    <p:sldId id="308" r:id="rId12"/>
    <p:sldId id="309" r:id="rId13"/>
    <p:sldId id="280" r:id="rId14"/>
    <p:sldId id="281" r:id="rId15"/>
    <p:sldId id="282" r:id="rId16"/>
    <p:sldId id="283" r:id="rId17"/>
    <p:sldId id="284" r:id="rId18"/>
    <p:sldId id="286" r:id="rId19"/>
    <p:sldId id="310" r:id="rId20"/>
    <p:sldId id="287" r:id="rId21"/>
    <p:sldId id="288" r:id="rId22"/>
    <p:sldId id="289" r:id="rId23"/>
    <p:sldId id="291" r:id="rId24"/>
    <p:sldId id="311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12" r:id="rId36"/>
    <p:sldId id="313" r:id="rId37"/>
    <p:sldId id="27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0-05-05T22:53:26.0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2077 15674 0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8B87-8583-4AA6-A57D-ED109F4C27D8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083A7-0A21-492F-A712-34C0F6E3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1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24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6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06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40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33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would this be changed if we wanted to enqueue to the front and dequeue from the end??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50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  <a:p>
            <a:r>
              <a:rPr lang="en-US" dirty="0"/>
              <a:t>Nodes themselves act</a:t>
            </a:r>
            <a:r>
              <a:rPr lang="en-US" baseline="0" dirty="0"/>
              <a:t> as positions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13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9F27B-37D2-6340-AAA1-E3C46F9BD27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7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1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8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6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0644" y="1519990"/>
            <a:ext cx="8915399" cy="22627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644" y="4119653"/>
            <a:ext cx="8915399" cy="1126283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10644" y="3978442"/>
            <a:ext cx="8915399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6DE3393-4DE0-4D48-A32A-471954A3B34A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20B9D5-73BB-440E-9FC6-727E8BF3226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4027245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252" y="190973"/>
            <a:ext cx="10692360" cy="86780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252" y="1331495"/>
            <a:ext cx="10692360" cy="4860758"/>
          </a:xfrm>
        </p:spPr>
        <p:txBody>
          <a:bodyPr>
            <a:normAutofit/>
          </a:bodyPr>
          <a:lstStyle>
            <a:lvl1pPr>
              <a:defRPr sz="24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Courier New" panose="02070309020205020404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962400" y="64008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EA7DD-87DC-4EBD-B5CE-4F662118B31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1774861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655" y="2074459"/>
            <a:ext cx="9957956" cy="2288661"/>
          </a:xfrm>
          <a:prstGeom prst="rect">
            <a:avLst/>
          </a:prstGeom>
        </p:spPr>
        <p:txBody>
          <a:bodyPr anchor="t" anchorCtr="0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188317" y="2197288"/>
            <a:ext cx="1175262" cy="4904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93" y="2244628"/>
            <a:ext cx="639262" cy="4310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C32926-679A-4144-80D1-2D9912399C3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178621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003" y="2631129"/>
            <a:ext cx="8583033" cy="79787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grpSp>
        <p:nvGrpSpPr>
          <p:cNvPr id="43" name="Google Shape;335;p31">
            <a:extLst>
              <a:ext uri="{FF2B5EF4-FFF2-40B4-BE49-F238E27FC236}">
                <a16:creationId xmlns:a16="http://schemas.microsoft.com/office/drawing/2014/main" id="{0E5A913F-2222-4056-A79C-D16056F4584F}"/>
              </a:ext>
            </a:extLst>
          </p:cNvPr>
          <p:cNvGrpSpPr/>
          <p:nvPr userDrawn="1"/>
        </p:nvGrpSpPr>
        <p:grpSpPr>
          <a:xfrm rot="10800000" flipH="1">
            <a:off x="1666215" y="2599013"/>
            <a:ext cx="457200" cy="822960"/>
            <a:chOff x="4171679" y="1934002"/>
            <a:chExt cx="731520" cy="1097506"/>
          </a:xfrm>
        </p:grpSpPr>
        <p:sp>
          <p:nvSpPr>
            <p:cNvPr id="44" name="Google Shape;336;p31">
              <a:extLst>
                <a:ext uri="{FF2B5EF4-FFF2-40B4-BE49-F238E27FC236}">
                  <a16:creationId xmlns:a16="http://schemas.microsoft.com/office/drawing/2014/main" id="{77E523D4-9E61-4233-8C45-B1C0F06A4934}"/>
                </a:ext>
              </a:extLst>
            </p:cNvPr>
            <p:cNvSpPr/>
            <p:nvPr/>
          </p:nvSpPr>
          <p:spPr>
            <a:xfrm rot="10800000">
              <a:off x="4171679" y="2482868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337;p31">
              <a:extLst>
                <a:ext uri="{FF2B5EF4-FFF2-40B4-BE49-F238E27FC236}">
                  <a16:creationId xmlns:a16="http://schemas.microsoft.com/office/drawing/2014/main" id="{3AAA2DB6-E8D3-4E41-8768-900D320CD991}"/>
                </a:ext>
              </a:extLst>
            </p:cNvPr>
            <p:cNvSpPr/>
            <p:nvPr/>
          </p:nvSpPr>
          <p:spPr>
            <a:xfrm flipH="1">
              <a:off x="4171679" y="1934002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338;p31">
            <a:extLst>
              <a:ext uri="{FF2B5EF4-FFF2-40B4-BE49-F238E27FC236}">
                <a16:creationId xmlns:a16="http://schemas.microsoft.com/office/drawing/2014/main" id="{EF2C358B-2C67-4D2F-B825-41982E2AAD35}"/>
              </a:ext>
            </a:extLst>
          </p:cNvPr>
          <p:cNvGrpSpPr/>
          <p:nvPr userDrawn="1"/>
        </p:nvGrpSpPr>
        <p:grpSpPr>
          <a:xfrm rot="10800000" flipH="1">
            <a:off x="1139816" y="2606040"/>
            <a:ext cx="457200" cy="822960"/>
            <a:chOff x="1972825" y="1935331"/>
            <a:chExt cx="731520" cy="1097280"/>
          </a:xfrm>
        </p:grpSpPr>
        <p:sp>
          <p:nvSpPr>
            <p:cNvPr id="47" name="Google Shape;339;p31">
              <a:extLst>
                <a:ext uri="{FF2B5EF4-FFF2-40B4-BE49-F238E27FC236}">
                  <a16:creationId xmlns:a16="http://schemas.microsoft.com/office/drawing/2014/main" id="{63C0AD34-5A7F-4064-AC62-0B9E21F3A0A5}"/>
                </a:ext>
              </a:extLst>
            </p:cNvPr>
            <p:cNvSpPr/>
            <p:nvPr/>
          </p:nvSpPr>
          <p:spPr>
            <a:xfrm rot="10800000">
              <a:off x="1972825" y="248397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340;p31">
              <a:extLst>
                <a:ext uri="{FF2B5EF4-FFF2-40B4-BE49-F238E27FC236}">
                  <a16:creationId xmlns:a16="http://schemas.microsoft.com/office/drawing/2014/main" id="{6A678087-C1FB-456E-8F55-2A3A7309DEA5}"/>
                </a:ext>
              </a:extLst>
            </p:cNvPr>
            <p:cNvSpPr/>
            <p:nvPr/>
          </p:nvSpPr>
          <p:spPr>
            <a:xfrm flipH="1">
              <a:off x="1972825" y="193533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341;p31">
            <a:extLst>
              <a:ext uri="{FF2B5EF4-FFF2-40B4-BE49-F238E27FC236}">
                <a16:creationId xmlns:a16="http://schemas.microsoft.com/office/drawing/2014/main" id="{552021C9-C827-4087-B4D5-0953134E5B4F}"/>
              </a:ext>
            </a:extLst>
          </p:cNvPr>
          <p:cNvGrpSpPr/>
          <p:nvPr userDrawn="1"/>
        </p:nvGrpSpPr>
        <p:grpSpPr>
          <a:xfrm rot="10800000" flipH="1">
            <a:off x="1390627" y="2602470"/>
            <a:ext cx="457200" cy="822960"/>
            <a:chOff x="418664" y="1756660"/>
            <a:chExt cx="731520" cy="1097280"/>
          </a:xfrm>
        </p:grpSpPr>
        <p:sp>
          <p:nvSpPr>
            <p:cNvPr id="50" name="Google Shape;342;p31">
              <a:extLst>
                <a:ext uri="{FF2B5EF4-FFF2-40B4-BE49-F238E27FC236}">
                  <a16:creationId xmlns:a16="http://schemas.microsoft.com/office/drawing/2014/main" id="{8FE1E791-89C0-4EC2-8C73-29F36CB68A81}"/>
                </a:ext>
              </a:extLst>
            </p:cNvPr>
            <p:cNvSpPr/>
            <p:nvPr/>
          </p:nvSpPr>
          <p:spPr>
            <a:xfrm rot="10800000">
              <a:off x="418664" y="230530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343;p31">
              <a:extLst>
                <a:ext uri="{FF2B5EF4-FFF2-40B4-BE49-F238E27FC236}">
                  <a16:creationId xmlns:a16="http://schemas.microsoft.com/office/drawing/2014/main" id="{B5B49122-A043-4C6E-8AD1-B449D525EEF9}"/>
                </a:ext>
              </a:extLst>
            </p:cNvPr>
            <p:cNvSpPr/>
            <p:nvPr/>
          </p:nvSpPr>
          <p:spPr>
            <a:xfrm flipH="1">
              <a:off x="418664" y="175666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72388F6-CD33-4049-90DC-46424E0A3DE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722944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5802" y="2296698"/>
            <a:ext cx="7315200" cy="181348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Google Shape;219;p8">
            <a:extLst>
              <a:ext uri="{FF2B5EF4-FFF2-40B4-BE49-F238E27FC236}">
                <a16:creationId xmlns:a16="http://schemas.microsoft.com/office/drawing/2014/main" id="{86116D84-DF36-488E-B7DA-5AB1D2001CD2}"/>
              </a:ext>
            </a:extLst>
          </p:cNvPr>
          <p:cNvSpPr/>
          <p:nvPr userDrawn="1"/>
        </p:nvSpPr>
        <p:spPr>
          <a:xfrm>
            <a:off x="11252431" y="3217126"/>
            <a:ext cx="176272" cy="174476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rgbClr val="766F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221;p8">
            <a:extLst>
              <a:ext uri="{FF2B5EF4-FFF2-40B4-BE49-F238E27FC236}">
                <a16:creationId xmlns:a16="http://schemas.microsoft.com/office/drawing/2014/main" id="{180DD504-9256-4052-B1D9-49CDE08B1D71}"/>
              </a:ext>
            </a:extLst>
          </p:cNvPr>
          <p:cNvSpPr/>
          <p:nvPr userDrawn="1"/>
        </p:nvSpPr>
        <p:spPr>
          <a:xfrm>
            <a:off x="1113712" y="2296698"/>
            <a:ext cx="542995" cy="404150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rgbClr val="766F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24;p8">
            <a:extLst>
              <a:ext uri="{FF2B5EF4-FFF2-40B4-BE49-F238E27FC236}">
                <a16:creationId xmlns:a16="http://schemas.microsoft.com/office/drawing/2014/main" id="{C2B6AF1D-1CA9-428D-AEC3-0AA72AB33369}"/>
              </a:ext>
            </a:extLst>
          </p:cNvPr>
          <p:cNvSpPr/>
          <p:nvPr userDrawn="1"/>
        </p:nvSpPr>
        <p:spPr>
          <a:xfrm>
            <a:off x="1108357" y="2733245"/>
            <a:ext cx="341833" cy="263510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26;p8">
            <a:extLst>
              <a:ext uri="{FF2B5EF4-FFF2-40B4-BE49-F238E27FC236}">
                <a16:creationId xmlns:a16="http://schemas.microsoft.com/office/drawing/2014/main" id="{7857A637-5BF6-4CBF-8D84-2B0E3E227C78}"/>
              </a:ext>
            </a:extLst>
          </p:cNvPr>
          <p:cNvSpPr/>
          <p:nvPr userDrawn="1"/>
        </p:nvSpPr>
        <p:spPr>
          <a:xfrm>
            <a:off x="11026317" y="2291373"/>
            <a:ext cx="295551" cy="236825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227;p8">
            <a:extLst>
              <a:ext uri="{FF2B5EF4-FFF2-40B4-BE49-F238E27FC236}">
                <a16:creationId xmlns:a16="http://schemas.microsoft.com/office/drawing/2014/main" id="{78E682E7-D844-4869-B37A-BD44BCB13F8F}"/>
              </a:ext>
            </a:extLst>
          </p:cNvPr>
          <p:cNvSpPr/>
          <p:nvPr userDrawn="1"/>
        </p:nvSpPr>
        <p:spPr>
          <a:xfrm>
            <a:off x="1519596" y="2499625"/>
            <a:ext cx="315147" cy="674750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228;p8">
            <a:extLst>
              <a:ext uri="{FF2B5EF4-FFF2-40B4-BE49-F238E27FC236}">
                <a16:creationId xmlns:a16="http://schemas.microsoft.com/office/drawing/2014/main" id="{C2E41FB9-CF7A-48B8-BCB1-159AE63D1B41}"/>
              </a:ext>
            </a:extLst>
          </p:cNvPr>
          <p:cNvSpPr/>
          <p:nvPr userDrawn="1"/>
        </p:nvSpPr>
        <p:spPr>
          <a:xfrm>
            <a:off x="1978912" y="2556617"/>
            <a:ext cx="281311" cy="379229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29;p8">
            <a:extLst>
              <a:ext uri="{FF2B5EF4-FFF2-40B4-BE49-F238E27FC236}">
                <a16:creationId xmlns:a16="http://schemas.microsoft.com/office/drawing/2014/main" id="{2AE8585B-3F48-4FF1-993A-4F01F11CDAEA}"/>
              </a:ext>
            </a:extLst>
          </p:cNvPr>
          <p:cNvSpPr/>
          <p:nvPr userDrawn="1"/>
        </p:nvSpPr>
        <p:spPr>
          <a:xfrm>
            <a:off x="10593717" y="3138773"/>
            <a:ext cx="318707" cy="290227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230;p8">
            <a:extLst>
              <a:ext uri="{FF2B5EF4-FFF2-40B4-BE49-F238E27FC236}">
                <a16:creationId xmlns:a16="http://schemas.microsoft.com/office/drawing/2014/main" id="{74512173-73A4-451F-A30F-70BE9D9F1792}"/>
              </a:ext>
            </a:extLst>
          </p:cNvPr>
          <p:cNvSpPr/>
          <p:nvPr userDrawn="1"/>
        </p:nvSpPr>
        <p:spPr>
          <a:xfrm>
            <a:off x="10319558" y="3058686"/>
            <a:ext cx="160267" cy="236794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rgbClr val="FEB7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231;p8">
            <a:extLst>
              <a:ext uri="{FF2B5EF4-FFF2-40B4-BE49-F238E27FC236}">
                <a16:creationId xmlns:a16="http://schemas.microsoft.com/office/drawing/2014/main" id="{F8AD3553-883E-4C45-A509-79EF102662BB}"/>
              </a:ext>
            </a:extLst>
          </p:cNvPr>
          <p:cNvSpPr/>
          <p:nvPr userDrawn="1"/>
        </p:nvSpPr>
        <p:spPr>
          <a:xfrm>
            <a:off x="10855432" y="2569093"/>
            <a:ext cx="639118" cy="263510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232;p8">
            <a:extLst>
              <a:ext uri="{FF2B5EF4-FFF2-40B4-BE49-F238E27FC236}">
                <a16:creationId xmlns:a16="http://schemas.microsoft.com/office/drawing/2014/main" id="{810107B0-4F40-4BA6-B150-7964C7A4D328}"/>
              </a:ext>
            </a:extLst>
          </p:cNvPr>
          <p:cNvSpPr/>
          <p:nvPr userDrawn="1"/>
        </p:nvSpPr>
        <p:spPr>
          <a:xfrm>
            <a:off x="10629319" y="2700848"/>
            <a:ext cx="544790" cy="5323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233;p8">
            <a:extLst>
              <a:ext uri="{FF2B5EF4-FFF2-40B4-BE49-F238E27FC236}">
                <a16:creationId xmlns:a16="http://schemas.microsoft.com/office/drawing/2014/main" id="{AB219FD2-2491-4EF2-B2C2-5E29D7B19949}"/>
              </a:ext>
            </a:extLst>
          </p:cNvPr>
          <p:cNvSpPr/>
          <p:nvPr userDrawn="1"/>
        </p:nvSpPr>
        <p:spPr>
          <a:xfrm>
            <a:off x="10396116" y="2843253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234;p8">
            <a:extLst>
              <a:ext uri="{FF2B5EF4-FFF2-40B4-BE49-F238E27FC236}">
                <a16:creationId xmlns:a16="http://schemas.microsoft.com/office/drawing/2014/main" id="{A8493A42-2821-4C18-B407-8A1D802BA828}"/>
              </a:ext>
            </a:extLst>
          </p:cNvPr>
          <p:cNvSpPr/>
          <p:nvPr userDrawn="1"/>
        </p:nvSpPr>
        <p:spPr>
          <a:xfrm>
            <a:off x="1920155" y="2948261"/>
            <a:ext cx="110425" cy="87269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236;p8">
            <a:extLst>
              <a:ext uri="{FF2B5EF4-FFF2-40B4-BE49-F238E27FC236}">
                <a16:creationId xmlns:a16="http://schemas.microsoft.com/office/drawing/2014/main" id="{F6A5B587-F0E1-4C36-ADC4-FE8CA422FF97}"/>
              </a:ext>
            </a:extLst>
          </p:cNvPr>
          <p:cNvSpPr/>
          <p:nvPr userDrawn="1"/>
        </p:nvSpPr>
        <p:spPr>
          <a:xfrm>
            <a:off x="878714" y="2427044"/>
            <a:ext cx="158471" cy="124635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237;p8">
            <a:extLst>
              <a:ext uri="{FF2B5EF4-FFF2-40B4-BE49-F238E27FC236}">
                <a16:creationId xmlns:a16="http://schemas.microsoft.com/office/drawing/2014/main" id="{4AF2AF58-9A5B-4AC5-8FA6-F1A5C5AD947E}"/>
              </a:ext>
            </a:extLst>
          </p:cNvPr>
          <p:cNvSpPr/>
          <p:nvPr userDrawn="1"/>
        </p:nvSpPr>
        <p:spPr>
          <a:xfrm>
            <a:off x="807512" y="2619290"/>
            <a:ext cx="327592" cy="156707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rgbClr val="7B77C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D2273-FBD9-4395-B60A-185D0C8B7A0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D8623B-1F75-477F-A52A-23FC06E033F9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2073809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3979" y="228600"/>
            <a:ext cx="10746921" cy="7749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3979" y="1500474"/>
            <a:ext cx="5303520" cy="466344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380" y="1500474"/>
            <a:ext cx="5303520" cy="466344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CC30D66-2667-4491-A150-C88E7F303999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889CED-22F9-4CAE-8F48-80D63F2D10C0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432609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79" y="228600"/>
            <a:ext cx="10746921" cy="7749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B5D6428-22EE-4CDE-A06E-FD5197787AE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5AE06-6C8E-4AB6-9547-96065C4C2B7F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628523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7117B4-2780-471F-A66B-660163209403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24E36-FDA7-493C-A7AF-ED69B0FB8116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91804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14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DD55A2-7120-42BD-8E4A-91B7E044149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574A00-33B5-4FD6-B2B6-E5436D1F338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520000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048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905000"/>
            <a:ext cx="5892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F3C098-4DB6-4471-BA31-A52E4964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EDD9F6-B8E2-48DD-8CCE-436B8592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B5C31-2E1C-4061-A6D3-AFB86EC83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33488E-1C9A-4B83-AA7E-A279BA55360C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0D667D-0AEE-488E-8FA8-4ED6C067CA06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64427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22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8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5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9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12EC19-5997-43AB-9A92-061FFB2B840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80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753978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66210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979" y="1399026"/>
            <a:ext cx="10750633" cy="46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1" y="6416256"/>
            <a:ext cx="3801978" cy="45289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3842075" y="6416256"/>
            <a:ext cx="7626741" cy="45289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11500900" y="6416256"/>
            <a:ext cx="691100" cy="4528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Placeholder 38"/>
          <p:cNvSpPr>
            <a:spLocks noGrp="1"/>
          </p:cNvSpPr>
          <p:nvPr>
            <p:ph type="title"/>
          </p:nvPr>
        </p:nvSpPr>
        <p:spPr>
          <a:xfrm>
            <a:off x="753979" y="228601"/>
            <a:ext cx="10746921" cy="844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11504612" y="6487402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A11D5C9F-DCDD-47CD-BA3F-ADA670993C2C}" type="slidenum">
              <a:rPr lang="en-US" sz="1600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006674" y="2666467"/>
            <a:ext cx="5456191" cy="12162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>
                <a:solidFill>
                  <a:schemeClr val="accent2"/>
                </a:solidFill>
              </a:rPr>
              <a:t>Linked list and Double Linked List</a:t>
            </a:r>
          </a:p>
        </p:txBody>
      </p:sp>
      <p:sp>
        <p:nvSpPr>
          <p:cNvPr id="5" name="Oval 4"/>
          <p:cNvSpPr/>
          <p:nvPr/>
        </p:nvSpPr>
        <p:spPr>
          <a:xfrm>
            <a:off x="9358604" y="0"/>
            <a:ext cx="2146941" cy="1712222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3134" y="194034"/>
            <a:ext cx="5330737" cy="177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hickThin">
                <a:solidFill>
                  <a:schemeClr val="accent2">
                    <a:lumMod val="50000"/>
                    <a:lumOff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137160" tIns="91440" rIns="137160" bIns="91440" anchor="ctr" anchorCtr="0" upright="1">
            <a:noAutofit/>
          </a:bodyPr>
          <a:lstStyle/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Kurdistan Regional Government-Iraq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Ministry of Higher Education and Scientific Research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Duhok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Polytechnic University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Technical Collage of </a:t>
            </a:r>
            <a:r>
              <a:rPr lang="en-US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Zakho</a:t>
            </a:r>
            <a:endParaRPr lang="en-US" sz="12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Dept. of 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CIS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652" y="5792090"/>
            <a:ext cx="4300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Lecturers: </a:t>
            </a:r>
            <a:r>
              <a:rPr lang="en-US" dirty="0" err="1"/>
              <a:t>Sipan</a:t>
            </a:r>
            <a:r>
              <a:rPr lang="en-US" dirty="0"/>
              <a:t> M. Hameed </a:t>
            </a:r>
            <a:r>
              <a:rPr lang="en-US" dirty="0" smtClean="0"/>
              <a:t>&amp; Ahmed </a:t>
            </a:r>
            <a:r>
              <a:rPr lang="en-US" dirty="0"/>
              <a:t>Jamil</a:t>
            </a:r>
          </a:p>
        </p:txBody>
      </p:sp>
    </p:spTree>
    <p:extLst>
      <p:ext uri="{BB962C8B-B14F-4D97-AF65-F5344CB8AC3E}">
        <p14:creationId xmlns:p14="http://schemas.microsoft.com/office/powerpoint/2010/main" val="1174556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A48DF1-E374-4D0E-BC9A-EE1ADF3C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Example of a Singly Linked List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91573" y="1782151"/>
            <a:ext cx="102761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Let’s </a:t>
            </a:r>
            <a:r>
              <a:rPr lang="en-US" sz="2000" dirty="0"/>
              <a:t>insert a new node </a:t>
            </a:r>
            <a:r>
              <a:rPr lang="en-US" sz="2000" dirty="0" smtClean="0"/>
              <a:t>E with </a:t>
            </a:r>
            <a:r>
              <a:rPr lang="en-US" sz="2000" dirty="0"/>
              <a:t>data 40 at the end of the list.</a:t>
            </a:r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2397547" y="3350134"/>
            <a:ext cx="47944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91573" y="4560130"/>
            <a:ext cx="8663257" cy="1541680"/>
            <a:chOff x="1016031" y="3292131"/>
            <a:chExt cx="8663257" cy="1541680"/>
          </a:xfrm>
        </p:grpSpPr>
        <p:grpSp>
          <p:nvGrpSpPr>
            <p:cNvPr id="3" name="Group 2"/>
            <p:cNvGrpSpPr/>
            <p:nvPr/>
          </p:nvGrpSpPr>
          <p:grpSpPr>
            <a:xfrm>
              <a:off x="1016031" y="3292131"/>
              <a:ext cx="8663257" cy="1541680"/>
              <a:chOff x="1016031" y="3292131"/>
              <a:chExt cx="8663257" cy="154168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1016031" y="3292131"/>
                <a:ext cx="8663257" cy="1471778"/>
                <a:chOff x="16645" y="4792441"/>
                <a:chExt cx="8663257" cy="1562470"/>
              </a:xfrm>
            </p:grpSpPr>
            <p:sp>
              <p:nvSpPr>
                <p:cNvPr id="6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6645" y="4792442"/>
                  <a:ext cx="792205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/>
                    <a:t>head</a:t>
                  </a:r>
                </a:p>
              </p:txBody>
            </p:sp>
            <p:grpSp>
              <p:nvGrpSpPr>
                <p:cNvPr id="68" name="Group 67"/>
                <p:cNvGrpSpPr/>
                <p:nvPr/>
              </p:nvGrpSpPr>
              <p:grpSpPr>
                <a:xfrm>
                  <a:off x="1641542" y="4792441"/>
                  <a:ext cx="7038360" cy="1562470"/>
                  <a:chOff x="1641542" y="4792441"/>
                  <a:chExt cx="7038360" cy="1562470"/>
                </a:xfrm>
              </p:grpSpPr>
              <p:grpSp>
                <p:nvGrpSpPr>
                  <p:cNvPr id="69" name="Group 68"/>
                  <p:cNvGrpSpPr/>
                  <p:nvPr/>
                </p:nvGrpSpPr>
                <p:grpSpPr>
                  <a:xfrm>
                    <a:off x="1641542" y="5202834"/>
                    <a:ext cx="7038360" cy="1152077"/>
                    <a:chOff x="1197523" y="3060210"/>
                    <a:chExt cx="7038360" cy="1152077"/>
                  </a:xfrm>
                </p:grpSpPr>
                <p:grpSp>
                  <p:nvGrpSpPr>
                    <p:cNvPr id="71" name="Group 70"/>
                    <p:cNvGrpSpPr/>
                    <p:nvPr/>
                  </p:nvGrpSpPr>
                  <p:grpSpPr>
                    <a:xfrm>
                      <a:off x="1197523" y="3091454"/>
                      <a:ext cx="1490756" cy="1120833"/>
                      <a:chOff x="6806906" y="2008389"/>
                      <a:chExt cx="1490756" cy="1120833"/>
                    </a:xfrm>
                  </p:grpSpPr>
                  <p:sp>
                    <p:nvSpPr>
                      <p:cNvPr id="85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819281" y="2014299"/>
                        <a:ext cx="396875" cy="36563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r>
                          <a:rPr lang="en-US" dirty="0" smtClean="0"/>
                          <a:t>10</a:t>
                        </a:r>
                        <a:endParaRPr lang="en-US" dirty="0"/>
                      </a:p>
                    </p:txBody>
                  </p:sp>
                  <p:sp>
                    <p:nvSpPr>
                      <p:cNvPr id="86" name="Text Box 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806906" y="2759890"/>
                        <a:ext cx="356188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en-US" dirty="0">
                            <a:solidFill>
                              <a:schemeClr val="tx2"/>
                            </a:solidFill>
                          </a:rPr>
                          <a:t>A</a:t>
                        </a:r>
                      </a:p>
                    </p:txBody>
                  </p:sp>
                  <p:sp>
                    <p:nvSpPr>
                      <p:cNvPr id="87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973210" y="2477681"/>
                        <a:ext cx="11790" cy="282208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2"/>
                        </a:solidFill>
                        <a:round/>
                        <a:headEnd type="oval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8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16821" y="2008389"/>
                        <a:ext cx="428006" cy="37073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r>
                          <a:rPr lang="en-US" dirty="0" smtClean="0"/>
                          <a:t>A:B</a:t>
                        </a:r>
                        <a:endParaRPr lang="en-US" dirty="0"/>
                      </a:p>
                    </p:txBody>
                  </p:sp>
                  <p:sp>
                    <p:nvSpPr>
                      <p:cNvPr id="89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10084" y="2205893"/>
                        <a:ext cx="587578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 type="oval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72" name="Group 71"/>
                    <p:cNvGrpSpPr/>
                    <p:nvPr/>
                  </p:nvGrpSpPr>
                  <p:grpSpPr>
                    <a:xfrm>
                      <a:off x="2746707" y="3091454"/>
                      <a:ext cx="1508109" cy="1120833"/>
                      <a:chOff x="6819281" y="2008389"/>
                      <a:chExt cx="1508109" cy="1120833"/>
                    </a:xfrm>
                  </p:grpSpPr>
                  <p:sp>
                    <p:nvSpPr>
                      <p:cNvPr id="80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819281" y="2014299"/>
                        <a:ext cx="396875" cy="36563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r>
                          <a:rPr lang="en-US" dirty="0" smtClean="0"/>
                          <a:t>20</a:t>
                        </a:r>
                        <a:endParaRPr lang="en-US" dirty="0"/>
                      </a:p>
                    </p:txBody>
                  </p:sp>
                  <p:sp>
                    <p:nvSpPr>
                      <p:cNvPr id="81" name="Text Box 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826142" y="2759890"/>
                        <a:ext cx="317715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en-US" dirty="0">
                            <a:solidFill>
                              <a:schemeClr val="tx2"/>
                            </a:solidFill>
                          </a:rPr>
                          <a:t>B</a:t>
                        </a:r>
                      </a:p>
                    </p:txBody>
                  </p:sp>
                  <p:sp>
                    <p:nvSpPr>
                      <p:cNvPr id="82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973210" y="2477681"/>
                        <a:ext cx="11790" cy="282209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2"/>
                        </a:solidFill>
                        <a:round/>
                        <a:headEnd type="oval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35816" y="2008389"/>
                        <a:ext cx="445567" cy="388416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r>
                          <a:rPr lang="en-US" dirty="0" smtClean="0"/>
                          <a:t>A:B</a:t>
                        </a:r>
                        <a:endParaRPr lang="en-US" dirty="0"/>
                      </a:p>
                    </p:txBody>
                  </p:sp>
                  <p:sp>
                    <p:nvSpPr>
                      <p:cNvPr id="84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67408" y="2205894"/>
                        <a:ext cx="559982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 type="oval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73" name="Group 72"/>
                    <p:cNvGrpSpPr/>
                    <p:nvPr/>
                  </p:nvGrpSpPr>
                  <p:grpSpPr>
                    <a:xfrm>
                      <a:off x="4308228" y="3096557"/>
                      <a:ext cx="1728700" cy="1115730"/>
                      <a:chOff x="6798891" y="2013492"/>
                      <a:chExt cx="1728700" cy="1115730"/>
                    </a:xfrm>
                  </p:grpSpPr>
                  <p:sp>
                    <p:nvSpPr>
                      <p:cNvPr id="75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819281" y="2014299"/>
                        <a:ext cx="396875" cy="36563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r>
                          <a:rPr lang="en-US" dirty="0" smtClean="0"/>
                          <a:t>30</a:t>
                        </a:r>
                        <a:endParaRPr lang="en-US" dirty="0"/>
                      </a:p>
                    </p:txBody>
                  </p:sp>
                  <p:sp>
                    <p:nvSpPr>
                      <p:cNvPr id="76" name="Text Box 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798891" y="2759890"/>
                        <a:ext cx="372218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en-US" dirty="0">
                            <a:solidFill>
                              <a:schemeClr val="tx2"/>
                            </a:solidFill>
                          </a:rPr>
                          <a:t>C</a:t>
                        </a:r>
                      </a:p>
                    </p:txBody>
                  </p:sp>
                  <p:sp>
                    <p:nvSpPr>
                      <p:cNvPr id="77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973210" y="2477681"/>
                        <a:ext cx="11790" cy="282209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2"/>
                        </a:solidFill>
                        <a:round/>
                        <a:headEnd type="oval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8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16821" y="2013492"/>
                        <a:ext cx="507234" cy="36563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r>
                          <a:rPr lang="en-US" dirty="0" smtClean="0"/>
                          <a:t>A:E</a:t>
                        </a:r>
                        <a:endParaRPr lang="en-US" dirty="0"/>
                      </a:p>
                    </p:txBody>
                  </p:sp>
                  <p:sp>
                    <p:nvSpPr>
                      <p:cNvPr id="79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892351" y="2207987"/>
                        <a:ext cx="635240" cy="3905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 type="oval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4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2183" y="3060210"/>
                      <a:ext cx="393700" cy="3968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sz="2000" b="1" dirty="0">
                          <a:sym typeface="Symbol" charset="0"/>
                        </a:rPr>
                        <a:t></a:t>
                      </a:r>
                      <a:endParaRPr lang="en-US" sz="2000" b="1" dirty="0"/>
                    </a:p>
                  </p:txBody>
                </p:sp>
              </p:grpSp>
              <p:sp>
                <p:nvSpPr>
                  <p:cNvPr id="70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9110" y="4792441"/>
                    <a:ext cx="513282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/>
                      <a:t>tail</a:t>
                    </a:r>
                  </a:p>
                </p:txBody>
              </p:sp>
            </p:grpSp>
          </p:grpSp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1637891" y="3724788"/>
                <a:ext cx="428006" cy="34921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dirty="0" smtClean="0"/>
                  <a:t>A:A</a:t>
                </a:r>
                <a:endParaRPr lang="en-US" dirty="0"/>
              </a:p>
            </p:txBody>
          </p:sp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1213697" y="3714814"/>
                <a:ext cx="396875" cy="36266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dirty="0" smtClean="0"/>
                  <a:t>10</a:t>
                </a:r>
                <a:endParaRPr lang="en-US" dirty="0"/>
              </a:p>
            </p:txBody>
          </p:sp>
          <p:sp>
            <p:nvSpPr>
              <p:cNvPr id="33" name="Line 10"/>
              <p:cNvSpPr>
                <a:spLocks noChangeShapeType="1"/>
              </p:cNvSpPr>
              <p:nvPr/>
            </p:nvSpPr>
            <p:spPr bwMode="auto">
              <a:xfrm>
                <a:off x="1445531" y="4198652"/>
                <a:ext cx="11790" cy="265827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" name="Text Box 6"/>
              <p:cNvSpPr txBox="1">
                <a:spLocks noChangeArrowheads="1"/>
              </p:cNvSpPr>
              <p:nvPr/>
            </p:nvSpPr>
            <p:spPr bwMode="auto">
              <a:xfrm>
                <a:off x="1296245" y="4464479"/>
                <a:ext cx="29046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</a:rPr>
                  <a:t>F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41" name="Rectangle 4"/>
            <p:cNvSpPr>
              <a:spLocks noChangeArrowheads="1"/>
            </p:cNvSpPr>
            <p:nvPr/>
          </p:nvSpPr>
          <p:spPr bwMode="auto">
            <a:xfrm>
              <a:off x="7678576" y="3716810"/>
              <a:ext cx="396875" cy="344409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40</a:t>
              </a:r>
              <a:endParaRPr lang="en-US" dirty="0"/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7695857" y="4419124"/>
              <a:ext cx="29687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E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43" name="Line 10"/>
            <p:cNvSpPr>
              <a:spLocks noChangeShapeType="1"/>
            </p:cNvSpPr>
            <p:nvPr/>
          </p:nvSpPr>
          <p:spPr bwMode="auto">
            <a:xfrm>
              <a:off x="7832505" y="4153295"/>
              <a:ext cx="11790" cy="2658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Rectangle 4"/>
            <p:cNvSpPr>
              <a:spLocks noChangeArrowheads="1"/>
            </p:cNvSpPr>
            <p:nvPr/>
          </p:nvSpPr>
          <p:spPr bwMode="auto">
            <a:xfrm>
              <a:off x="8076116" y="3716050"/>
              <a:ext cx="507234" cy="344409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Null</a:t>
              </a:r>
              <a:endParaRPr lang="en-US" dirty="0"/>
            </a:p>
          </p:txBody>
        </p:sp>
        <p:sp>
          <p:nvSpPr>
            <p:cNvPr id="45" name="Line 11"/>
            <p:cNvSpPr>
              <a:spLocks noChangeShapeType="1"/>
            </p:cNvSpPr>
            <p:nvPr/>
          </p:nvSpPr>
          <p:spPr bwMode="auto">
            <a:xfrm>
              <a:off x="8641778" y="3897283"/>
              <a:ext cx="635240" cy="36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254736" y="2748092"/>
            <a:ext cx="6700472" cy="1541679"/>
            <a:chOff x="1016031" y="3292132"/>
            <a:chExt cx="6700472" cy="1541679"/>
          </a:xfrm>
        </p:grpSpPr>
        <p:grpSp>
          <p:nvGrpSpPr>
            <p:cNvPr id="47" name="Group 46"/>
            <p:cNvGrpSpPr/>
            <p:nvPr/>
          </p:nvGrpSpPr>
          <p:grpSpPr>
            <a:xfrm>
              <a:off x="1016031" y="3292132"/>
              <a:ext cx="6700472" cy="1471777"/>
              <a:chOff x="16645" y="4792442"/>
              <a:chExt cx="6700472" cy="1562469"/>
            </a:xfrm>
          </p:grpSpPr>
          <p:sp>
            <p:nvSpPr>
              <p:cNvPr id="52" name="Text Box 5"/>
              <p:cNvSpPr txBox="1">
                <a:spLocks noChangeArrowheads="1"/>
              </p:cNvSpPr>
              <p:nvPr/>
            </p:nvSpPr>
            <p:spPr bwMode="auto">
              <a:xfrm>
                <a:off x="16645" y="4792442"/>
                <a:ext cx="79220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head</a:t>
                </a: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1641542" y="4836560"/>
                <a:ext cx="5075575" cy="1518351"/>
                <a:chOff x="1641542" y="4836560"/>
                <a:chExt cx="5075575" cy="1518351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1641542" y="5234078"/>
                  <a:ext cx="5075575" cy="1120833"/>
                  <a:chOff x="1197523" y="3091454"/>
                  <a:chExt cx="5075575" cy="1120833"/>
                </a:xfrm>
              </p:grpSpPr>
              <p:grpSp>
                <p:nvGrpSpPr>
                  <p:cNvPr id="56" name="Group 55"/>
                  <p:cNvGrpSpPr/>
                  <p:nvPr/>
                </p:nvGrpSpPr>
                <p:grpSpPr>
                  <a:xfrm>
                    <a:off x="1197523" y="3091454"/>
                    <a:ext cx="1490756" cy="1120833"/>
                    <a:chOff x="6806906" y="2008389"/>
                    <a:chExt cx="1490756" cy="1120833"/>
                  </a:xfrm>
                </p:grpSpPr>
                <p:sp>
                  <p:nvSpPr>
                    <p:cNvPr id="94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19281" y="2014299"/>
                      <a:ext cx="396875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p:txBody>
                </p:sp>
                <p:sp>
                  <p:nvSpPr>
                    <p:cNvPr id="95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06906" y="2759890"/>
                      <a:ext cx="356188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A</a:t>
                      </a:r>
                    </a:p>
                  </p:txBody>
                </p:sp>
                <p:sp>
                  <p:nvSpPr>
                    <p:cNvPr id="96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973210" y="2477681"/>
                      <a:ext cx="11790" cy="28220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16821" y="2008389"/>
                      <a:ext cx="428006" cy="370735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A:B</a:t>
                      </a:r>
                      <a:endParaRPr lang="en-US" dirty="0"/>
                    </a:p>
                  </p:txBody>
                </p:sp>
                <p:sp>
                  <p:nvSpPr>
                    <p:cNvPr id="98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10084" y="2205893"/>
                      <a:ext cx="587578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7" name="Group 56"/>
                  <p:cNvGrpSpPr/>
                  <p:nvPr/>
                </p:nvGrpSpPr>
                <p:grpSpPr>
                  <a:xfrm>
                    <a:off x="2746707" y="3091454"/>
                    <a:ext cx="1508109" cy="1120833"/>
                    <a:chOff x="6819281" y="2008389"/>
                    <a:chExt cx="1508109" cy="1120833"/>
                  </a:xfrm>
                </p:grpSpPr>
                <p:sp>
                  <p:nvSpPr>
                    <p:cNvPr id="65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19281" y="2014299"/>
                      <a:ext cx="396875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p:txBody>
                </p:sp>
                <p:sp>
                  <p:nvSpPr>
                    <p:cNvPr id="90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26142" y="2759890"/>
                      <a:ext cx="317715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B</a:t>
                      </a:r>
                    </a:p>
                  </p:txBody>
                </p:sp>
                <p:sp>
                  <p:nvSpPr>
                    <p:cNvPr id="91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973210" y="2477681"/>
                      <a:ext cx="11790" cy="28220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35816" y="2008389"/>
                      <a:ext cx="445567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A:B</a:t>
                      </a:r>
                      <a:endParaRPr lang="en-US" dirty="0"/>
                    </a:p>
                  </p:txBody>
                </p:sp>
                <p:sp>
                  <p:nvSpPr>
                    <p:cNvPr id="93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67408" y="2205894"/>
                      <a:ext cx="55998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8" name="Group 57"/>
                  <p:cNvGrpSpPr/>
                  <p:nvPr/>
                </p:nvGrpSpPr>
                <p:grpSpPr>
                  <a:xfrm>
                    <a:off x="4308228" y="3096557"/>
                    <a:ext cx="1618832" cy="1115730"/>
                    <a:chOff x="6798891" y="2013492"/>
                    <a:chExt cx="1618832" cy="1115730"/>
                  </a:xfrm>
                </p:grpSpPr>
                <p:sp>
                  <p:nvSpPr>
                    <p:cNvPr id="60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19281" y="2014299"/>
                      <a:ext cx="396875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p:txBody>
                </p:sp>
                <p:sp>
                  <p:nvSpPr>
                    <p:cNvPr id="61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98891" y="2759890"/>
                      <a:ext cx="372218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</a:t>
                      </a:r>
                    </a:p>
                  </p:txBody>
                </p:sp>
                <p:sp>
                  <p:nvSpPr>
                    <p:cNvPr id="62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973210" y="2477681"/>
                      <a:ext cx="11790" cy="28220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16821" y="2013492"/>
                      <a:ext cx="507234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p:txBody>
                </p:sp>
                <p:sp>
                  <p:nvSpPr>
                    <p:cNvPr id="64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82483" y="2205893"/>
                      <a:ext cx="635240" cy="3905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9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79398" y="3094427"/>
                    <a:ext cx="393700" cy="39687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 b="1" dirty="0">
                        <a:sym typeface="Symbol" charset="0"/>
                      </a:rPr>
                      <a:t></a:t>
                    </a:r>
                    <a:endParaRPr lang="en-US" sz="2000" b="1" dirty="0"/>
                  </a:p>
                </p:txBody>
              </p:sp>
            </p:grpSp>
            <p:sp>
              <p:nvSpPr>
                <p:cNvPr id="5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5169512" y="4836560"/>
                  <a:ext cx="513282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/>
                    <a:t>tail</a:t>
                  </a:r>
                </a:p>
              </p:txBody>
            </p:sp>
          </p:grpSp>
        </p:grpSp>
        <p:sp>
          <p:nvSpPr>
            <p:cNvPr id="48" name="Rectangle 4"/>
            <p:cNvSpPr>
              <a:spLocks noChangeArrowheads="1"/>
            </p:cNvSpPr>
            <p:nvPr/>
          </p:nvSpPr>
          <p:spPr bwMode="auto">
            <a:xfrm>
              <a:off x="1637891" y="3724788"/>
              <a:ext cx="428006" cy="34921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A:A</a:t>
              </a:r>
              <a:endParaRPr lang="en-US" dirty="0"/>
            </a:p>
          </p:txBody>
        </p:sp>
        <p:sp>
          <p:nvSpPr>
            <p:cNvPr id="49" name="Rectangle 4"/>
            <p:cNvSpPr>
              <a:spLocks noChangeArrowheads="1"/>
            </p:cNvSpPr>
            <p:nvPr/>
          </p:nvSpPr>
          <p:spPr bwMode="auto">
            <a:xfrm>
              <a:off x="1213697" y="3714814"/>
              <a:ext cx="396875" cy="36266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50" name="Line 10"/>
            <p:cNvSpPr>
              <a:spLocks noChangeShapeType="1"/>
            </p:cNvSpPr>
            <p:nvPr/>
          </p:nvSpPr>
          <p:spPr bwMode="auto">
            <a:xfrm>
              <a:off x="1445531" y="4198652"/>
              <a:ext cx="11790" cy="26582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Text Box 6"/>
            <p:cNvSpPr txBox="1">
              <a:spLocks noChangeArrowheads="1"/>
            </p:cNvSpPr>
            <p:nvPr/>
          </p:nvSpPr>
          <p:spPr bwMode="auto">
            <a:xfrm>
              <a:off x="1296245" y="4464479"/>
              <a:ext cx="29046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F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sp>
        <p:nvSpPr>
          <p:cNvPr id="99" name="Line 11"/>
          <p:cNvSpPr>
            <a:spLocks noChangeShapeType="1"/>
          </p:cNvSpPr>
          <p:nvPr/>
        </p:nvSpPr>
        <p:spPr bwMode="auto">
          <a:xfrm>
            <a:off x="1918105" y="5165984"/>
            <a:ext cx="47944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3988427" y="2502195"/>
            <a:ext cx="81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Before</a:t>
            </a:r>
            <a:endParaRPr lang="en-US" b="1" dirty="0"/>
          </a:p>
        </p:txBody>
      </p:sp>
      <p:sp>
        <p:nvSpPr>
          <p:cNvPr id="101" name="Rectangle 100"/>
          <p:cNvSpPr/>
          <p:nvPr/>
        </p:nvSpPr>
        <p:spPr>
          <a:xfrm>
            <a:off x="4061449" y="4393108"/>
            <a:ext cx="1006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After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71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A48DF1-E374-4D0E-BC9A-EE1ADF3C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Example of a Singly Linked List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15615" y="3170231"/>
            <a:ext cx="8663257" cy="1541680"/>
            <a:chOff x="1006701" y="3301462"/>
            <a:chExt cx="8663257" cy="1541680"/>
          </a:xfrm>
        </p:grpSpPr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152156" y="3892072"/>
              <a:ext cx="4794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006701" y="3301462"/>
              <a:ext cx="8663257" cy="1541680"/>
              <a:chOff x="1016031" y="3292131"/>
              <a:chExt cx="8663257" cy="154168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016031" y="3292131"/>
                <a:ext cx="8663257" cy="1541680"/>
                <a:chOff x="1016031" y="3292131"/>
                <a:chExt cx="8663257" cy="1541680"/>
              </a:xfrm>
            </p:grpSpPr>
            <p:grpSp>
              <p:nvGrpSpPr>
                <p:cNvPr id="66" name="Group 65"/>
                <p:cNvGrpSpPr/>
                <p:nvPr/>
              </p:nvGrpSpPr>
              <p:grpSpPr>
                <a:xfrm>
                  <a:off x="1016031" y="3292131"/>
                  <a:ext cx="8663257" cy="1471778"/>
                  <a:chOff x="16645" y="4792441"/>
                  <a:chExt cx="8663257" cy="1562470"/>
                </a:xfrm>
              </p:grpSpPr>
              <p:sp>
                <p:nvSpPr>
                  <p:cNvPr id="67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45" y="4792442"/>
                    <a:ext cx="79220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/>
                      <a:t>head</a:t>
                    </a:r>
                  </a:p>
                </p:txBody>
              </p:sp>
              <p:grpSp>
                <p:nvGrpSpPr>
                  <p:cNvPr id="68" name="Group 67"/>
                  <p:cNvGrpSpPr/>
                  <p:nvPr/>
                </p:nvGrpSpPr>
                <p:grpSpPr>
                  <a:xfrm>
                    <a:off x="1641542" y="4792441"/>
                    <a:ext cx="7038360" cy="1562470"/>
                    <a:chOff x="1641542" y="4792441"/>
                    <a:chExt cx="7038360" cy="1562470"/>
                  </a:xfrm>
                </p:grpSpPr>
                <p:grpSp>
                  <p:nvGrpSpPr>
                    <p:cNvPr id="69" name="Group 68"/>
                    <p:cNvGrpSpPr/>
                    <p:nvPr/>
                  </p:nvGrpSpPr>
                  <p:grpSpPr>
                    <a:xfrm>
                      <a:off x="1641542" y="5202834"/>
                      <a:ext cx="7038360" cy="1152077"/>
                      <a:chOff x="1197523" y="3060210"/>
                      <a:chExt cx="7038360" cy="1152077"/>
                    </a:xfrm>
                  </p:grpSpPr>
                  <p:grpSp>
                    <p:nvGrpSpPr>
                      <p:cNvPr id="71" name="Group 70"/>
                      <p:cNvGrpSpPr/>
                      <p:nvPr/>
                    </p:nvGrpSpPr>
                    <p:grpSpPr>
                      <a:xfrm>
                        <a:off x="1197523" y="3091454"/>
                        <a:ext cx="1490756" cy="1120833"/>
                        <a:chOff x="6806906" y="2008389"/>
                        <a:chExt cx="1490756" cy="1120833"/>
                      </a:xfrm>
                    </p:grpSpPr>
                    <p:sp>
                      <p:nvSpPr>
                        <p:cNvPr id="85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19281" y="2014299"/>
                          <a:ext cx="396875" cy="365632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86" name="Text Box 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06906" y="2759890"/>
                          <a:ext cx="356188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2"/>
                              </a:solidFill>
                            </a:rPr>
                            <a:t>A</a:t>
                          </a:r>
                        </a:p>
                      </p:txBody>
                    </p:sp>
                    <p:sp>
                      <p:nvSpPr>
                        <p:cNvPr id="87" name="Line 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973210" y="2477681"/>
                          <a:ext cx="11790" cy="282208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2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8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216821" y="2008389"/>
                          <a:ext cx="428006" cy="370735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A:B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89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710084" y="2205893"/>
                          <a:ext cx="587578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72" name="Group 71"/>
                      <p:cNvGrpSpPr/>
                      <p:nvPr/>
                    </p:nvGrpSpPr>
                    <p:grpSpPr>
                      <a:xfrm>
                        <a:off x="2746707" y="3091454"/>
                        <a:ext cx="1508109" cy="1120833"/>
                        <a:chOff x="6819281" y="2008389"/>
                        <a:chExt cx="1508109" cy="1120833"/>
                      </a:xfrm>
                    </p:grpSpPr>
                    <p:sp>
                      <p:nvSpPr>
                        <p:cNvPr id="80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19281" y="2014299"/>
                          <a:ext cx="396875" cy="365632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20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81" name="Text Box 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26142" y="2759890"/>
                          <a:ext cx="317715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2"/>
                              </a:solidFill>
                            </a:rPr>
                            <a:t>B</a:t>
                          </a:r>
                        </a:p>
                      </p:txBody>
                    </p:sp>
                    <p:sp>
                      <p:nvSpPr>
                        <p:cNvPr id="82" name="Line 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973210" y="2477681"/>
                          <a:ext cx="11790" cy="282209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2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3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235816" y="2008389"/>
                          <a:ext cx="445567" cy="388416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A:B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84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767408" y="2205894"/>
                          <a:ext cx="559982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73" name="Group 72"/>
                      <p:cNvGrpSpPr/>
                      <p:nvPr/>
                    </p:nvGrpSpPr>
                    <p:grpSpPr>
                      <a:xfrm>
                        <a:off x="4308228" y="3096557"/>
                        <a:ext cx="1728700" cy="1115730"/>
                        <a:chOff x="6798891" y="2013492"/>
                        <a:chExt cx="1728700" cy="1115730"/>
                      </a:xfrm>
                    </p:grpSpPr>
                    <p:sp>
                      <p:nvSpPr>
                        <p:cNvPr id="75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19281" y="2014299"/>
                          <a:ext cx="396875" cy="365632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76" name="Text Box 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798891" y="2759890"/>
                          <a:ext cx="372218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2"/>
                              </a:solidFill>
                            </a:rPr>
                            <a:t>C</a:t>
                          </a:r>
                        </a:p>
                      </p:txBody>
                    </p:sp>
                    <p:sp>
                      <p:nvSpPr>
                        <p:cNvPr id="77" name="Line 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973210" y="2477681"/>
                          <a:ext cx="11790" cy="282209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2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8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216821" y="2013492"/>
                          <a:ext cx="507234" cy="365632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A:E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79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892351" y="2207987"/>
                          <a:ext cx="635240" cy="3905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74" name="Text Box 3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842183" y="3060210"/>
                        <a:ext cx="3937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en-US" sz="2000" b="1" dirty="0">
                            <a:sym typeface="Symbol" charset="0"/>
                          </a:rPr>
                          <a:t></a:t>
                        </a:r>
                        <a:endParaRPr lang="en-US" sz="2000" b="1" dirty="0"/>
                      </a:p>
                    </p:txBody>
                  </p:sp>
                </p:grpSp>
                <p:sp>
                  <p:nvSpPr>
                    <p:cNvPr id="70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29110" y="4792441"/>
                      <a:ext cx="513282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/>
                        <a:t>tail</a:t>
                      </a:r>
                    </a:p>
                  </p:txBody>
                </p:sp>
              </p:grpSp>
            </p:grpSp>
            <p:sp>
              <p:nvSpPr>
                <p:cNvPr id="31" name="Rectangle 4"/>
                <p:cNvSpPr>
                  <a:spLocks noChangeArrowheads="1"/>
                </p:cNvSpPr>
                <p:nvPr/>
              </p:nvSpPr>
              <p:spPr bwMode="auto">
                <a:xfrm>
                  <a:off x="1637891" y="3724788"/>
                  <a:ext cx="428006" cy="349216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dirty="0" smtClean="0"/>
                    <a:t>A:A</a:t>
                  </a:r>
                  <a:endParaRPr lang="en-US" dirty="0"/>
                </a:p>
              </p:txBody>
            </p:sp>
            <p:sp>
              <p:nvSpPr>
                <p:cNvPr id="32" name="Rectangle 4"/>
                <p:cNvSpPr>
                  <a:spLocks noChangeArrowheads="1"/>
                </p:cNvSpPr>
                <p:nvPr/>
              </p:nvSpPr>
              <p:spPr bwMode="auto">
                <a:xfrm>
                  <a:off x="1213697" y="3714814"/>
                  <a:ext cx="396875" cy="362664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dirty="0" smtClean="0"/>
                    <a:t>10</a:t>
                  </a:r>
                  <a:endParaRPr lang="en-US" dirty="0"/>
                </a:p>
              </p:txBody>
            </p:sp>
            <p:sp>
              <p:nvSpPr>
                <p:cNvPr id="33" name="Line 10"/>
                <p:cNvSpPr>
                  <a:spLocks noChangeShapeType="1"/>
                </p:cNvSpPr>
                <p:nvPr/>
              </p:nvSpPr>
              <p:spPr bwMode="auto">
                <a:xfrm>
                  <a:off x="1445531" y="4198652"/>
                  <a:ext cx="11790" cy="265827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96245" y="4464479"/>
                  <a:ext cx="290464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</a:rPr>
                    <a:t>F</a:t>
                  </a:r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7678576" y="3716810"/>
                <a:ext cx="396875" cy="344409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dirty="0" smtClean="0"/>
                  <a:t>40</a:t>
                </a:r>
                <a:endParaRPr lang="en-US" dirty="0"/>
              </a:p>
            </p:txBody>
          </p:sp>
          <p:sp>
            <p:nvSpPr>
              <p:cNvPr id="42" name="Text Box 6"/>
              <p:cNvSpPr txBox="1">
                <a:spLocks noChangeArrowheads="1"/>
              </p:cNvSpPr>
              <p:nvPr/>
            </p:nvSpPr>
            <p:spPr bwMode="auto">
              <a:xfrm>
                <a:off x="7695857" y="4419124"/>
                <a:ext cx="29687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</a:rPr>
                  <a:t>E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3" name="Line 10"/>
              <p:cNvSpPr>
                <a:spLocks noChangeShapeType="1"/>
              </p:cNvSpPr>
              <p:nvPr/>
            </p:nvSpPr>
            <p:spPr bwMode="auto">
              <a:xfrm>
                <a:off x="7832505" y="4153295"/>
                <a:ext cx="11790" cy="265828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8076116" y="3716050"/>
                <a:ext cx="507234" cy="344409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dirty="0" smtClean="0"/>
                  <a:t>Null</a:t>
                </a:r>
                <a:endParaRPr lang="en-US" dirty="0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8641778" y="3897283"/>
                <a:ext cx="635240" cy="36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1149541" y="188709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Deletion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Traverse </a:t>
            </a:r>
            <a:r>
              <a:rPr lang="en-US" dirty="0"/>
              <a:t>to the node before </a:t>
            </a:r>
            <a:r>
              <a:rPr lang="en-US" dirty="0" smtClean="0"/>
              <a:t>B </a:t>
            </a:r>
            <a:r>
              <a:rPr lang="en-US" dirty="0"/>
              <a:t>(i.e., </a:t>
            </a:r>
            <a:r>
              <a:rPr lang="en-US" dirty="0" smtClean="0"/>
              <a:t>A).</a:t>
            </a:r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Point the next of </a:t>
            </a:r>
            <a:r>
              <a:rPr lang="en-US" dirty="0" smtClean="0"/>
              <a:t>A </a:t>
            </a:r>
            <a:r>
              <a:rPr lang="en-US" dirty="0"/>
              <a:t>to the node after </a:t>
            </a:r>
            <a:r>
              <a:rPr lang="en-US" dirty="0" smtClean="0"/>
              <a:t>B </a:t>
            </a:r>
            <a:r>
              <a:rPr lang="en-US" dirty="0"/>
              <a:t>(i.e., </a:t>
            </a:r>
            <a:r>
              <a:rPr lang="en-US" dirty="0" smtClean="0"/>
              <a:t>C).</a:t>
            </a:r>
          </a:p>
          <a:p>
            <a:pPr marL="342900" indent="-342900">
              <a:buAutoNum type="arabicPeriod"/>
            </a:pPr>
            <a:r>
              <a:rPr lang="en-US" dirty="0" smtClean="0"/>
              <a:t>Free </a:t>
            </a:r>
            <a:r>
              <a:rPr lang="en-US" dirty="0"/>
              <a:t>the memory of the node with data </a:t>
            </a:r>
            <a:r>
              <a:rPr lang="en-US" dirty="0" smtClean="0"/>
              <a:t>B.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1013281" y="4845746"/>
            <a:ext cx="7077056" cy="1541680"/>
            <a:chOff x="1006701" y="3301462"/>
            <a:chExt cx="7077056" cy="1541680"/>
          </a:xfrm>
        </p:grpSpPr>
        <p:sp>
          <p:nvSpPr>
            <p:cNvPr id="47" name="Line 11"/>
            <p:cNvSpPr>
              <a:spLocks noChangeShapeType="1"/>
            </p:cNvSpPr>
            <p:nvPr/>
          </p:nvSpPr>
          <p:spPr bwMode="auto">
            <a:xfrm>
              <a:off x="2152156" y="3892072"/>
              <a:ext cx="4794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006701" y="3301462"/>
              <a:ext cx="7077056" cy="1541680"/>
              <a:chOff x="1016031" y="3292131"/>
              <a:chExt cx="7077056" cy="1541680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1016031" y="3292131"/>
                <a:ext cx="7077056" cy="1541680"/>
                <a:chOff x="1016031" y="3292131"/>
                <a:chExt cx="7077056" cy="1541680"/>
              </a:xfrm>
            </p:grpSpPr>
            <p:grpSp>
              <p:nvGrpSpPr>
                <p:cNvPr id="55" name="Group 54"/>
                <p:cNvGrpSpPr/>
                <p:nvPr/>
              </p:nvGrpSpPr>
              <p:grpSpPr>
                <a:xfrm>
                  <a:off x="1016031" y="3292131"/>
                  <a:ext cx="7077056" cy="1471778"/>
                  <a:chOff x="16645" y="4792441"/>
                  <a:chExt cx="7077056" cy="1562470"/>
                </a:xfrm>
              </p:grpSpPr>
              <p:sp>
                <p:nvSpPr>
                  <p:cNvPr id="60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45" y="4792442"/>
                    <a:ext cx="79220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/>
                      <a:t>head</a:t>
                    </a:r>
                  </a:p>
                </p:txBody>
              </p:sp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1641542" y="4792441"/>
                    <a:ext cx="5452159" cy="1562470"/>
                    <a:chOff x="1641542" y="4792441"/>
                    <a:chExt cx="5452159" cy="1562470"/>
                  </a:xfrm>
                </p:grpSpPr>
                <p:grpSp>
                  <p:nvGrpSpPr>
                    <p:cNvPr id="62" name="Group 61"/>
                    <p:cNvGrpSpPr/>
                    <p:nvPr/>
                  </p:nvGrpSpPr>
                  <p:grpSpPr>
                    <a:xfrm>
                      <a:off x="1641542" y="5202834"/>
                      <a:ext cx="5452159" cy="1152077"/>
                      <a:chOff x="1197523" y="3060210"/>
                      <a:chExt cx="5452159" cy="1152077"/>
                    </a:xfrm>
                  </p:grpSpPr>
                  <p:grpSp>
                    <p:nvGrpSpPr>
                      <p:cNvPr id="64" name="Group 63"/>
                      <p:cNvGrpSpPr/>
                      <p:nvPr/>
                    </p:nvGrpSpPr>
                    <p:grpSpPr>
                      <a:xfrm>
                        <a:off x="1197523" y="3091454"/>
                        <a:ext cx="1490756" cy="1120833"/>
                        <a:chOff x="6806906" y="2008389"/>
                        <a:chExt cx="1490756" cy="1120833"/>
                      </a:xfrm>
                    </p:grpSpPr>
                    <p:sp>
                      <p:nvSpPr>
                        <p:cNvPr id="102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19281" y="2014299"/>
                          <a:ext cx="396875" cy="365632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103" name="Text Box 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06906" y="2759890"/>
                          <a:ext cx="356188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2"/>
                              </a:solidFill>
                            </a:rPr>
                            <a:t>A</a:t>
                          </a:r>
                        </a:p>
                      </p:txBody>
                    </p:sp>
                    <p:sp>
                      <p:nvSpPr>
                        <p:cNvPr id="104" name="Line 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973210" y="2477681"/>
                          <a:ext cx="11790" cy="282208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2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5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216821" y="2008389"/>
                          <a:ext cx="428006" cy="370735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A:B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106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710084" y="2205893"/>
                          <a:ext cx="587578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90" name="Group 89"/>
                      <p:cNvGrpSpPr/>
                      <p:nvPr/>
                    </p:nvGrpSpPr>
                    <p:grpSpPr>
                      <a:xfrm>
                        <a:off x="2722027" y="3096557"/>
                        <a:ext cx="1728700" cy="1115730"/>
                        <a:chOff x="5212690" y="2013492"/>
                        <a:chExt cx="1728700" cy="1115730"/>
                      </a:xfrm>
                    </p:grpSpPr>
                    <p:sp>
                      <p:nvSpPr>
                        <p:cNvPr id="92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3080" y="2014299"/>
                          <a:ext cx="396875" cy="365632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93" name="Text Box 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12690" y="2759890"/>
                          <a:ext cx="372218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2"/>
                              </a:solidFill>
                            </a:rPr>
                            <a:t>C</a:t>
                          </a:r>
                        </a:p>
                      </p:txBody>
                    </p:sp>
                    <p:sp>
                      <p:nvSpPr>
                        <p:cNvPr id="94" name="Line 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387009" y="2477681"/>
                          <a:ext cx="11790" cy="282209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2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5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30620" y="2013492"/>
                          <a:ext cx="507234" cy="365632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r>
                            <a:rPr lang="en-US" dirty="0" smtClean="0"/>
                            <a:t>A:E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96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306150" y="2207987"/>
                          <a:ext cx="635240" cy="3905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  <a:round/>
                          <a:headEnd type="oval" w="med" len="med"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91" name="Text Box 3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255982" y="3060210"/>
                        <a:ext cx="3937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en-US" sz="2000" b="1" dirty="0">
                            <a:sym typeface="Symbol" charset="0"/>
                          </a:rPr>
                          <a:t></a:t>
                        </a:r>
                        <a:endParaRPr lang="en-US" sz="2000" b="1" dirty="0"/>
                      </a:p>
                    </p:txBody>
                  </p:sp>
                </p:grpSp>
                <p:sp>
                  <p:nvSpPr>
                    <p:cNvPr id="63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42909" y="4792441"/>
                      <a:ext cx="513282" cy="3693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/>
                        <a:t>tail</a:t>
                      </a:r>
                    </a:p>
                  </p:txBody>
                </p:sp>
              </p:grpSp>
            </p:grpSp>
            <p:sp>
              <p:nvSpPr>
                <p:cNvPr id="56" name="Rectangle 4"/>
                <p:cNvSpPr>
                  <a:spLocks noChangeArrowheads="1"/>
                </p:cNvSpPr>
                <p:nvPr/>
              </p:nvSpPr>
              <p:spPr bwMode="auto">
                <a:xfrm>
                  <a:off x="1637891" y="3724788"/>
                  <a:ext cx="428006" cy="349216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dirty="0" smtClean="0"/>
                    <a:t>A:A</a:t>
                  </a:r>
                  <a:endParaRPr lang="en-US" dirty="0"/>
                </a:p>
              </p:txBody>
            </p:sp>
            <p:sp>
              <p:nvSpPr>
                <p:cNvPr id="57" name="Rectangle 4"/>
                <p:cNvSpPr>
                  <a:spLocks noChangeArrowheads="1"/>
                </p:cNvSpPr>
                <p:nvPr/>
              </p:nvSpPr>
              <p:spPr bwMode="auto">
                <a:xfrm>
                  <a:off x="1213697" y="3714814"/>
                  <a:ext cx="396875" cy="362664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dirty="0" smtClean="0"/>
                    <a:t>10</a:t>
                  </a:r>
                  <a:endParaRPr lang="en-US" dirty="0"/>
                </a:p>
              </p:txBody>
            </p:sp>
            <p:sp>
              <p:nvSpPr>
                <p:cNvPr id="58" name="Line 10"/>
                <p:cNvSpPr>
                  <a:spLocks noChangeShapeType="1"/>
                </p:cNvSpPr>
                <p:nvPr/>
              </p:nvSpPr>
              <p:spPr bwMode="auto">
                <a:xfrm>
                  <a:off x="1445531" y="4198652"/>
                  <a:ext cx="11790" cy="265827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96245" y="4464479"/>
                  <a:ext cx="290464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</a:rPr>
                    <a:t>F</a:t>
                  </a:r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6092375" y="3716810"/>
                <a:ext cx="396875" cy="344409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dirty="0" smtClean="0"/>
                  <a:t>40</a:t>
                </a:r>
                <a:endParaRPr lang="en-US" dirty="0"/>
              </a:p>
            </p:txBody>
          </p:sp>
          <p:sp>
            <p:nvSpPr>
              <p:cNvPr id="51" name="Text Box 6"/>
              <p:cNvSpPr txBox="1">
                <a:spLocks noChangeArrowheads="1"/>
              </p:cNvSpPr>
              <p:nvPr/>
            </p:nvSpPr>
            <p:spPr bwMode="auto">
              <a:xfrm>
                <a:off x="6109656" y="4419124"/>
                <a:ext cx="29687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</a:rPr>
                  <a:t>E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>
                <a:off x="6246304" y="4153295"/>
                <a:ext cx="11790" cy="265828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6489915" y="3716050"/>
                <a:ext cx="507234" cy="344409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dirty="0" smtClean="0"/>
                  <a:t>Null</a:t>
                </a:r>
                <a:endParaRPr lang="en-US" dirty="0"/>
              </a:p>
            </p:txBody>
          </p:sp>
          <p:sp>
            <p:nvSpPr>
              <p:cNvPr id="54" name="Line 11"/>
              <p:cNvSpPr>
                <a:spLocks noChangeShapeType="1"/>
              </p:cNvSpPr>
              <p:nvPr/>
            </p:nvSpPr>
            <p:spPr bwMode="auto">
              <a:xfrm>
                <a:off x="7055577" y="3897283"/>
                <a:ext cx="635240" cy="36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4051027" y="3052487"/>
            <a:ext cx="81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Before</a:t>
            </a:r>
            <a:endParaRPr lang="en-US" b="1" dirty="0"/>
          </a:p>
        </p:txBody>
      </p:sp>
      <p:sp>
        <p:nvSpPr>
          <p:cNvPr id="107" name="Rectangle 106"/>
          <p:cNvSpPr/>
          <p:nvPr/>
        </p:nvSpPr>
        <p:spPr>
          <a:xfrm>
            <a:off x="4183798" y="4714214"/>
            <a:ext cx="1006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After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75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545F508-8449-4069-9DB8-3B86DF5FD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660" y="284596"/>
            <a:ext cx="10058400" cy="1450757"/>
          </a:xfrm>
        </p:spPr>
        <p:txBody>
          <a:bodyPr/>
          <a:lstStyle/>
          <a:p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A Simple Linked List Class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70425EC-C71D-48AC-B125-C42EFE1A1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0914" y="1994558"/>
            <a:ext cx="7848600" cy="1969168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We use two classes: </a:t>
            </a:r>
            <a:r>
              <a:rPr lang="en-US" altLang="zh-CN" b="1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Node</a:t>
            </a:r>
            <a:r>
              <a:rPr lang="en-US" altLang="zh-CN" dirty="0">
                <a:ea typeface="宋体" panose="02010600030101010101" pitchFamily="2" charset="-122"/>
              </a:rPr>
              <a:t> and </a:t>
            </a:r>
            <a:r>
              <a:rPr lang="en-US" altLang="zh-CN" b="1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List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Declare a </a:t>
            </a:r>
            <a:r>
              <a:rPr lang="en-US" altLang="zh-CN" dirty="0">
                <a:solidFill>
                  <a:srgbClr val="C00000"/>
                </a:solidFill>
                <a:ea typeface="宋体" panose="02010600030101010101" pitchFamily="2" charset="-122"/>
              </a:rPr>
              <a:t>Node</a:t>
            </a:r>
            <a:r>
              <a:rPr lang="en-US" altLang="zh-CN" dirty="0">
                <a:ea typeface="宋体" panose="02010600030101010101" pitchFamily="2" charset="-122"/>
              </a:rPr>
              <a:t> class for the nodes</a:t>
            </a:r>
          </a:p>
          <a:p>
            <a:pPr lvl="1"/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data</a:t>
            </a:r>
            <a:r>
              <a:rPr lang="en-US" altLang="zh-CN" dirty="0">
                <a:ea typeface="宋体" panose="02010600030101010101" pitchFamily="2" charset="-122"/>
              </a:rPr>
              <a:t>: </a:t>
            </a:r>
            <a:r>
              <a:rPr lang="en-US" altLang="zh-CN" dirty="0">
                <a:solidFill>
                  <a:schemeClr val="accent2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int</a:t>
            </a:r>
            <a:r>
              <a:rPr lang="en-US" altLang="zh-CN" dirty="0">
                <a:ea typeface="宋体" panose="02010600030101010101" pitchFamily="2" charset="-122"/>
              </a:rPr>
              <a:t> data type in this example.</a:t>
            </a:r>
          </a:p>
          <a:p>
            <a:pPr lvl="1"/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next</a:t>
            </a:r>
            <a:r>
              <a:rPr lang="en-US" altLang="zh-CN" dirty="0">
                <a:ea typeface="宋体" panose="02010600030101010101" pitchFamily="2" charset="-122"/>
              </a:rPr>
              <a:t>: a pointer to the next node in the list.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E513D745-9750-4AC1-A85E-CB272B6CB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808" y="3963726"/>
            <a:ext cx="5979522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class </a:t>
            </a:r>
            <a:r>
              <a:rPr lang="en-US" altLang="zh-CN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Node</a:t>
            </a: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Public: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       Node()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Private: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	int    	       data		// data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	Node*		next		// pointer to next node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+mj-lt"/>
                <a:ea typeface="宋体" panose="02010600030101010101" pitchFamily="2" charset="-122"/>
                <a:cs typeface="Courier New" panose="02070309020205020404" pitchFamily="49" charset="0"/>
              </a:rPr>
              <a:t>};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619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2708923-34CE-4DC9-8868-F773B2A81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998" y="193297"/>
            <a:ext cx="10058400" cy="1450757"/>
          </a:xfrm>
        </p:spPr>
        <p:txBody>
          <a:bodyPr/>
          <a:lstStyle/>
          <a:p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A Simple Linked List Class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658CE7B-0F1F-4967-AB3F-2AEB46212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519" y="2715208"/>
            <a:ext cx="3711273" cy="25975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Declare </a:t>
            </a: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List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, which contains</a:t>
            </a:r>
          </a:p>
          <a:p>
            <a:pPr lvl="1">
              <a:lnSpc>
                <a:spcPct val="90000"/>
              </a:lnSpc>
            </a:pP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head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: a pointer to the first node in the list. Since the list is empty initially, head is set to NULL</a:t>
            </a:r>
          </a:p>
          <a:p>
            <a:pPr lvl="1">
              <a:lnSpc>
                <a:spcPct val="90000"/>
              </a:lnSpc>
            </a:pP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tail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: a pointer to the last node in the list.</a:t>
            </a:r>
          </a:p>
          <a:p>
            <a:pPr lvl="1">
              <a:lnSpc>
                <a:spcPct val="90000"/>
              </a:lnSpc>
            </a:pP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Operations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 on List</a:t>
            </a:r>
          </a:p>
        </p:txBody>
      </p:sp>
      <p:sp>
        <p:nvSpPr>
          <p:cNvPr id="16459" name="Rectangle 75">
            <a:extLst>
              <a:ext uri="{FF2B5EF4-FFF2-40B4-BE49-F238E27FC236}">
                <a16:creationId xmlns:a16="http://schemas.microsoft.com/office/drawing/2014/main" id="{F31106ED-9DD5-4F52-9011-D3C35957E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171" y="1810385"/>
            <a:ext cx="868679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class 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List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rgbClr val="0070C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public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List() { head=tail=NULL } // Default constructor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~List()     			      // destructor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InsertFront(int e)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</a:t>
            </a:r>
            <a:r>
              <a:rPr lang="en-US" altLang="zh-CN" dirty="0" err="1">
                <a:latin typeface="Courier New" panose="02070309020205020404" pitchFamily="49" charset="0"/>
                <a:ea typeface="宋体" panose="02010600030101010101" pitchFamily="2" charset="-122"/>
              </a:rPr>
              <a:t>InsertBack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(int e)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RemoveFront()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RemoveBack()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InsertAfter(int p, int e)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RemoveAfter(int p)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bool   IsEmpty() { return head == NULL}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size()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DisplayList()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rgbClr val="0070C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private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Node*  head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Node*  tail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578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CCF49B-EAD7-4B1C-B746-D4D2F8A35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008" y="620723"/>
            <a:ext cx="4741752" cy="77491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Insert at the beginning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CCCFF2-E485-41C1-B7D6-7BC142507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4304" y="1810073"/>
            <a:ext cx="4320019" cy="371620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void InsertFront</a:t>
            </a:r>
            <a:r>
              <a:rPr lang="en-US" dirty="0"/>
              <a:t>(e)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	NewNode -&gt; data= 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// Empty or not?</a:t>
            </a:r>
          </a:p>
          <a:p>
            <a:pPr marL="0" indent="0">
              <a:buNone/>
            </a:pPr>
            <a:r>
              <a:rPr lang="en-US" dirty="0"/>
              <a:t>	if (head==NULL)</a:t>
            </a:r>
          </a:p>
          <a:p>
            <a:pPr marL="0" indent="0">
              <a:buNone/>
            </a:pPr>
            <a:r>
              <a:rPr lang="en-US" dirty="0"/>
              <a:t>		tail = NewNode</a:t>
            </a:r>
          </a:p>
          <a:p>
            <a:pPr marL="0" indent="0">
              <a:buNone/>
            </a:pPr>
            <a:r>
              <a:rPr lang="en-US" dirty="0"/>
              <a:t>	else	</a:t>
            </a:r>
          </a:p>
          <a:p>
            <a:pPr marL="0" indent="0">
              <a:buNone/>
            </a:pPr>
            <a:r>
              <a:rPr lang="en-US" dirty="0"/>
              <a:t>		NewNode -&gt; next=head </a:t>
            </a:r>
          </a:p>
          <a:p>
            <a:pPr marL="0" indent="0">
              <a:buNone/>
            </a:pPr>
            <a:r>
              <a:rPr lang="en-US" dirty="0"/>
              <a:t>	head=NewNode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What is the run time?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91432-83D4-4E99-B64F-5B2CD836B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6031" y="1806157"/>
            <a:ext cx="4504486" cy="36406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void InsertBack</a:t>
            </a:r>
            <a:r>
              <a:rPr lang="en-US" dirty="0"/>
              <a:t>(e)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         NewNode -&gt; next=NULL</a:t>
            </a:r>
          </a:p>
          <a:p>
            <a:pPr marL="0" indent="0">
              <a:buNone/>
            </a:pPr>
            <a:r>
              <a:rPr lang="en-US" dirty="0"/>
              <a:t>	NewNode -&gt; data= 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// Empty or not?</a:t>
            </a:r>
          </a:p>
          <a:p>
            <a:pPr marL="0" indent="0">
              <a:buNone/>
            </a:pPr>
            <a:r>
              <a:rPr lang="en-US" dirty="0"/>
              <a:t>	if (head== NULL)</a:t>
            </a:r>
          </a:p>
          <a:p>
            <a:pPr marL="0" indent="0">
              <a:buNone/>
            </a:pPr>
            <a:r>
              <a:rPr lang="en-US" dirty="0"/>
              <a:t>		head = NewNode</a:t>
            </a:r>
          </a:p>
          <a:p>
            <a:pPr marL="0" indent="0">
              <a:buNone/>
            </a:pPr>
            <a:r>
              <a:rPr lang="en-US" dirty="0"/>
              <a:t>	else </a:t>
            </a:r>
          </a:p>
          <a:p>
            <a:pPr marL="0" indent="0">
              <a:buNone/>
            </a:pPr>
            <a:r>
              <a:rPr lang="en-US" dirty="0"/>
              <a:t>		tail-&gt;next=NewNode</a:t>
            </a:r>
          </a:p>
          <a:p>
            <a:pPr marL="0" indent="0">
              <a:buNone/>
            </a:pPr>
            <a:r>
              <a:rPr lang="en-US" dirty="0"/>
              <a:t>	tail=NewNode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What is the run time?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21AEC064-FCB4-46D4-8852-6475FD9487B1}"/>
              </a:ext>
            </a:extLst>
          </p:cNvPr>
          <p:cNvSpPr txBox="1">
            <a:spLocks/>
          </p:cNvSpPr>
          <p:nvPr/>
        </p:nvSpPr>
        <p:spPr>
          <a:xfrm>
            <a:off x="5923233" y="712003"/>
            <a:ext cx="4741752" cy="774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C00000"/>
                </a:solidFill>
              </a:rPr>
              <a:t>Insert at the end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4D5D44-6DDB-41ED-B5F9-FFC98011CDA5}"/>
              </a:ext>
            </a:extLst>
          </p:cNvPr>
          <p:cNvCxnSpPr/>
          <p:nvPr/>
        </p:nvCxnSpPr>
        <p:spPr>
          <a:xfrm>
            <a:off x="5635690" y="228600"/>
            <a:ext cx="0" cy="606956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145947-935B-4777-BD69-7ABFA8F0A733}"/>
              </a:ext>
            </a:extLst>
          </p:cNvPr>
          <p:cNvGrpSpPr/>
          <p:nvPr/>
        </p:nvGrpSpPr>
        <p:grpSpPr>
          <a:xfrm>
            <a:off x="501998" y="5328044"/>
            <a:ext cx="4571219" cy="771169"/>
            <a:chOff x="4906964" y="4476490"/>
            <a:chExt cx="6968389" cy="121847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33A2508-D896-4C61-AB85-B3595B1A09FD}"/>
                </a:ext>
              </a:extLst>
            </p:cNvPr>
            <p:cNvGrpSpPr/>
            <p:nvPr/>
          </p:nvGrpSpPr>
          <p:grpSpPr>
            <a:xfrm>
              <a:off x="7231473" y="5097191"/>
              <a:ext cx="4643880" cy="597773"/>
              <a:chOff x="2687848" y="2927870"/>
              <a:chExt cx="4862326" cy="597773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31C66498-2EEC-4265-8772-FAA544E5166F}"/>
                  </a:ext>
                </a:extLst>
              </p:cNvPr>
              <p:cNvGrpSpPr/>
              <p:nvPr/>
            </p:nvGrpSpPr>
            <p:grpSpPr>
              <a:xfrm>
                <a:off x="2687848" y="3039345"/>
                <a:ext cx="1604256" cy="486298"/>
                <a:chOff x="6760422" y="1956280"/>
                <a:chExt cx="1604256" cy="486298"/>
              </a:xfrm>
            </p:grpSpPr>
            <p:sp>
              <p:nvSpPr>
                <p:cNvPr id="33" name="Rectangle 4">
                  <a:extLst>
                    <a:ext uri="{FF2B5EF4-FFF2-40B4-BE49-F238E27FC236}">
                      <a16:creationId xmlns:a16="http://schemas.microsoft.com/office/drawing/2014/main" id="{2A87B872-2459-4F01-91AA-95BCB08110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Text Box 6">
                  <a:extLst>
                    <a:ext uri="{FF2B5EF4-FFF2-40B4-BE49-F238E27FC236}">
                      <a16:creationId xmlns:a16="http://schemas.microsoft.com/office/drawing/2014/main" id="{B7B3A8CD-2471-4A37-9A7D-3B145268F5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60422" y="1956280"/>
                  <a:ext cx="507109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  <p:sp>
              <p:nvSpPr>
                <p:cNvPr id="35" name="Rectangle 4">
                  <a:extLst>
                    <a:ext uri="{FF2B5EF4-FFF2-40B4-BE49-F238E27FC236}">
                      <a16:creationId xmlns:a16="http://schemas.microsoft.com/office/drawing/2014/main" id="{283A032C-8C1E-4C4D-AD79-19BD30511F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11">
                  <a:extLst>
                    <a:ext uri="{FF2B5EF4-FFF2-40B4-BE49-F238E27FC236}">
                      <a16:creationId xmlns:a16="http://schemas.microsoft.com/office/drawing/2014/main" id="{07E49226-6F37-4379-A340-F16E04C70F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FB812CAF-F18F-43D4-9027-200887E37AA4}"/>
                  </a:ext>
                </a:extLst>
              </p:cNvPr>
              <p:cNvGrpSpPr/>
              <p:nvPr/>
            </p:nvGrpSpPr>
            <p:grpSpPr>
              <a:xfrm>
                <a:off x="4249005" y="3039345"/>
                <a:ext cx="1625010" cy="486298"/>
                <a:chOff x="6739668" y="1956280"/>
                <a:chExt cx="1625010" cy="486298"/>
              </a:xfrm>
            </p:grpSpPr>
            <p:sp>
              <p:nvSpPr>
                <p:cNvPr id="29" name="Rectangle 4">
                  <a:extLst>
                    <a:ext uri="{FF2B5EF4-FFF2-40B4-BE49-F238E27FC236}">
                      <a16:creationId xmlns:a16="http://schemas.microsoft.com/office/drawing/2014/main" id="{635BC3B8-201F-4FC9-A227-E84E65E661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Text Box 6">
                  <a:extLst>
                    <a:ext uri="{FF2B5EF4-FFF2-40B4-BE49-F238E27FC236}">
                      <a16:creationId xmlns:a16="http://schemas.microsoft.com/office/drawing/2014/main" id="{42D4AE3A-7204-4800-8A1A-E78515989F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39668" y="1956280"/>
                  <a:ext cx="458496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1" name="Rectangle 4">
                  <a:extLst>
                    <a:ext uri="{FF2B5EF4-FFF2-40B4-BE49-F238E27FC236}">
                      <a16:creationId xmlns:a16="http://schemas.microsoft.com/office/drawing/2014/main" id="{E5E4041D-8C6C-4B81-833D-9089980849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1">
                  <a:extLst>
                    <a:ext uri="{FF2B5EF4-FFF2-40B4-BE49-F238E27FC236}">
                      <a16:creationId xmlns:a16="http://schemas.microsoft.com/office/drawing/2014/main" id="{6DC9B3F0-DBE3-467D-9888-F899F3513A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844004D-8B12-414A-8E65-4A8D6FC45A18}"/>
                  </a:ext>
                </a:extLst>
              </p:cNvPr>
              <p:cNvGrpSpPr/>
              <p:nvPr/>
            </p:nvGrpSpPr>
            <p:grpSpPr>
              <a:xfrm>
                <a:off x="5817856" y="3039345"/>
                <a:ext cx="1312366" cy="486298"/>
                <a:chOff x="6751345" y="1956280"/>
                <a:chExt cx="1312366" cy="486298"/>
              </a:xfrm>
            </p:grpSpPr>
            <p:sp>
              <p:nvSpPr>
                <p:cNvPr id="25" name="Rectangle 4">
                  <a:extLst>
                    <a:ext uri="{FF2B5EF4-FFF2-40B4-BE49-F238E27FC236}">
                      <a16:creationId xmlns:a16="http://schemas.microsoft.com/office/drawing/2014/main" id="{B9A41A91-86E2-4B78-8618-554C3070E2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Text Box 6">
                  <a:extLst>
                    <a:ext uri="{FF2B5EF4-FFF2-40B4-BE49-F238E27FC236}">
                      <a16:creationId xmlns:a16="http://schemas.microsoft.com/office/drawing/2014/main" id="{366D9BFD-76D0-4558-880D-E17270773F4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1345" y="1956280"/>
                  <a:ext cx="507109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D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" name="Rectangle 4">
                  <a:extLst>
                    <a:ext uri="{FF2B5EF4-FFF2-40B4-BE49-F238E27FC236}">
                      <a16:creationId xmlns:a16="http://schemas.microsoft.com/office/drawing/2014/main" id="{614869CF-646F-4B79-9A5A-E162CBF791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1">
                  <a:extLst>
                    <a:ext uri="{FF2B5EF4-FFF2-40B4-BE49-F238E27FC236}">
                      <a16:creationId xmlns:a16="http://schemas.microsoft.com/office/drawing/2014/main" id="{418933F0-C60B-44BF-A3E1-EF5F7FA719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61343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24" name="Text Box 32">
                <a:extLst>
                  <a:ext uri="{FF2B5EF4-FFF2-40B4-BE49-F238E27FC236}">
                    <a16:creationId xmlns:a16="http://schemas.microsoft.com/office/drawing/2014/main" id="{784248C5-4F8A-4C67-8BF1-63989C36F9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6474" y="2927870"/>
                <a:ext cx="393700" cy="3968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ym typeface="Symbol" charset="0"/>
                  </a:rPr>
                  <a:t></a:t>
                </a:r>
                <a:endParaRPr lang="en-US" sz="2000" b="1" dirty="0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6CA2ADC-2D13-4D1C-9181-DD007D7037E7}"/>
                </a:ext>
              </a:extLst>
            </p:cNvPr>
            <p:cNvSpPr txBox="1"/>
            <p:nvPr/>
          </p:nvSpPr>
          <p:spPr>
            <a:xfrm>
              <a:off x="7349472" y="4881693"/>
              <a:ext cx="916849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Head</a:t>
              </a:r>
              <a:endParaRPr lang="en-US" sz="14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BAB7020-A858-4245-A22A-DBC08C1E331B}"/>
                </a:ext>
              </a:extLst>
            </p:cNvPr>
            <p:cNvSpPr txBox="1"/>
            <p:nvPr/>
          </p:nvSpPr>
          <p:spPr>
            <a:xfrm>
              <a:off x="10402416" y="4873312"/>
              <a:ext cx="635832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Tail</a:t>
              </a:r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ABB2872-A30F-4EC9-9892-63AE4882F1E8}"/>
                </a:ext>
              </a:extLst>
            </p:cNvPr>
            <p:cNvGrpSpPr/>
            <p:nvPr/>
          </p:nvGrpSpPr>
          <p:grpSpPr>
            <a:xfrm>
              <a:off x="5085335" y="4780761"/>
              <a:ext cx="758090" cy="486298"/>
              <a:chOff x="6715146" y="4815710"/>
              <a:chExt cx="758090" cy="486298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B2884EE-467C-43C9-8352-8A9A9F2C00C3}"/>
                  </a:ext>
                </a:extLst>
              </p:cNvPr>
              <p:cNvGrpSpPr/>
              <p:nvPr/>
            </p:nvGrpSpPr>
            <p:grpSpPr>
              <a:xfrm>
                <a:off x="6715146" y="4875195"/>
                <a:ext cx="758090" cy="370053"/>
                <a:chOff x="6715146" y="4875195"/>
                <a:chExt cx="758090" cy="370053"/>
              </a:xfrm>
            </p:grpSpPr>
            <p:sp>
              <p:nvSpPr>
                <p:cNvPr id="19" name="Rectangle 4">
                  <a:extLst>
                    <a:ext uri="{FF2B5EF4-FFF2-40B4-BE49-F238E27FC236}">
                      <a16:creationId xmlns:a16="http://schemas.microsoft.com/office/drawing/2014/main" id="{4228D96F-884F-46DE-9134-9D48AB085C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94191" y="4879616"/>
                  <a:ext cx="37904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Rectangle 4">
                  <a:extLst>
                    <a:ext uri="{FF2B5EF4-FFF2-40B4-BE49-F238E27FC236}">
                      <a16:creationId xmlns:a16="http://schemas.microsoft.com/office/drawing/2014/main" id="{04EFD687-26B4-4DDB-8D0D-68C0AD9139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15146" y="4875195"/>
                  <a:ext cx="37904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" name="Text Box 6">
                <a:extLst>
                  <a:ext uri="{FF2B5EF4-FFF2-40B4-BE49-F238E27FC236}">
                    <a16:creationId xmlns:a16="http://schemas.microsoft.com/office/drawing/2014/main" id="{6A817488-0C9D-484B-ACEB-49F0ACCEE7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44207" y="4815710"/>
                <a:ext cx="320922" cy="486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K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C1F0881-340F-4F7D-9315-92A7163507A0}"/>
                </a:ext>
              </a:extLst>
            </p:cNvPr>
            <p:cNvSpPr txBox="1"/>
            <p:nvPr/>
          </p:nvSpPr>
          <p:spPr>
            <a:xfrm>
              <a:off x="4906964" y="4476490"/>
              <a:ext cx="1615333" cy="4376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NewNode</a:t>
              </a:r>
              <a:endParaRPr lang="en-US" sz="1100" dirty="0"/>
            </a:p>
          </p:txBody>
        </p: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CC99F135-30E0-4DF3-96E3-1616A87F7F4D}"/>
                </a:ext>
              </a:extLst>
            </p:cNvPr>
            <p:cNvCxnSpPr>
              <a:endCxn id="34" idx="1"/>
            </p:cNvCxnSpPr>
            <p:nvPr/>
          </p:nvCxnSpPr>
          <p:spPr>
            <a:xfrm>
              <a:off x="5714630" y="4967699"/>
              <a:ext cx="1516842" cy="484116"/>
            </a:xfrm>
            <a:prstGeom prst="bentConnector3">
              <a:avLst/>
            </a:prstGeom>
            <a:ln w="15875">
              <a:prstDash val="sysDash"/>
              <a:headEnd type="oval"/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791A43B-06EE-4D5A-A92F-71F857909C38}"/>
              </a:ext>
            </a:extLst>
          </p:cNvPr>
          <p:cNvGrpSpPr/>
          <p:nvPr/>
        </p:nvGrpSpPr>
        <p:grpSpPr>
          <a:xfrm>
            <a:off x="6953041" y="5053347"/>
            <a:ext cx="4383795" cy="934538"/>
            <a:chOff x="7219352" y="4221623"/>
            <a:chExt cx="6682679" cy="1476601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31A331F-ED27-4D9B-947F-FE33E387E981}"/>
                </a:ext>
              </a:extLst>
            </p:cNvPr>
            <p:cNvGrpSpPr/>
            <p:nvPr/>
          </p:nvGrpSpPr>
          <p:grpSpPr>
            <a:xfrm>
              <a:off x="7219352" y="5211926"/>
              <a:ext cx="3825118" cy="486298"/>
              <a:chOff x="2675157" y="3042605"/>
              <a:chExt cx="4005050" cy="486298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0CF1CD2E-DD8F-4BD5-A6B6-151BE9FC81FA}"/>
                  </a:ext>
                </a:extLst>
              </p:cNvPr>
              <p:cNvGrpSpPr/>
              <p:nvPr/>
            </p:nvGrpSpPr>
            <p:grpSpPr>
              <a:xfrm>
                <a:off x="2675157" y="3042605"/>
                <a:ext cx="1616947" cy="486298"/>
                <a:chOff x="6747731" y="1959540"/>
                <a:chExt cx="1616947" cy="486298"/>
              </a:xfrm>
            </p:grpSpPr>
            <p:sp>
              <p:nvSpPr>
                <p:cNvPr id="60" name="Rectangle 4">
                  <a:extLst>
                    <a:ext uri="{FF2B5EF4-FFF2-40B4-BE49-F238E27FC236}">
                      <a16:creationId xmlns:a16="http://schemas.microsoft.com/office/drawing/2014/main" id="{62DD3826-95CC-42DB-9583-E599DE7D9B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Text Box 6">
                  <a:extLst>
                    <a:ext uri="{FF2B5EF4-FFF2-40B4-BE49-F238E27FC236}">
                      <a16:creationId xmlns:a16="http://schemas.microsoft.com/office/drawing/2014/main" id="{A4BA0D46-9FA0-48A5-A7F8-FB6349E949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47731" y="1959540"/>
                  <a:ext cx="507109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  <p:sp>
              <p:nvSpPr>
                <p:cNvPr id="62" name="Rectangle 4">
                  <a:extLst>
                    <a:ext uri="{FF2B5EF4-FFF2-40B4-BE49-F238E27FC236}">
                      <a16:creationId xmlns:a16="http://schemas.microsoft.com/office/drawing/2014/main" id="{B14708BF-3E29-41C0-868F-01305C194C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11">
                  <a:extLst>
                    <a:ext uri="{FF2B5EF4-FFF2-40B4-BE49-F238E27FC236}">
                      <a16:creationId xmlns:a16="http://schemas.microsoft.com/office/drawing/2014/main" id="{34CB5ACD-CBD7-4C0D-8278-655E143751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3BFD503-D8FF-4D40-9025-6F66E6BDC3E9}"/>
                  </a:ext>
                </a:extLst>
              </p:cNvPr>
              <p:cNvGrpSpPr/>
              <p:nvPr/>
            </p:nvGrpSpPr>
            <p:grpSpPr>
              <a:xfrm>
                <a:off x="4249005" y="3042605"/>
                <a:ext cx="1625010" cy="486298"/>
                <a:chOff x="6739668" y="1959540"/>
                <a:chExt cx="1625010" cy="486298"/>
              </a:xfrm>
            </p:grpSpPr>
            <p:sp>
              <p:nvSpPr>
                <p:cNvPr id="56" name="Rectangle 4">
                  <a:extLst>
                    <a:ext uri="{FF2B5EF4-FFF2-40B4-BE49-F238E27FC236}">
                      <a16:creationId xmlns:a16="http://schemas.microsoft.com/office/drawing/2014/main" id="{A79450A5-452D-45E4-8538-DA68EC9648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Text Box 6">
                  <a:extLst>
                    <a:ext uri="{FF2B5EF4-FFF2-40B4-BE49-F238E27FC236}">
                      <a16:creationId xmlns:a16="http://schemas.microsoft.com/office/drawing/2014/main" id="{8690ED45-6B40-4D71-B635-2C4EA521A0C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39668" y="1959540"/>
                  <a:ext cx="458496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8" name="Rectangle 4">
                  <a:extLst>
                    <a:ext uri="{FF2B5EF4-FFF2-40B4-BE49-F238E27FC236}">
                      <a16:creationId xmlns:a16="http://schemas.microsoft.com/office/drawing/2014/main" id="{380BBD28-2079-427C-8E22-0CFA5F607A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11">
                  <a:extLst>
                    <a:ext uri="{FF2B5EF4-FFF2-40B4-BE49-F238E27FC236}">
                      <a16:creationId xmlns:a16="http://schemas.microsoft.com/office/drawing/2014/main" id="{842B32BE-9E9C-4586-8129-37DECEDCBE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011962B7-AFBD-4FBD-93DA-497D5F54350B}"/>
                  </a:ext>
                </a:extLst>
              </p:cNvPr>
              <p:cNvGrpSpPr/>
              <p:nvPr/>
            </p:nvGrpSpPr>
            <p:grpSpPr>
              <a:xfrm>
                <a:off x="5833206" y="3055168"/>
                <a:ext cx="847001" cy="437668"/>
                <a:chOff x="6766695" y="1972103"/>
                <a:chExt cx="847001" cy="437668"/>
              </a:xfrm>
            </p:grpSpPr>
            <p:sp>
              <p:nvSpPr>
                <p:cNvPr id="52" name="Rectangle 4">
                  <a:extLst>
                    <a:ext uri="{FF2B5EF4-FFF2-40B4-BE49-F238E27FC236}">
                      <a16:creationId xmlns:a16="http://schemas.microsoft.com/office/drawing/2014/main" id="{EC062DF2-0BB9-4520-B4E6-D399A19F2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Text Box 6">
                  <a:extLst>
                    <a:ext uri="{FF2B5EF4-FFF2-40B4-BE49-F238E27FC236}">
                      <a16:creationId xmlns:a16="http://schemas.microsoft.com/office/drawing/2014/main" id="{FA008E66-73DF-4BF1-96CE-9BCFC291F4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66695" y="1972103"/>
                  <a:ext cx="476407" cy="4376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dirty="0">
                      <a:solidFill>
                        <a:schemeClr val="bg1"/>
                      </a:solidFill>
                    </a:rPr>
                    <a:t>D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4" name="Rectangle 4">
                  <a:extLst>
                    <a:ext uri="{FF2B5EF4-FFF2-40B4-BE49-F238E27FC236}">
                      <a16:creationId xmlns:a16="http://schemas.microsoft.com/office/drawing/2014/main" id="{E06212F8-0784-412E-91FB-0F94746950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A952343-45E6-4FA2-836F-C4FFD2B0C3EA}"/>
                </a:ext>
              </a:extLst>
            </p:cNvPr>
            <p:cNvSpPr txBox="1"/>
            <p:nvPr/>
          </p:nvSpPr>
          <p:spPr>
            <a:xfrm>
              <a:off x="7349472" y="4881693"/>
              <a:ext cx="916849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Head</a:t>
              </a:r>
              <a:endParaRPr lang="en-US" sz="1400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78F8D3C-BB31-4B3F-8C88-2B6B710FF3F9}"/>
                </a:ext>
              </a:extLst>
            </p:cNvPr>
            <p:cNvSpPr txBox="1"/>
            <p:nvPr/>
          </p:nvSpPr>
          <p:spPr>
            <a:xfrm>
              <a:off x="10402416" y="4873312"/>
              <a:ext cx="635832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Tail</a:t>
              </a:r>
              <a:endParaRPr lang="en-US" dirty="0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E60C128-39A1-43DE-8174-353B9ADE685D}"/>
                </a:ext>
              </a:extLst>
            </p:cNvPr>
            <p:cNvGrpSpPr/>
            <p:nvPr/>
          </p:nvGrpSpPr>
          <p:grpSpPr>
            <a:xfrm>
              <a:off x="12432128" y="4645499"/>
              <a:ext cx="379045" cy="486298"/>
              <a:chOff x="14061939" y="4680448"/>
              <a:chExt cx="379045" cy="486298"/>
            </a:xfrm>
          </p:grpSpPr>
          <p:sp>
            <p:nvSpPr>
              <p:cNvPr id="47" name="Rectangle 4">
                <a:extLst>
                  <a:ext uri="{FF2B5EF4-FFF2-40B4-BE49-F238E27FC236}">
                    <a16:creationId xmlns:a16="http://schemas.microsoft.com/office/drawing/2014/main" id="{FB87D18A-CB03-40E7-9A76-8C8055C96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61939" y="4754139"/>
                <a:ext cx="37904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Text Box 6">
                <a:extLst>
                  <a:ext uri="{FF2B5EF4-FFF2-40B4-BE49-F238E27FC236}">
                    <a16:creationId xmlns:a16="http://schemas.microsoft.com/office/drawing/2014/main" id="{9EF5B1C4-0447-46D3-AF49-FF38408B1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061939" y="4680448"/>
                <a:ext cx="320922" cy="486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J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003164F-84C5-4F21-A263-7E059079AC6B}"/>
                </a:ext>
              </a:extLst>
            </p:cNvPr>
            <p:cNvSpPr txBox="1"/>
            <p:nvPr/>
          </p:nvSpPr>
          <p:spPr>
            <a:xfrm>
              <a:off x="12286698" y="4221623"/>
              <a:ext cx="1615333" cy="4376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NewNode</a:t>
              </a:r>
              <a:endParaRPr lang="en-US" sz="1100" dirty="0"/>
            </a:p>
          </p:txBody>
        </p:sp>
      </p:grpSp>
      <p:sp>
        <p:nvSpPr>
          <p:cNvPr id="64" name="Rectangle 4">
            <a:extLst>
              <a:ext uri="{FF2B5EF4-FFF2-40B4-BE49-F238E27FC236}">
                <a16:creationId xmlns:a16="http://schemas.microsoft.com/office/drawing/2014/main" id="{6229BFC9-21BA-4868-B8A2-BF0D069F5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5856" y="5366382"/>
            <a:ext cx="248651" cy="2314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11">
            <a:extLst>
              <a:ext uri="{FF2B5EF4-FFF2-40B4-BE49-F238E27FC236}">
                <a16:creationId xmlns:a16="http://schemas.microsoft.com/office/drawing/2014/main" id="{2E882805-A008-4E86-8A56-3D42045B1E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40182" y="5488803"/>
            <a:ext cx="38433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Text Box 32">
            <a:extLst>
              <a:ext uri="{FF2B5EF4-FFF2-40B4-BE49-F238E27FC236}">
                <a16:creationId xmlns:a16="http://schemas.microsoft.com/office/drawing/2014/main" id="{990AECF5-8AC0-4BF9-BF01-52C4D9663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5575" y="5269435"/>
            <a:ext cx="246662" cy="251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ym typeface="Symbol" charset="0"/>
              </a:rPr>
              <a:t></a:t>
            </a:r>
            <a:endParaRPr lang="en-US" sz="2000" b="1" dirty="0"/>
          </a:p>
        </p:txBody>
      </p: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17386ACE-3610-4184-B4C4-07CCF0CB2AFD}"/>
              </a:ext>
            </a:extLst>
          </p:cNvPr>
          <p:cNvCxnSpPr>
            <a:cxnSpLocks/>
            <a:stCxn id="45" idx="1"/>
            <a:endCxn id="54" idx="3"/>
          </p:cNvCxnSpPr>
          <p:nvPr/>
        </p:nvCxnSpPr>
        <p:spPr>
          <a:xfrm rot="10800000" flipV="1">
            <a:off x="9462295" y="5475506"/>
            <a:ext cx="910295" cy="354452"/>
          </a:xfrm>
          <a:prstGeom prst="bentConnector3">
            <a:avLst/>
          </a:prstGeom>
          <a:ln>
            <a:prstDash val="sysDash"/>
            <a:headEnd type="arrow"/>
            <a:tailEnd type="oval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373F9B8-F899-4BC6-9B71-00B242C3B137}"/>
                  </a:ext>
                </a:extLst>
              </p14:cNvPr>
              <p14:cNvContentPartPr/>
              <p14:nvPr/>
            </p14:nvContentPartPr>
            <p14:xfrm>
              <a:off x="747720" y="564264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373F9B8-F899-4BC6-9B71-00B242C3B1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8360" y="56332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1011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53279-4A24-4C09-8A70-ACCCC9658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184" y="714157"/>
            <a:ext cx="5088021" cy="77491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Remove from the 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B230-2B67-4A8B-9A77-489361198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278" y="1787498"/>
            <a:ext cx="4881706" cy="3935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b="1" dirty="0"/>
              <a:t>int RemoveFront</a:t>
            </a:r>
            <a:r>
              <a:rPr lang="en-US" sz="1100" dirty="0"/>
              <a:t>()</a:t>
            </a:r>
          </a:p>
          <a:p>
            <a:pPr marL="0" indent="0">
              <a:buNone/>
            </a:pPr>
            <a:r>
              <a:rPr lang="en-US" sz="1100" dirty="0"/>
              <a:t>{</a:t>
            </a:r>
          </a:p>
          <a:p>
            <a:pPr marL="0" indent="0">
              <a:buNone/>
            </a:pPr>
            <a:r>
              <a:rPr lang="en-US" sz="1100" dirty="0"/>
              <a:t>	</a:t>
            </a:r>
            <a:r>
              <a:rPr lang="en-US" sz="1100" dirty="0">
                <a:solidFill>
                  <a:schemeClr val="accent1"/>
                </a:solidFill>
              </a:rPr>
              <a:t>// Save a pointer to Node that will be deleted</a:t>
            </a:r>
          </a:p>
          <a:p>
            <a:pPr marL="0" indent="0">
              <a:buNone/>
            </a:pPr>
            <a:r>
              <a:rPr lang="en-US" sz="1100" dirty="0"/>
              <a:t>	Node* del = head</a:t>
            </a:r>
          </a:p>
          <a:p>
            <a:pPr marL="0" indent="0">
              <a:buNone/>
            </a:pPr>
            <a:r>
              <a:rPr lang="en-US" sz="1100" dirty="0"/>
              <a:t>	int e=del-&gt;data</a:t>
            </a:r>
          </a:p>
          <a:p>
            <a:pPr marL="0" indent="0">
              <a:buNone/>
            </a:pPr>
            <a:r>
              <a:rPr lang="en-US" sz="1100" dirty="0"/>
              <a:t>	</a:t>
            </a:r>
            <a:r>
              <a:rPr lang="en-US" sz="1100" dirty="0">
                <a:solidFill>
                  <a:schemeClr val="accent1"/>
                </a:solidFill>
              </a:rPr>
              <a:t>// Adjust head to the next node</a:t>
            </a:r>
          </a:p>
          <a:p>
            <a:pPr marL="0" indent="0">
              <a:buNone/>
            </a:pPr>
            <a:r>
              <a:rPr lang="en-US" sz="1100" dirty="0"/>
              <a:t>	head = head-&gt;next</a:t>
            </a:r>
          </a:p>
          <a:p>
            <a:pPr marL="0" indent="0">
              <a:buNone/>
            </a:pPr>
            <a:r>
              <a:rPr lang="en-US" sz="1100" dirty="0"/>
              <a:t>	</a:t>
            </a:r>
            <a:r>
              <a:rPr lang="en-US" sz="1100" dirty="0">
                <a:solidFill>
                  <a:schemeClr val="accent1"/>
                </a:solidFill>
              </a:rPr>
              <a:t>// If head is null then make tail to be null too. Empty list.</a:t>
            </a:r>
          </a:p>
          <a:p>
            <a:pPr marL="0" indent="0">
              <a:buNone/>
            </a:pPr>
            <a:r>
              <a:rPr lang="en-US" sz="1100" dirty="0"/>
              <a:t>	if (head==NULL)</a:t>
            </a:r>
          </a:p>
          <a:p>
            <a:pPr marL="0" indent="0">
              <a:buNone/>
            </a:pPr>
            <a:r>
              <a:rPr lang="en-US" sz="1100" dirty="0"/>
              <a:t>		tail = 0</a:t>
            </a:r>
          </a:p>
          <a:p>
            <a:pPr marL="0" indent="0">
              <a:buNone/>
            </a:pPr>
            <a:r>
              <a:rPr lang="en-US" sz="1100" dirty="0"/>
              <a:t>	// Free the deleted Node</a:t>
            </a:r>
          </a:p>
          <a:p>
            <a:pPr marL="0" indent="0">
              <a:buNone/>
            </a:pPr>
            <a:r>
              <a:rPr lang="en-US" sz="1100" dirty="0"/>
              <a:t>	delete del</a:t>
            </a:r>
          </a:p>
          <a:p>
            <a:pPr marL="0" indent="0">
              <a:buNone/>
            </a:pPr>
            <a:r>
              <a:rPr lang="en-US" sz="1100" dirty="0"/>
              <a:t>	return e</a:t>
            </a:r>
          </a:p>
          <a:p>
            <a:pPr marL="0" indent="0">
              <a:buNone/>
            </a:pPr>
            <a:r>
              <a:rPr lang="en-US" sz="1100" dirty="0"/>
              <a:t>}</a:t>
            </a:r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5FD11-86A2-470D-906C-41B61F5A9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1928" y="1739334"/>
            <a:ext cx="5658900" cy="4445243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b="1" dirty="0"/>
              <a:t>int RemoveBack</a:t>
            </a:r>
            <a:r>
              <a:rPr lang="en-US" dirty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{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            </a:t>
            </a:r>
            <a:r>
              <a:rPr lang="en-US" dirty="0">
                <a:solidFill>
                  <a:schemeClr val="accent1"/>
                </a:solidFill>
              </a:rPr>
              <a:t>// Save a pointer to the Node that will be deleted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Node* del = tail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int e=del-&gt;data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if (head == tail) </a:t>
            </a:r>
            <a:r>
              <a:rPr lang="en-US" dirty="0">
                <a:solidFill>
                  <a:schemeClr val="accent1"/>
                </a:solidFill>
              </a:rPr>
              <a:t>// One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head = tail = 0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else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</a:rPr>
              <a:t>// More than one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</a:rPr>
              <a:t>		// Find the previous node to the last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Node *</a:t>
            </a:r>
            <a:r>
              <a:rPr lang="en-US" dirty="0" err="1"/>
              <a:t>nptr</a:t>
            </a:r>
            <a:r>
              <a:rPr lang="en-US" dirty="0"/>
              <a:t> = head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while (</a:t>
            </a:r>
            <a:r>
              <a:rPr lang="en-US" dirty="0" err="1"/>
              <a:t>nptr</a:t>
            </a:r>
            <a:r>
              <a:rPr lang="en-US" dirty="0"/>
              <a:t>-&gt;next != tail)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	</a:t>
            </a:r>
            <a:r>
              <a:rPr lang="en-US" dirty="0" err="1"/>
              <a:t>nptr</a:t>
            </a:r>
            <a:r>
              <a:rPr lang="en-US" dirty="0"/>
              <a:t> = </a:t>
            </a:r>
            <a:r>
              <a:rPr lang="en-US" dirty="0" err="1"/>
              <a:t>nptr</a:t>
            </a:r>
            <a:r>
              <a:rPr lang="en-US" dirty="0"/>
              <a:t>-&gt;next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// </a:t>
            </a:r>
            <a:r>
              <a:rPr lang="en-US" dirty="0" err="1"/>
              <a:t>nptr</a:t>
            </a:r>
            <a:r>
              <a:rPr lang="en-US" dirty="0"/>
              <a:t> now points to the next-to-last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tail = </a:t>
            </a:r>
            <a:r>
              <a:rPr lang="en-US" dirty="0" err="1"/>
              <a:t>nptr</a:t>
            </a:r>
            <a:endParaRPr lang="en-US" dirty="0"/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tail-&gt;_next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}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// Delete the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delete del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return 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6305E47-0388-4B33-8BBD-DB00D1B82889}"/>
              </a:ext>
            </a:extLst>
          </p:cNvPr>
          <p:cNvSpPr txBox="1">
            <a:spLocks/>
          </p:cNvSpPr>
          <p:nvPr/>
        </p:nvSpPr>
        <p:spPr>
          <a:xfrm>
            <a:off x="6033373" y="834432"/>
            <a:ext cx="5088021" cy="774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dirty="0">
                <a:solidFill>
                  <a:srgbClr val="C00000"/>
                </a:solidFill>
              </a:rPr>
              <a:t>Remove from the End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A3F519-475E-4516-AB47-47E2F996B74E}"/>
              </a:ext>
            </a:extLst>
          </p:cNvPr>
          <p:cNvCxnSpPr/>
          <p:nvPr/>
        </p:nvCxnSpPr>
        <p:spPr>
          <a:xfrm>
            <a:off x="5635690" y="228600"/>
            <a:ext cx="0" cy="606956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A4707BCA-9702-4448-8452-02BA4C758E6F}"/>
              </a:ext>
            </a:extLst>
          </p:cNvPr>
          <p:cNvGrpSpPr/>
          <p:nvPr/>
        </p:nvGrpSpPr>
        <p:grpSpPr>
          <a:xfrm>
            <a:off x="1944904" y="5716069"/>
            <a:ext cx="3079918" cy="575424"/>
            <a:chOff x="7180311" y="4785775"/>
            <a:chExt cx="4695042" cy="90918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935BACA-546C-4270-B180-ADED96BE3733}"/>
                </a:ext>
              </a:extLst>
            </p:cNvPr>
            <p:cNvGrpSpPr/>
            <p:nvPr/>
          </p:nvGrpSpPr>
          <p:grpSpPr>
            <a:xfrm>
              <a:off x="7231473" y="5097191"/>
              <a:ext cx="4643880" cy="597773"/>
              <a:chOff x="2687848" y="2927870"/>
              <a:chExt cx="4862326" cy="597773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C05BBCEF-D700-4E6D-9D82-BEC88688EB83}"/>
                  </a:ext>
                </a:extLst>
              </p:cNvPr>
              <p:cNvGrpSpPr/>
              <p:nvPr/>
            </p:nvGrpSpPr>
            <p:grpSpPr>
              <a:xfrm>
                <a:off x="2687848" y="3039345"/>
                <a:ext cx="1604256" cy="486298"/>
                <a:chOff x="6760422" y="1956280"/>
                <a:chExt cx="1604256" cy="486298"/>
              </a:xfrm>
            </p:grpSpPr>
            <p:sp>
              <p:nvSpPr>
                <p:cNvPr id="30" name="Rectangle 4">
                  <a:extLst>
                    <a:ext uri="{FF2B5EF4-FFF2-40B4-BE49-F238E27FC236}">
                      <a16:creationId xmlns:a16="http://schemas.microsoft.com/office/drawing/2014/main" id="{FAF928F4-D3C9-4993-8C24-6871BB49B7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Text Box 6">
                  <a:extLst>
                    <a:ext uri="{FF2B5EF4-FFF2-40B4-BE49-F238E27FC236}">
                      <a16:creationId xmlns:a16="http://schemas.microsoft.com/office/drawing/2014/main" id="{A7FAECD6-785E-4BBC-A0F8-6D559A7C8B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60422" y="1956280"/>
                  <a:ext cx="507109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  <p:sp>
              <p:nvSpPr>
                <p:cNvPr id="32" name="Rectangle 4">
                  <a:extLst>
                    <a:ext uri="{FF2B5EF4-FFF2-40B4-BE49-F238E27FC236}">
                      <a16:creationId xmlns:a16="http://schemas.microsoft.com/office/drawing/2014/main" id="{EF2238B2-F661-454E-ACF0-5C071BDB56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11">
                  <a:extLst>
                    <a:ext uri="{FF2B5EF4-FFF2-40B4-BE49-F238E27FC236}">
                      <a16:creationId xmlns:a16="http://schemas.microsoft.com/office/drawing/2014/main" id="{8E203693-C48D-49AA-8FEB-A5F8CE6D08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E1A0A345-FEBE-4909-9816-E4C54BD7BC60}"/>
                  </a:ext>
                </a:extLst>
              </p:cNvPr>
              <p:cNvGrpSpPr/>
              <p:nvPr/>
            </p:nvGrpSpPr>
            <p:grpSpPr>
              <a:xfrm>
                <a:off x="4249005" y="3039345"/>
                <a:ext cx="1625010" cy="486298"/>
                <a:chOff x="6739668" y="1956280"/>
                <a:chExt cx="1625010" cy="486298"/>
              </a:xfrm>
            </p:grpSpPr>
            <p:sp>
              <p:nvSpPr>
                <p:cNvPr id="26" name="Rectangle 4">
                  <a:extLst>
                    <a:ext uri="{FF2B5EF4-FFF2-40B4-BE49-F238E27FC236}">
                      <a16:creationId xmlns:a16="http://schemas.microsoft.com/office/drawing/2014/main" id="{BC921929-9881-49C6-B4BC-669A364D06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Text Box 6">
                  <a:extLst>
                    <a:ext uri="{FF2B5EF4-FFF2-40B4-BE49-F238E27FC236}">
                      <a16:creationId xmlns:a16="http://schemas.microsoft.com/office/drawing/2014/main" id="{1A5D044B-8B87-44A6-BE14-A6EDA2F5FB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39668" y="1956280"/>
                  <a:ext cx="458496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8" name="Rectangle 4">
                  <a:extLst>
                    <a:ext uri="{FF2B5EF4-FFF2-40B4-BE49-F238E27FC236}">
                      <a16:creationId xmlns:a16="http://schemas.microsoft.com/office/drawing/2014/main" id="{58281773-6310-465C-8CD3-6A227B2544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1">
                  <a:extLst>
                    <a:ext uri="{FF2B5EF4-FFF2-40B4-BE49-F238E27FC236}">
                      <a16:creationId xmlns:a16="http://schemas.microsoft.com/office/drawing/2014/main" id="{E0347313-91AF-4721-A370-3C2150F0D3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29CEE70-D4A6-4754-ADFC-479C96F581F8}"/>
                  </a:ext>
                </a:extLst>
              </p:cNvPr>
              <p:cNvGrpSpPr/>
              <p:nvPr/>
            </p:nvGrpSpPr>
            <p:grpSpPr>
              <a:xfrm>
                <a:off x="5817856" y="3039345"/>
                <a:ext cx="1312366" cy="486298"/>
                <a:chOff x="6751345" y="1956280"/>
                <a:chExt cx="1312366" cy="486298"/>
              </a:xfrm>
            </p:grpSpPr>
            <p:sp>
              <p:nvSpPr>
                <p:cNvPr id="22" name="Rectangle 4">
                  <a:extLst>
                    <a:ext uri="{FF2B5EF4-FFF2-40B4-BE49-F238E27FC236}">
                      <a16:creationId xmlns:a16="http://schemas.microsoft.com/office/drawing/2014/main" id="{A0C789AA-E779-4CEF-913F-3C266DA5ED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Text Box 6">
                  <a:extLst>
                    <a:ext uri="{FF2B5EF4-FFF2-40B4-BE49-F238E27FC236}">
                      <a16:creationId xmlns:a16="http://schemas.microsoft.com/office/drawing/2014/main" id="{06348BF9-E682-43F0-9938-058E19CEE0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1345" y="1956280"/>
                  <a:ext cx="507109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D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" name="Rectangle 4">
                  <a:extLst>
                    <a:ext uri="{FF2B5EF4-FFF2-40B4-BE49-F238E27FC236}">
                      <a16:creationId xmlns:a16="http://schemas.microsoft.com/office/drawing/2014/main" id="{723E8604-65C0-4894-870F-EBCB0D9592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1">
                  <a:extLst>
                    <a:ext uri="{FF2B5EF4-FFF2-40B4-BE49-F238E27FC236}">
                      <a16:creationId xmlns:a16="http://schemas.microsoft.com/office/drawing/2014/main" id="{65473492-29B3-451A-A4F4-AC9EF7CD7B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61343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21" name="Text Box 32">
                <a:extLst>
                  <a:ext uri="{FF2B5EF4-FFF2-40B4-BE49-F238E27FC236}">
                    <a16:creationId xmlns:a16="http://schemas.microsoft.com/office/drawing/2014/main" id="{3E8E3956-9497-414E-A5BA-0FDBA6B51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6474" y="2927870"/>
                <a:ext cx="393700" cy="3968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ym typeface="Symbol" charset="0"/>
                  </a:rPr>
                  <a:t></a:t>
                </a:r>
                <a:endParaRPr lang="en-US" sz="2000" b="1" dirty="0"/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1A026C1-77F3-4CD2-A070-5EA6E2DAEDBC}"/>
                </a:ext>
              </a:extLst>
            </p:cNvPr>
            <p:cNvSpPr txBox="1"/>
            <p:nvPr/>
          </p:nvSpPr>
          <p:spPr>
            <a:xfrm>
              <a:off x="7180311" y="4854506"/>
              <a:ext cx="916849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</a:rPr>
                <a:t>Head</a:t>
              </a:r>
              <a:endParaRPr 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3E15955-07F8-408B-AF46-5CC4108B8516}"/>
                </a:ext>
              </a:extLst>
            </p:cNvPr>
            <p:cNvSpPr txBox="1"/>
            <p:nvPr/>
          </p:nvSpPr>
          <p:spPr>
            <a:xfrm>
              <a:off x="10368502" y="4785775"/>
              <a:ext cx="635832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Tail</a:t>
              </a:r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0BDF9602-2352-4F6D-B98B-319EDD4E1970}"/>
              </a:ext>
            </a:extLst>
          </p:cNvPr>
          <p:cNvSpPr txBox="1"/>
          <p:nvPr/>
        </p:nvSpPr>
        <p:spPr>
          <a:xfrm>
            <a:off x="1440695" y="5739396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del =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966938FB-0D37-42D5-8068-09338C952C30}"/>
              </a:ext>
            </a:extLst>
          </p:cNvPr>
          <p:cNvSpPr/>
          <p:nvPr/>
        </p:nvSpPr>
        <p:spPr>
          <a:xfrm>
            <a:off x="2263993" y="5188214"/>
            <a:ext cx="958277" cy="761957"/>
          </a:xfrm>
          <a:custGeom>
            <a:avLst/>
            <a:gdLst>
              <a:gd name="connsiteX0" fmla="*/ 0 w 1057275"/>
              <a:gd name="connsiteY0" fmla="*/ 461327 h 699452"/>
              <a:gd name="connsiteX1" fmla="*/ 209550 w 1057275"/>
              <a:gd name="connsiteY1" fmla="*/ 108902 h 699452"/>
              <a:gd name="connsiteX2" fmla="*/ 523875 w 1057275"/>
              <a:gd name="connsiteY2" fmla="*/ 42227 h 699452"/>
              <a:gd name="connsiteX3" fmla="*/ 1057275 w 1057275"/>
              <a:gd name="connsiteY3" fmla="*/ 699452 h 699452"/>
              <a:gd name="connsiteX4" fmla="*/ 1057275 w 1057275"/>
              <a:gd name="connsiteY4" fmla="*/ 699452 h 699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7275" h="699452">
                <a:moveTo>
                  <a:pt x="0" y="461327"/>
                </a:moveTo>
                <a:cubicBezTo>
                  <a:pt x="61119" y="320039"/>
                  <a:pt x="122238" y="178752"/>
                  <a:pt x="209550" y="108902"/>
                </a:cubicBezTo>
                <a:cubicBezTo>
                  <a:pt x="296863" y="39052"/>
                  <a:pt x="382588" y="-56198"/>
                  <a:pt x="523875" y="42227"/>
                </a:cubicBezTo>
                <a:cubicBezTo>
                  <a:pt x="665163" y="140652"/>
                  <a:pt x="1057275" y="699452"/>
                  <a:pt x="1057275" y="699452"/>
                </a:cubicBezTo>
                <a:lnTo>
                  <a:pt x="1057275" y="699452"/>
                </a:lnTo>
              </a:path>
            </a:pathLst>
          </a:custGeom>
          <a:noFill/>
          <a:ln>
            <a:solidFill>
              <a:srgbClr val="00B050"/>
            </a:solidFill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439707D-1774-422A-9005-01EE73CED2E9}"/>
              </a:ext>
            </a:extLst>
          </p:cNvPr>
          <p:cNvGrpSpPr/>
          <p:nvPr/>
        </p:nvGrpSpPr>
        <p:grpSpPr>
          <a:xfrm>
            <a:off x="6111304" y="5611191"/>
            <a:ext cx="5010090" cy="589670"/>
            <a:chOff x="4237947" y="4763266"/>
            <a:chExt cx="7637406" cy="931698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7CF78ACF-39A5-4B46-B485-35DC8CABFAA0}"/>
                </a:ext>
              </a:extLst>
            </p:cNvPr>
            <p:cNvGrpSpPr/>
            <p:nvPr/>
          </p:nvGrpSpPr>
          <p:grpSpPr>
            <a:xfrm>
              <a:off x="7231473" y="5097191"/>
              <a:ext cx="4643880" cy="597773"/>
              <a:chOff x="2687848" y="2927870"/>
              <a:chExt cx="4862326" cy="597773"/>
            </a:xfrm>
          </p:grpSpPr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CF02E6C2-9D01-4769-971E-4C6AE9EA6B8F}"/>
                  </a:ext>
                </a:extLst>
              </p:cNvPr>
              <p:cNvGrpSpPr/>
              <p:nvPr/>
            </p:nvGrpSpPr>
            <p:grpSpPr>
              <a:xfrm>
                <a:off x="2687848" y="3039345"/>
                <a:ext cx="1604256" cy="486298"/>
                <a:chOff x="6760422" y="1956280"/>
                <a:chExt cx="1604256" cy="486298"/>
              </a:xfrm>
            </p:grpSpPr>
            <p:sp>
              <p:nvSpPr>
                <p:cNvPr id="116" name="Rectangle 4">
                  <a:extLst>
                    <a:ext uri="{FF2B5EF4-FFF2-40B4-BE49-F238E27FC236}">
                      <a16:creationId xmlns:a16="http://schemas.microsoft.com/office/drawing/2014/main" id="{089240ED-70EC-423B-92F0-7E46C56E54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Text Box 6">
                  <a:extLst>
                    <a:ext uri="{FF2B5EF4-FFF2-40B4-BE49-F238E27FC236}">
                      <a16:creationId xmlns:a16="http://schemas.microsoft.com/office/drawing/2014/main" id="{068DF2C1-C0EE-4557-8DBD-27FC53AFF03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60422" y="1956280"/>
                  <a:ext cx="507109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  <p:sp>
              <p:nvSpPr>
                <p:cNvPr id="118" name="Rectangle 4">
                  <a:extLst>
                    <a:ext uri="{FF2B5EF4-FFF2-40B4-BE49-F238E27FC236}">
                      <a16:creationId xmlns:a16="http://schemas.microsoft.com/office/drawing/2014/main" id="{3703127D-A0E9-490A-B8E4-6411D5E051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Line 11">
                  <a:extLst>
                    <a:ext uri="{FF2B5EF4-FFF2-40B4-BE49-F238E27FC236}">
                      <a16:creationId xmlns:a16="http://schemas.microsoft.com/office/drawing/2014/main" id="{8CEA1764-F0E8-4600-82EB-81DAF19789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C4809EA8-6807-4068-B885-16E3B497974D}"/>
                  </a:ext>
                </a:extLst>
              </p:cNvPr>
              <p:cNvGrpSpPr/>
              <p:nvPr/>
            </p:nvGrpSpPr>
            <p:grpSpPr>
              <a:xfrm>
                <a:off x="4249005" y="3039345"/>
                <a:ext cx="1625010" cy="486298"/>
                <a:chOff x="6739668" y="1956280"/>
                <a:chExt cx="1625010" cy="486298"/>
              </a:xfrm>
            </p:grpSpPr>
            <p:sp>
              <p:nvSpPr>
                <p:cNvPr id="112" name="Rectangle 4">
                  <a:extLst>
                    <a:ext uri="{FF2B5EF4-FFF2-40B4-BE49-F238E27FC236}">
                      <a16:creationId xmlns:a16="http://schemas.microsoft.com/office/drawing/2014/main" id="{FDDCB7EE-1222-4624-A818-A370C75D2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Text Box 6">
                  <a:extLst>
                    <a:ext uri="{FF2B5EF4-FFF2-40B4-BE49-F238E27FC236}">
                      <a16:creationId xmlns:a16="http://schemas.microsoft.com/office/drawing/2014/main" id="{60741BD1-D771-4C41-85C6-A5594F7C472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39668" y="1956280"/>
                  <a:ext cx="458496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4" name="Rectangle 4">
                  <a:extLst>
                    <a:ext uri="{FF2B5EF4-FFF2-40B4-BE49-F238E27FC236}">
                      <a16:creationId xmlns:a16="http://schemas.microsoft.com/office/drawing/2014/main" id="{F307AC6B-1EB6-4B7B-9D01-B41BAA486B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11">
                  <a:extLst>
                    <a:ext uri="{FF2B5EF4-FFF2-40B4-BE49-F238E27FC236}">
                      <a16:creationId xmlns:a16="http://schemas.microsoft.com/office/drawing/2014/main" id="{B3DF7B3D-D556-495D-BC01-EFB6975601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3DB37FF7-64DC-4E35-980C-71B95718972F}"/>
                  </a:ext>
                </a:extLst>
              </p:cNvPr>
              <p:cNvGrpSpPr/>
              <p:nvPr/>
            </p:nvGrpSpPr>
            <p:grpSpPr>
              <a:xfrm>
                <a:off x="5817856" y="3039345"/>
                <a:ext cx="1312366" cy="486298"/>
                <a:chOff x="6751345" y="1956280"/>
                <a:chExt cx="1312366" cy="486298"/>
              </a:xfrm>
            </p:grpSpPr>
            <p:sp>
              <p:nvSpPr>
                <p:cNvPr id="108" name="Rectangle 4">
                  <a:extLst>
                    <a:ext uri="{FF2B5EF4-FFF2-40B4-BE49-F238E27FC236}">
                      <a16:creationId xmlns:a16="http://schemas.microsoft.com/office/drawing/2014/main" id="{04D16780-C1D1-41F6-BBDE-3739CEB0ED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Text Box 6">
                  <a:extLst>
                    <a:ext uri="{FF2B5EF4-FFF2-40B4-BE49-F238E27FC236}">
                      <a16:creationId xmlns:a16="http://schemas.microsoft.com/office/drawing/2014/main" id="{B73FE05C-95B6-468D-BBCD-65ACB52C9C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1345" y="1956280"/>
                  <a:ext cx="507109" cy="486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D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0" name="Rectangle 4">
                  <a:extLst>
                    <a:ext uri="{FF2B5EF4-FFF2-40B4-BE49-F238E27FC236}">
                      <a16:creationId xmlns:a16="http://schemas.microsoft.com/office/drawing/2014/main" id="{41DF4CC0-DDDE-4A66-8FCC-2A1E57A04E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11">
                  <a:extLst>
                    <a:ext uri="{FF2B5EF4-FFF2-40B4-BE49-F238E27FC236}">
                      <a16:creationId xmlns:a16="http://schemas.microsoft.com/office/drawing/2014/main" id="{D44296E3-A7A8-454B-935C-AF3EC6D69D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61343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07" name="Text Box 32">
                <a:extLst>
                  <a:ext uri="{FF2B5EF4-FFF2-40B4-BE49-F238E27FC236}">
                    <a16:creationId xmlns:a16="http://schemas.microsoft.com/office/drawing/2014/main" id="{DB8EDA7E-BD57-4C23-BB6E-07BA29ACCA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6474" y="2927870"/>
                <a:ext cx="393700" cy="3968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ym typeface="Symbol" charset="0"/>
                  </a:rPr>
                  <a:t></a:t>
                </a:r>
                <a:endParaRPr lang="en-US" sz="2000" b="1" dirty="0"/>
              </a:p>
            </p:txBody>
          </p:sp>
        </p:grp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953BFFE2-AFBE-4F17-91B1-1CD45E235090}"/>
                </a:ext>
              </a:extLst>
            </p:cNvPr>
            <p:cNvSpPr txBox="1"/>
            <p:nvPr/>
          </p:nvSpPr>
          <p:spPr>
            <a:xfrm>
              <a:off x="4237947" y="4763266"/>
              <a:ext cx="916849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Head</a:t>
              </a:r>
              <a:endParaRPr lang="en-US" sz="1400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926FB26-84B7-4122-84A5-5BC3D402A00C}"/>
                </a:ext>
              </a:extLst>
            </p:cNvPr>
            <p:cNvSpPr txBox="1"/>
            <p:nvPr/>
          </p:nvSpPr>
          <p:spPr>
            <a:xfrm>
              <a:off x="10167085" y="4797900"/>
              <a:ext cx="1268730" cy="43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C00000"/>
                  </a:solidFill>
                </a:rPr>
                <a:t>del =</a:t>
              </a:r>
              <a:r>
                <a:rPr lang="en-US" sz="1200" dirty="0"/>
                <a:t> </a:t>
              </a:r>
              <a:r>
                <a:rPr lang="en-US" sz="1200" b="1" dirty="0">
                  <a:solidFill>
                    <a:srgbClr val="00B050"/>
                  </a:solidFill>
                </a:rPr>
                <a:t>Tail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87F17185-4CB4-4CC7-AD2B-E8131C89ECB8}"/>
                </a:ext>
              </a:extLst>
            </p:cNvPr>
            <p:cNvGrpSpPr/>
            <p:nvPr/>
          </p:nvGrpSpPr>
          <p:grpSpPr>
            <a:xfrm>
              <a:off x="5840168" y="5182665"/>
              <a:ext cx="783090" cy="486298"/>
              <a:chOff x="7469979" y="5217614"/>
              <a:chExt cx="783090" cy="486298"/>
            </a:xfrm>
          </p:grpSpPr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23EC8B6E-E949-4466-ABD2-82F71E5065FC}"/>
                  </a:ext>
                </a:extLst>
              </p:cNvPr>
              <p:cNvGrpSpPr/>
              <p:nvPr/>
            </p:nvGrpSpPr>
            <p:grpSpPr>
              <a:xfrm>
                <a:off x="7469979" y="5277947"/>
                <a:ext cx="783090" cy="365633"/>
                <a:chOff x="7469979" y="5277947"/>
                <a:chExt cx="783090" cy="365633"/>
              </a:xfrm>
            </p:grpSpPr>
            <p:sp>
              <p:nvSpPr>
                <p:cNvPr id="102" name="Rectangle 4">
                  <a:extLst>
                    <a:ext uri="{FF2B5EF4-FFF2-40B4-BE49-F238E27FC236}">
                      <a16:creationId xmlns:a16="http://schemas.microsoft.com/office/drawing/2014/main" id="{8A4EB8DE-76A9-41CA-B62B-E81534509C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74024" y="5277947"/>
                  <a:ext cx="379045" cy="365633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Rectangle 4">
                  <a:extLst>
                    <a:ext uri="{FF2B5EF4-FFF2-40B4-BE49-F238E27FC236}">
                      <a16:creationId xmlns:a16="http://schemas.microsoft.com/office/drawing/2014/main" id="{D13C3529-4039-4156-B655-2AD632BCBD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69979" y="5277947"/>
                  <a:ext cx="379045" cy="365633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1" name="Text Box 6">
                <a:extLst>
                  <a:ext uri="{FF2B5EF4-FFF2-40B4-BE49-F238E27FC236}">
                    <a16:creationId xmlns:a16="http://schemas.microsoft.com/office/drawing/2014/main" id="{51B7EE14-7F6C-44AF-A3CB-235207F7BA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778" y="5217614"/>
                <a:ext cx="320922" cy="486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K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20" name="Line 11">
            <a:extLst>
              <a:ext uri="{FF2B5EF4-FFF2-40B4-BE49-F238E27FC236}">
                <a16:creationId xmlns:a16="http://schemas.microsoft.com/office/drawing/2014/main" id="{93223AC1-D8AA-4EA3-A9DE-453D2522E5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39023" y="6053532"/>
            <a:ext cx="57289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4" name="Rectangle 4">
            <a:extLst>
              <a:ext uri="{FF2B5EF4-FFF2-40B4-BE49-F238E27FC236}">
                <a16:creationId xmlns:a16="http://schemas.microsoft.com/office/drawing/2014/main" id="{7E0FDF3C-EBF8-40D6-AFD2-5AD173A24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384" y="5910084"/>
            <a:ext cx="274320" cy="27432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Rectangle 4">
            <a:extLst>
              <a:ext uri="{FF2B5EF4-FFF2-40B4-BE49-F238E27FC236}">
                <a16:creationId xmlns:a16="http://schemas.microsoft.com/office/drawing/2014/main" id="{F6699623-8999-45B1-8232-C931E1E11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6151" y="5910084"/>
            <a:ext cx="274320" cy="27432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Line 11">
            <a:extLst>
              <a:ext uri="{FF2B5EF4-FFF2-40B4-BE49-F238E27FC236}">
                <a16:creationId xmlns:a16="http://schemas.microsoft.com/office/drawing/2014/main" id="{2CAC3C26-A49B-4722-9C90-BB2F5E319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9459" y="6042571"/>
            <a:ext cx="57289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" name="Text Box 6">
            <a:extLst>
              <a:ext uri="{FF2B5EF4-FFF2-40B4-BE49-F238E27FC236}">
                <a16:creationId xmlns:a16="http://schemas.microsoft.com/office/drawing/2014/main" id="{7582C5FA-E9F4-4DAE-9F4F-43F693668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501" y="5923889"/>
            <a:ext cx="2105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J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499AFF3-1B1E-40D8-8161-010A023C90F2}"/>
              </a:ext>
            </a:extLst>
          </p:cNvPr>
          <p:cNvSpPr txBox="1"/>
          <p:nvPr/>
        </p:nvSpPr>
        <p:spPr>
          <a:xfrm>
            <a:off x="9131845" y="5593426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nptr</a:t>
            </a:r>
            <a:endParaRPr lang="en-US" dirty="0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A5F53289-B20B-4162-8577-1ED1589B8383}"/>
              </a:ext>
            </a:extLst>
          </p:cNvPr>
          <p:cNvSpPr/>
          <p:nvPr/>
        </p:nvSpPr>
        <p:spPr>
          <a:xfrm>
            <a:off x="9399887" y="5235625"/>
            <a:ext cx="1190625" cy="333568"/>
          </a:xfrm>
          <a:custGeom>
            <a:avLst/>
            <a:gdLst>
              <a:gd name="connsiteX0" fmla="*/ 1190625 w 1190625"/>
              <a:gd name="connsiteY0" fmla="*/ 333568 h 333568"/>
              <a:gd name="connsiteX1" fmla="*/ 314325 w 1190625"/>
              <a:gd name="connsiteY1" fmla="*/ 193 h 333568"/>
              <a:gd name="connsiteX2" fmla="*/ 0 w 1190625"/>
              <a:gd name="connsiteY2" fmla="*/ 295468 h 333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0625" h="333568">
                <a:moveTo>
                  <a:pt x="1190625" y="333568"/>
                </a:moveTo>
                <a:cubicBezTo>
                  <a:pt x="851693" y="170055"/>
                  <a:pt x="512762" y="6543"/>
                  <a:pt x="314325" y="193"/>
                </a:cubicBezTo>
                <a:cubicBezTo>
                  <a:pt x="115888" y="-6157"/>
                  <a:pt x="57944" y="144655"/>
                  <a:pt x="0" y="295468"/>
                </a:cubicBezTo>
              </a:path>
            </a:pathLst>
          </a:custGeom>
          <a:noFill/>
          <a:ln>
            <a:solidFill>
              <a:srgbClr val="00B050"/>
            </a:solidFill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‘</a:t>
            </a:r>
          </a:p>
        </p:txBody>
      </p:sp>
    </p:spTree>
    <p:extLst>
      <p:ext uri="{BB962C8B-B14F-4D97-AF65-F5344CB8AC3E}">
        <p14:creationId xmlns:p14="http://schemas.microsoft.com/office/powerpoint/2010/main" val="23822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53279-4A24-4C09-8A70-ACCCC9658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64" y="735140"/>
            <a:ext cx="5088021" cy="77491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InsertAfter(</a:t>
            </a:r>
            <a:r>
              <a:rPr lang="en-US" sz="2400" b="1" dirty="0" err="1">
                <a:solidFill>
                  <a:srgbClr val="C00000"/>
                </a:solidFill>
              </a:rPr>
              <a:t>p,e</a:t>
            </a:r>
            <a:r>
              <a:rPr lang="en-US" sz="24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B230-2B67-4A8B-9A77-489361198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7675" y="1814059"/>
            <a:ext cx="4881706" cy="4466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InsertAfter(int p, e)</a:t>
            </a:r>
          </a:p>
          <a:p>
            <a:pPr marL="0" indent="0">
              <a:buNone/>
            </a:pPr>
            <a:r>
              <a:rPr lang="en-US" sz="1400" dirty="0"/>
              <a:t>{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>
                <a:solidFill>
                  <a:schemeClr val="accent1"/>
                </a:solidFill>
              </a:rPr>
              <a:t>// Save a pointer to the head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Node* </a:t>
            </a:r>
            <a:r>
              <a:rPr lang="en-US" sz="1400" dirty="0" err="1"/>
              <a:t>nptr</a:t>
            </a:r>
            <a:r>
              <a:rPr lang="en-US" sz="1400" dirty="0"/>
              <a:t>=head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         // Move </a:t>
            </a:r>
            <a:r>
              <a:rPr lang="en-US" sz="1400" dirty="0" err="1">
                <a:solidFill>
                  <a:schemeClr val="accent1"/>
                </a:solidFill>
              </a:rPr>
              <a:t>nptr</a:t>
            </a:r>
            <a:r>
              <a:rPr lang="en-US" sz="1400" dirty="0">
                <a:solidFill>
                  <a:schemeClr val="accent1"/>
                </a:solidFill>
              </a:rPr>
              <a:t> to the position p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For(</a:t>
            </a:r>
            <a:r>
              <a:rPr lang="en-US" sz="1400" dirty="0" err="1"/>
              <a:t>i</a:t>
            </a:r>
            <a:r>
              <a:rPr lang="en-US" sz="1400" dirty="0"/>
              <a:t>=1; </a:t>
            </a:r>
            <a:r>
              <a:rPr lang="en-US" sz="1400" dirty="0" err="1"/>
              <a:t>i</a:t>
            </a:r>
            <a:r>
              <a:rPr lang="en-US" sz="1400" dirty="0"/>
              <a:t>&lt;p; </a:t>
            </a:r>
            <a:r>
              <a:rPr lang="en-US" sz="1400" dirty="0" err="1"/>
              <a:t>i</a:t>
            </a:r>
            <a:r>
              <a:rPr lang="en-US" sz="1400" dirty="0"/>
              <a:t>++)</a:t>
            </a:r>
          </a:p>
          <a:p>
            <a:pPr marL="0" indent="0">
              <a:buNone/>
            </a:pPr>
            <a:r>
              <a:rPr lang="en-US" sz="1400" dirty="0"/>
              <a:t>	       </a:t>
            </a:r>
            <a:r>
              <a:rPr lang="en-US" sz="1400" dirty="0" err="1"/>
              <a:t>nptr</a:t>
            </a:r>
            <a:r>
              <a:rPr lang="en-US" sz="1400" dirty="0"/>
              <a:t>=</a:t>
            </a:r>
            <a:r>
              <a:rPr lang="en-US" sz="1400" dirty="0" err="1"/>
              <a:t>nptr</a:t>
            </a:r>
            <a:r>
              <a:rPr lang="en-US" sz="1400" dirty="0"/>
              <a:t>-&gt;next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C00000"/>
                </a:solidFill>
              </a:rPr>
              <a:t>	//Make a new node</a:t>
            </a:r>
          </a:p>
          <a:p>
            <a:pPr marL="0" indent="0">
              <a:buNone/>
            </a:pPr>
            <a:r>
              <a:rPr lang="en-US" sz="1400" dirty="0"/>
              <a:t>	Node*  NewNode= new Node()</a:t>
            </a:r>
          </a:p>
          <a:p>
            <a:pPr marL="0" indent="0">
              <a:buNone/>
            </a:pPr>
            <a:r>
              <a:rPr lang="en-US" sz="1400" dirty="0"/>
              <a:t>	NewNode -&gt; data= e</a:t>
            </a:r>
          </a:p>
          <a:p>
            <a:pPr marL="0" indent="0">
              <a:buNone/>
            </a:pPr>
            <a:r>
              <a:rPr lang="en-US" sz="1400" dirty="0"/>
              <a:t>	NewNode-&gt;next=</a:t>
            </a:r>
            <a:r>
              <a:rPr lang="en-US" sz="1400" dirty="0" err="1"/>
              <a:t>nptr</a:t>
            </a:r>
            <a:r>
              <a:rPr lang="en-US" sz="1400" dirty="0"/>
              <a:t>-&gt;next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nptr</a:t>
            </a:r>
            <a:r>
              <a:rPr lang="en-US" sz="1400" dirty="0"/>
              <a:t>-&gt;next=NewNode</a:t>
            </a:r>
          </a:p>
          <a:p>
            <a:pPr marL="0" indent="0">
              <a:buNone/>
            </a:pPr>
            <a:r>
              <a:rPr lang="en-US" sz="1400" dirty="0"/>
              <a:t>}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5FD11-86A2-470D-906C-41B61F5A9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6685" y="2016595"/>
            <a:ext cx="5658900" cy="444524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b="1" dirty="0"/>
              <a:t>int RemoveAfter(int p)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// Save a pointer to the head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Node* </a:t>
            </a:r>
            <a:r>
              <a:rPr lang="en-US" dirty="0" err="1"/>
              <a:t>nptr</a:t>
            </a:r>
            <a:r>
              <a:rPr lang="en-US" dirty="0"/>
              <a:t>=head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      // Move </a:t>
            </a:r>
            <a:r>
              <a:rPr lang="en-US" dirty="0" err="1">
                <a:solidFill>
                  <a:schemeClr val="accent1"/>
                </a:solidFill>
              </a:rPr>
              <a:t>nptr</a:t>
            </a:r>
            <a:r>
              <a:rPr lang="en-US" dirty="0">
                <a:solidFill>
                  <a:schemeClr val="accent1"/>
                </a:solidFill>
              </a:rPr>
              <a:t> to the position 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For(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&lt;p;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       </a:t>
            </a:r>
            <a:r>
              <a:rPr lang="en-US" dirty="0" err="1"/>
              <a:t>nptr</a:t>
            </a:r>
            <a:r>
              <a:rPr lang="en-US" dirty="0"/>
              <a:t>=</a:t>
            </a:r>
            <a:r>
              <a:rPr lang="en-US" dirty="0" err="1"/>
              <a:t>nptr</a:t>
            </a:r>
            <a:r>
              <a:rPr lang="en-US" dirty="0"/>
              <a:t>-&gt;next</a:t>
            </a:r>
          </a:p>
          <a:p>
            <a:pPr marL="0" indent="0">
              <a:buNone/>
            </a:pPr>
            <a:r>
              <a:rPr lang="en-US" dirty="0"/>
              <a:t>	Node* del=</a:t>
            </a:r>
            <a:r>
              <a:rPr lang="en-US" dirty="0" err="1"/>
              <a:t>nptr</a:t>
            </a:r>
            <a:r>
              <a:rPr lang="en-US" dirty="0"/>
              <a:t>-&gt;next</a:t>
            </a:r>
          </a:p>
          <a:p>
            <a:pPr marL="0" indent="0">
              <a:buNone/>
            </a:pPr>
            <a:r>
              <a:rPr lang="en-US" dirty="0"/>
              <a:t>	int e=del-&gt;data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nptr</a:t>
            </a:r>
            <a:r>
              <a:rPr lang="en-US" dirty="0"/>
              <a:t>-&gt;next=del-&gt;next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// Delete the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delete del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return 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6305E47-0388-4B33-8BBD-DB00D1B82889}"/>
              </a:ext>
            </a:extLst>
          </p:cNvPr>
          <p:cNvSpPr txBox="1">
            <a:spLocks/>
          </p:cNvSpPr>
          <p:nvPr/>
        </p:nvSpPr>
        <p:spPr>
          <a:xfrm>
            <a:off x="6062124" y="735140"/>
            <a:ext cx="5088021" cy="774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dirty="0">
                <a:solidFill>
                  <a:srgbClr val="C00000"/>
                </a:solidFill>
              </a:rPr>
              <a:t>RemoveAfter(p)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A3F519-475E-4516-AB47-47E2F996B74E}"/>
              </a:ext>
            </a:extLst>
          </p:cNvPr>
          <p:cNvCxnSpPr/>
          <p:nvPr/>
        </p:nvCxnSpPr>
        <p:spPr>
          <a:xfrm>
            <a:off x="5635690" y="228600"/>
            <a:ext cx="0" cy="606956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64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4">
            <a:extLst>
              <a:ext uri="{FF2B5EF4-FFF2-40B4-BE49-F238E27FC236}">
                <a16:creationId xmlns:a16="http://schemas.microsoft.com/office/drawing/2014/main" id="{D9960030-9CAF-4BD2-9B7B-66397D7CA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157" y="1996751"/>
            <a:ext cx="9957956" cy="882802"/>
          </a:xfrm>
        </p:spPr>
        <p:txBody>
          <a:bodyPr/>
          <a:lstStyle/>
          <a:p>
            <a:r>
              <a:rPr lang="en-US" dirty="0"/>
              <a:t>Lab Assignment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4196B736-BF39-41FA-9963-24211787D13D}"/>
              </a:ext>
            </a:extLst>
          </p:cNvPr>
          <p:cNvSpPr txBox="1">
            <a:spLocks/>
          </p:cNvSpPr>
          <p:nvPr/>
        </p:nvSpPr>
        <p:spPr>
          <a:xfrm>
            <a:off x="1895014" y="3522305"/>
            <a:ext cx="8583033" cy="7978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Implement a single linked list.</a:t>
            </a:r>
          </a:p>
        </p:txBody>
      </p:sp>
    </p:spTree>
    <p:extLst>
      <p:ext uri="{BB962C8B-B14F-4D97-AF65-F5344CB8AC3E}">
        <p14:creationId xmlns:p14="http://schemas.microsoft.com/office/powerpoint/2010/main" val="1754798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651" y="368402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Stack with a Singly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81" y="2023016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Singly Linked List implementation</a:t>
            </a:r>
          </a:p>
          <a:p>
            <a:pPr lvl="1"/>
            <a:r>
              <a:rPr lang="en-US" sz="2400" dirty="0"/>
              <a:t>top is stored at the first node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r>
              <a:rPr lang="en-US" dirty="0"/>
              <a:t>Space used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each operation takes </a:t>
            </a:r>
            <a:r>
              <a:rPr lang="en-US" b="1" i="1" dirty="0"/>
              <a:t>O</a:t>
            </a:r>
            <a:r>
              <a:rPr lang="en-US" dirty="0"/>
              <a:t>(1) time.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EDB050-FA53-44CB-89F0-2BDDD19F1BC5}"/>
              </a:ext>
            </a:extLst>
          </p:cNvPr>
          <p:cNvGrpSpPr/>
          <p:nvPr/>
        </p:nvGrpSpPr>
        <p:grpSpPr>
          <a:xfrm>
            <a:off x="1759671" y="3307750"/>
            <a:ext cx="7600489" cy="440128"/>
            <a:chOff x="2095573" y="3844075"/>
            <a:chExt cx="7600489" cy="440128"/>
          </a:xfrm>
        </p:grpSpPr>
        <p:grpSp>
          <p:nvGrpSpPr>
            <p:cNvPr id="9" name="Group 8"/>
            <p:cNvGrpSpPr/>
            <p:nvPr/>
          </p:nvGrpSpPr>
          <p:grpSpPr>
            <a:xfrm>
              <a:off x="3081071" y="3887328"/>
              <a:ext cx="6614991" cy="396875"/>
              <a:chOff x="1209898" y="3094427"/>
              <a:chExt cx="6614991" cy="396875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209898" y="3096557"/>
                <a:ext cx="1545397" cy="380974"/>
                <a:chOff x="6819281" y="2013492"/>
                <a:chExt cx="1545397" cy="380974"/>
              </a:xfrm>
            </p:grpSpPr>
            <p:sp>
              <p:nvSpPr>
                <p:cNvPr id="31" name="Rectangle 4"/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859969" y="2025134"/>
                  <a:ext cx="35618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  <p:sp>
              <p:nvSpPr>
                <p:cNvPr id="34" name="Rectangle 4"/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2746707" y="3096557"/>
                <a:ext cx="1545397" cy="380974"/>
                <a:chOff x="6819281" y="2013492"/>
                <a:chExt cx="1545397" cy="380974"/>
              </a:xfrm>
            </p:grpSpPr>
            <p:sp>
              <p:nvSpPr>
                <p:cNvPr id="26" name="Rectangle 4"/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879205" y="2025134"/>
                  <a:ext cx="317715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  <p:sp>
              <p:nvSpPr>
                <p:cNvPr id="29" name="Rectangle 4"/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4328618" y="3096557"/>
                <a:ext cx="1545397" cy="380974"/>
                <a:chOff x="6819281" y="2013492"/>
                <a:chExt cx="1545397" cy="380974"/>
              </a:xfrm>
            </p:grpSpPr>
            <p:sp>
              <p:nvSpPr>
                <p:cNvPr id="21" name="Rectangle 4"/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851954" y="2025134"/>
                  <a:ext cx="37221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C</a:t>
                  </a:r>
                </a:p>
              </p:txBody>
            </p:sp>
            <p:sp>
              <p:nvSpPr>
                <p:cNvPr id="24" name="Rectangle 4"/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5885792" y="3096557"/>
                <a:ext cx="1545397" cy="380974"/>
                <a:chOff x="6819281" y="2013492"/>
                <a:chExt cx="1545397" cy="380974"/>
              </a:xfrm>
            </p:grpSpPr>
            <p:sp>
              <p:nvSpPr>
                <p:cNvPr id="16" name="Rectangle 4"/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859968" y="2025134"/>
                  <a:ext cx="35618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D</a:t>
                  </a:r>
                </a:p>
              </p:txBody>
            </p:sp>
            <p:sp>
              <p:nvSpPr>
                <p:cNvPr id="19" name="Rectangle 4"/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5" name="Text Box 32"/>
              <p:cNvSpPr txBox="1">
                <a:spLocks noChangeArrowheads="1"/>
              </p:cNvSpPr>
              <p:nvPr/>
            </p:nvSpPr>
            <p:spPr bwMode="auto">
              <a:xfrm>
                <a:off x="7431189" y="3094427"/>
                <a:ext cx="39370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ym typeface="Symbol" charset="0"/>
                  </a:rPr>
                  <a:t></a:t>
                </a:r>
                <a:endParaRPr lang="en-US" sz="2000" b="1" dirty="0"/>
              </a:p>
            </p:txBody>
          </p:sp>
        </p:grpSp>
        <p:sp>
          <p:nvSpPr>
            <p:cNvPr id="44" name="Text Box 46"/>
            <p:cNvSpPr txBox="1">
              <a:spLocks noChangeArrowheads="1"/>
            </p:cNvSpPr>
            <p:nvPr/>
          </p:nvSpPr>
          <p:spPr bwMode="auto">
            <a:xfrm>
              <a:off x="2095573" y="3844075"/>
              <a:ext cx="59022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C0504D"/>
                  </a:solidFill>
                </a:rPr>
                <a:t>Top</a:t>
              </a:r>
              <a:endParaRPr lang="en-US" dirty="0"/>
            </a:p>
          </p:txBody>
        </p:sp>
        <p:sp>
          <p:nvSpPr>
            <p:cNvPr id="49" name="Line 11"/>
            <p:cNvSpPr>
              <a:spLocks noChangeShapeType="1"/>
            </p:cNvSpPr>
            <p:nvPr/>
          </p:nvSpPr>
          <p:spPr bwMode="auto">
            <a:xfrm flipV="1">
              <a:off x="2688197" y="4085766"/>
              <a:ext cx="3892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3567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50BA-6130-47BF-A0BF-7E234AB21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Push and Pop operations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FA04E0-D3A1-435F-B59F-9F62E583A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0086" y="2230128"/>
            <a:ext cx="4788404" cy="466344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/>
              <a:t>Void Push</a:t>
            </a:r>
            <a:r>
              <a:rPr lang="en-US" dirty="0"/>
              <a:t>(int 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	NewNode -&gt; next=top</a:t>
            </a:r>
          </a:p>
          <a:p>
            <a:pPr marL="0" indent="0">
              <a:buNone/>
            </a:pPr>
            <a:r>
              <a:rPr lang="en-US" dirty="0"/>
              <a:t>	NewNode -&gt; data= e</a:t>
            </a:r>
          </a:p>
          <a:p>
            <a:pPr marL="0" indent="0">
              <a:buNone/>
            </a:pPr>
            <a:r>
              <a:rPr lang="en-US" dirty="0"/>
              <a:t>	top=NewNode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88B4A-49C5-4CD8-B838-AEB2BBFF4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42384" y="1948344"/>
            <a:ext cx="6130212" cy="429383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/>
              <a:t>Int Pop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if (top==NULL)</a:t>
            </a:r>
          </a:p>
          <a:p>
            <a:pPr marL="0" indent="0">
              <a:buNone/>
            </a:pPr>
            <a:r>
              <a:rPr lang="en-US" dirty="0"/>
              <a:t>		throw an error “Stack is Empty”</a:t>
            </a:r>
          </a:p>
          <a:p>
            <a:pPr marL="0" indent="0">
              <a:buNone/>
            </a:pPr>
            <a:r>
              <a:rPr lang="en-US" dirty="0"/>
              <a:t>	else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accent1"/>
                </a:solidFill>
              </a:rPr>
              <a:t>// Save a pointer to Node that will be deleted.</a:t>
            </a:r>
          </a:p>
          <a:p>
            <a:pPr marL="0" indent="0">
              <a:buNone/>
            </a:pPr>
            <a:r>
              <a:rPr lang="en-US" dirty="0"/>
              <a:t>		Node&lt;T&gt;* del = top</a:t>
            </a:r>
          </a:p>
          <a:p>
            <a:pPr marL="0" indent="0">
              <a:buNone/>
            </a:pPr>
            <a:r>
              <a:rPr lang="en-US" dirty="0"/>
              <a:t>		int e=del-&gt;data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accent1"/>
                </a:solidFill>
              </a:rPr>
              <a:t>// Adjust top to the next node</a:t>
            </a:r>
          </a:p>
          <a:p>
            <a:pPr marL="0" indent="0">
              <a:buNone/>
            </a:pPr>
            <a:r>
              <a:rPr lang="en-US" dirty="0"/>
              <a:t>		top = top-&gt;next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accent1"/>
                </a:solidFill>
              </a:rPr>
              <a:t>// Free the deleted Node</a:t>
            </a:r>
          </a:p>
          <a:p>
            <a:pPr marL="0" indent="0">
              <a:buNone/>
            </a:pPr>
            <a:r>
              <a:rPr lang="en-US" dirty="0"/>
              <a:t>		delete del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return 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165B2C-F4BB-4730-9BA4-DC86388BE735}"/>
              </a:ext>
            </a:extLst>
          </p:cNvPr>
          <p:cNvCxnSpPr>
            <a:cxnSpLocks/>
          </p:cNvCxnSpPr>
          <p:nvPr/>
        </p:nvCxnSpPr>
        <p:spPr>
          <a:xfrm>
            <a:off x="5159829" y="1875453"/>
            <a:ext cx="18661" cy="3993502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98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547" y="203252"/>
            <a:ext cx="10058400" cy="145075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Linked </a:t>
            </a:r>
            <a:r>
              <a:rPr lang="en-US" b="1" dirty="0">
                <a:solidFill>
                  <a:srgbClr val="C00000"/>
                </a:solidFill>
              </a:rPr>
              <a:t>List</a:t>
            </a:r>
          </a:p>
        </p:txBody>
      </p:sp>
      <p:sp>
        <p:nvSpPr>
          <p:cNvPr id="5" name="Rectangle 4"/>
          <p:cNvSpPr/>
          <p:nvPr/>
        </p:nvSpPr>
        <p:spPr>
          <a:xfrm>
            <a:off x="934547" y="2032814"/>
            <a:ext cx="102341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 </a:t>
            </a:r>
            <a:r>
              <a:rPr lang="en-US" sz="3600" dirty="0" smtClean="0"/>
              <a:t>linked list  </a:t>
            </a:r>
            <a:r>
              <a:rPr lang="en-US" sz="3600" dirty="0"/>
              <a:t>is a linear data structure where each element (called a </a:t>
            </a:r>
            <a:r>
              <a:rPr lang="en-US" sz="3600" dirty="0" smtClean="0"/>
              <a:t>node) </a:t>
            </a:r>
            <a:r>
              <a:rPr lang="en-US" sz="3600" dirty="0"/>
              <a:t>contains two parts:</a:t>
            </a:r>
          </a:p>
        </p:txBody>
      </p:sp>
      <p:sp>
        <p:nvSpPr>
          <p:cNvPr id="7" name="Rectangle 6"/>
          <p:cNvSpPr/>
          <p:nvPr/>
        </p:nvSpPr>
        <p:spPr>
          <a:xfrm>
            <a:off x="584649" y="3110214"/>
            <a:ext cx="109339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Data: </a:t>
            </a:r>
            <a:r>
              <a:rPr lang="en-US" sz="2800" dirty="0"/>
              <a:t>The value or information stored in the </a:t>
            </a:r>
            <a:r>
              <a:rPr lang="en-US" sz="2800" dirty="0" smtClean="0"/>
              <a:t>node.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Pointer: </a:t>
            </a:r>
            <a:r>
              <a:rPr lang="en-US" sz="2800" dirty="0"/>
              <a:t>A reference (or link) to the next node in the sequence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400" dirty="0" smtClean="0"/>
              <a:t>Unlike </a:t>
            </a:r>
            <a:r>
              <a:rPr lang="en-US" sz="2400" dirty="0"/>
              <a:t>arrays, linked lists are not stored in contiguous memory locations. </a:t>
            </a:r>
            <a:r>
              <a:rPr lang="en-US" sz="2400" dirty="0"/>
              <a:t>Instead, each node is dynamically allocated and linked together using pointers.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7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Queue with a Singly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66" y="2017061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Singly Linked List implementation</a:t>
            </a:r>
          </a:p>
          <a:p>
            <a:pPr lvl="1"/>
            <a:r>
              <a:rPr lang="en-US" sz="2400" dirty="0"/>
              <a:t>front is stored at the first node</a:t>
            </a:r>
          </a:p>
          <a:p>
            <a:pPr lvl="1"/>
            <a:r>
              <a:rPr lang="en-US" sz="2400" dirty="0"/>
              <a:t>rear is stored at the last node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r>
              <a:rPr lang="en-US" dirty="0"/>
              <a:t>Space used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each operation takes </a:t>
            </a:r>
            <a:r>
              <a:rPr lang="en-US" b="1" i="1" dirty="0"/>
              <a:t>O</a:t>
            </a:r>
            <a:r>
              <a:rPr lang="en-US" dirty="0"/>
              <a:t>(1) time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068696" y="3887328"/>
            <a:ext cx="6627366" cy="1117860"/>
            <a:chOff x="1197523" y="3094427"/>
            <a:chExt cx="6627366" cy="1117860"/>
          </a:xfrm>
        </p:grpSpPr>
        <p:grpSp>
          <p:nvGrpSpPr>
            <p:cNvPr id="11" name="Group 10"/>
            <p:cNvGrpSpPr/>
            <p:nvPr/>
          </p:nvGrpSpPr>
          <p:grpSpPr>
            <a:xfrm>
              <a:off x="1197523" y="3096557"/>
              <a:ext cx="1557772" cy="1115730"/>
              <a:chOff x="6806906" y="2013492"/>
              <a:chExt cx="1557772" cy="1115730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6819281" y="2014299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6"/>
              <p:cNvSpPr txBox="1">
                <a:spLocks noChangeArrowheads="1"/>
              </p:cNvSpPr>
              <p:nvPr/>
            </p:nvSpPr>
            <p:spPr bwMode="auto">
              <a:xfrm>
                <a:off x="6806906" y="2759890"/>
                <a:ext cx="35618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2"/>
                    </a:solidFill>
                  </a:rPr>
                  <a:t>A</a:t>
                </a:r>
              </a:p>
            </p:txBody>
          </p:sp>
          <p:sp>
            <p:nvSpPr>
              <p:cNvPr id="33" name="Line 10"/>
              <p:cNvSpPr>
                <a:spLocks noChangeShapeType="1"/>
              </p:cNvSpPr>
              <p:nvPr/>
            </p:nvSpPr>
            <p:spPr bwMode="auto">
              <a:xfrm>
                <a:off x="6985000" y="2209800"/>
                <a:ext cx="0" cy="55009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16821" y="2013492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11"/>
              <p:cNvSpPr>
                <a:spLocks noChangeShapeType="1"/>
              </p:cNvSpPr>
              <p:nvPr/>
            </p:nvSpPr>
            <p:spPr bwMode="auto">
              <a:xfrm flipV="1">
                <a:off x="7450278" y="2209800"/>
                <a:ext cx="914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746707" y="3096557"/>
              <a:ext cx="1545397" cy="1115730"/>
              <a:chOff x="6819281" y="2013492"/>
              <a:chExt cx="1545397" cy="1115730"/>
            </a:xfrm>
          </p:grpSpPr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6819281" y="2014299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6"/>
              <p:cNvSpPr txBox="1">
                <a:spLocks noChangeArrowheads="1"/>
              </p:cNvSpPr>
              <p:nvPr/>
            </p:nvSpPr>
            <p:spPr bwMode="auto">
              <a:xfrm>
                <a:off x="6826142" y="2759890"/>
                <a:ext cx="31771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2"/>
                    </a:solidFill>
                  </a:rPr>
                  <a:t>B</a:t>
                </a:r>
              </a:p>
            </p:txBody>
          </p:sp>
          <p:sp>
            <p:nvSpPr>
              <p:cNvPr id="28" name="Line 10"/>
              <p:cNvSpPr>
                <a:spLocks noChangeShapeType="1"/>
              </p:cNvSpPr>
              <p:nvPr/>
            </p:nvSpPr>
            <p:spPr bwMode="auto">
              <a:xfrm>
                <a:off x="6985000" y="2209800"/>
                <a:ext cx="0" cy="55009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" name="Rectangle 4"/>
              <p:cNvSpPr>
                <a:spLocks noChangeArrowheads="1"/>
              </p:cNvSpPr>
              <p:nvPr/>
            </p:nvSpPr>
            <p:spPr bwMode="auto">
              <a:xfrm>
                <a:off x="7216821" y="2013492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1"/>
              <p:cNvSpPr>
                <a:spLocks noChangeShapeType="1"/>
              </p:cNvSpPr>
              <p:nvPr/>
            </p:nvSpPr>
            <p:spPr bwMode="auto">
              <a:xfrm flipV="1">
                <a:off x="7450278" y="2209800"/>
                <a:ext cx="914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308228" y="3096557"/>
              <a:ext cx="1565787" cy="1115730"/>
              <a:chOff x="6798891" y="2013492"/>
              <a:chExt cx="1565787" cy="1115730"/>
            </a:xfrm>
          </p:grpSpPr>
          <p:sp>
            <p:nvSpPr>
              <p:cNvPr id="21" name="Rectangle 4"/>
              <p:cNvSpPr>
                <a:spLocks noChangeArrowheads="1"/>
              </p:cNvSpPr>
              <p:nvPr/>
            </p:nvSpPr>
            <p:spPr bwMode="auto">
              <a:xfrm>
                <a:off x="6819281" y="2014299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6798891" y="2759890"/>
                <a:ext cx="37221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2"/>
                    </a:solidFill>
                  </a:rPr>
                  <a:t>C</a:t>
                </a:r>
              </a:p>
            </p:txBody>
          </p:sp>
          <p:sp>
            <p:nvSpPr>
              <p:cNvPr id="23" name="Line 10"/>
              <p:cNvSpPr>
                <a:spLocks noChangeShapeType="1"/>
              </p:cNvSpPr>
              <p:nvPr/>
            </p:nvSpPr>
            <p:spPr bwMode="auto">
              <a:xfrm>
                <a:off x="6985000" y="2209800"/>
                <a:ext cx="0" cy="55009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16821" y="2013492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 flipV="1">
                <a:off x="7450278" y="2209800"/>
                <a:ext cx="914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873416" y="3096557"/>
              <a:ext cx="1557773" cy="1115730"/>
              <a:chOff x="6806905" y="2013492"/>
              <a:chExt cx="1557773" cy="1115730"/>
            </a:xfrm>
          </p:grpSpPr>
          <p:sp>
            <p:nvSpPr>
              <p:cNvPr id="16" name="Rectangle 4"/>
              <p:cNvSpPr>
                <a:spLocks noChangeArrowheads="1"/>
              </p:cNvSpPr>
              <p:nvPr/>
            </p:nvSpPr>
            <p:spPr bwMode="auto">
              <a:xfrm>
                <a:off x="6819281" y="2014299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 Box 6"/>
              <p:cNvSpPr txBox="1">
                <a:spLocks noChangeArrowheads="1"/>
              </p:cNvSpPr>
              <p:nvPr/>
            </p:nvSpPr>
            <p:spPr bwMode="auto">
              <a:xfrm>
                <a:off x="6806905" y="2759890"/>
                <a:ext cx="35618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2"/>
                    </a:solidFill>
                  </a:rPr>
                  <a:t>D</a:t>
                </a:r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>
                <a:off x="6985000" y="2209800"/>
                <a:ext cx="0" cy="55009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" name="Rectangle 4"/>
              <p:cNvSpPr>
                <a:spLocks noChangeArrowheads="1"/>
              </p:cNvSpPr>
              <p:nvPr/>
            </p:nvSpPr>
            <p:spPr bwMode="auto">
              <a:xfrm>
                <a:off x="7216821" y="2013492"/>
                <a:ext cx="396875" cy="36563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1"/>
              <p:cNvSpPr>
                <a:spLocks noChangeShapeType="1"/>
              </p:cNvSpPr>
              <p:nvPr/>
            </p:nvSpPr>
            <p:spPr bwMode="auto">
              <a:xfrm flipV="1">
                <a:off x="7450278" y="2209800"/>
                <a:ext cx="914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7431189" y="3094427"/>
              <a:ext cx="393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ym typeface="Symbol" charset="0"/>
                </a:rPr>
                <a:t></a:t>
              </a:r>
              <a:endParaRPr lang="en-US" sz="2000" b="1" dirty="0"/>
            </a:p>
          </p:txBody>
        </p:sp>
      </p:grpSp>
      <p:sp>
        <p:nvSpPr>
          <p:cNvPr id="36" name="Right Arrow 35"/>
          <p:cNvSpPr/>
          <p:nvPr/>
        </p:nvSpPr>
        <p:spPr>
          <a:xfrm rot="8071761">
            <a:off x="8616490" y="3277717"/>
            <a:ext cx="775217" cy="272883"/>
          </a:xfrm>
          <a:prstGeom prst="rightArrow">
            <a:avLst>
              <a:gd name="adj1" fmla="val 50000"/>
              <a:gd name="adj2" fmla="val 96901"/>
            </a:avLst>
          </a:prstGeom>
          <a:solidFill>
            <a:srgbClr val="D99694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9544769" y="2783775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Enqueue</a:t>
            </a:r>
          </a:p>
        </p:txBody>
      </p:sp>
      <p:sp>
        <p:nvSpPr>
          <p:cNvPr id="38" name="Right Arrow 37"/>
          <p:cNvSpPr/>
          <p:nvPr/>
        </p:nvSpPr>
        <p:spPr>
          <a:xfrm rot="7587499">
            <a:off x="2017106" y="4559002"/>
            <a:ext cx="821000" cy="272883"/>
          </a:xfrm>
          <a:prstGeom prst="rightArrow">
            <a:avLst>
              <a:gd name="adj1" fmla="val 50000"/>
              <a:gd name="adj2" fmla="val 969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666320" y="5005188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Dequeue</a:t>
            </a:r>
          </a:p>
        </p:txBody>
      </p:sp>
      <p:sp>
        <p:nvSpPr>
          <p:cNvPr id="44" name="Text Box 46"/>
          <p:cNvSpPr txBox="1">
            <a:spLocks noChangeArrowheads="1"/>
          </p:cNvSpPr>
          <p:nvPr/>
        </p:nvSpPr>
        <p:spPr bwMode="auto">
          <a:xfrm>
            <a:off x="2042674" y="3844075"/>
            <a:ext cx="6960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C0504D"/>
                </a:solidFill>
              </a:rPr>
              <a:t>front</a:t>
            </a:r>
            <a:endParaRPr lang="en-US" dirty="0"/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V="1">
            <a:off x="2688197" y="4085766"/>
            <a:ext cx="38927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Text Box 46"/>
          <p:cNvSpPr txBox="1">
            <a:spLocks noChangeArrowheads="1"/>
          </p:cNvSpPr>
          <p:nvPr/>
        </p:nvSpPr>
        <p:spPr bwMode="auto">
          <a:xfrm>
            <a:off x="7866580" y="3100096"/>
            <a:ext cx="630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C0504D"/>
                </a:solidFill>
              </a:rPr>
              <a:t>rear</a:t>
            </a:r>
            <a:endParaRPr lang="en-US" dirty="0"/>
          </a:p>
        </p:txBody>
      </p:sp>
      <p:sp>
        <p:nvSpPr>
          <p:cNvPr id="51" name="Line 11"/>
          <p:cNvSpPr>
            <a:spLocks noChangeShapeType="1"/>
          </p:cNvSpPr>
          <p:nvPr/>
        </p:nvSpPr>
        <p:spPr bwMode="auto">
          <a:xfrm>
            <a:off x="8176793" y="3531233"/>
            <a:ext cx="0" cy="3590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81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50BA-6130-47BF-A0BF-7E234AB21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Enqueue and Dequeue operations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FA04E0-D3A1-435F-B59F-9F62E583A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88452" y="1820402"/>
            <a:ext cx="5441549" cy="4663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b="1" dirty="0"/>
              <a:t>int Dequeue</a:t>
            </a:r>
            <a:r>
              <a:rPr lang="en-US" sz="1600" dirty="0"/>
              <a:t>()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// Save a pointer to Node that will be deleted</a:t>
            </a:r>
          </a:p>
          <a:p>
            <a:pPr marL="0" indent="0">
              <a:buNone/>
            </a:pPr>
            <a:r>
              <a:rPr lang="en-US" sz="1600" dirty="0"/>
              <a:t>	Node&lt;T&gt;* del = front</a:t>
            </a:r>
          </a:p>
          <a:p>
            <a:pPr marL="0" indent="0">
              <a:buNone/>
            </a:pPr>
            <a:r>
              <a:rPr lang="en-US" sz="1600" dirty="0"/>
              <a:t>	int e=del-&gt;data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// Adjust front to the next node</a:t>
            </a:r>
          </a:p>
          <a:p>
            <a:pPr marL="0" indent="0">
              <a:buNone/>
            </a:pPr>
            <a:r>
              <a:rPr lang="en-US" sz="1600" dirty="0"/>
              <a:t>	front = front&gt;next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// If front is null then </a:t>
            </a:r>
            <a:r>
              <a:rPr lang="en-US" sz="1600" dirty="0">
                <a:solidFill>
                  <a:srgbClr val="C00000"/>
                </a:solidFill>
              </a:rPr>
              <a:t>make</a:t>
            </a:r>
            <a:r>
              <a:rPr lang="en-US" sz="1600" dirty="0">
                <a:solidFill>
                  <a:schemeClr val="accent1"/>
                </a:solidFill>
              </a:rPr>
              <a:t> rear to be null too.</a:t>
            </a:r>
          </a:p>
          <a:p>
            <a:pPr marL="0" indent="0">
              <a:buNone/>
            </a:pPr>
            <a:r>
              <a:rPr lang="en-US" sz="1600" dirty="0"/>
              <a:t>	if (front==NULL)</a:t>
            </a:r>
          </a:p>
          <a:p>
            <a:pPr marL="0" indent="0">
              <a:buNone/>
            </a:pPr>
            <a:r>
              <a:rPr lang="en-US" sz="1600" dirty="0"/>
              <a:t>		rear = 0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C00000"/>
                </a:solidFill>
              </a:rPr>
              <a:t>// Free the deleted Node</a:t>
            </a:r>
          </a:p>
          <a:p>
            <a:pPr marL="0" indent="0">
              <a:buNone/>
            </a:pPr>
            <a:r>
              <a:rPr lang="en-US" sz="1600" dirty="0"/>
              <a:t>	delete del</a:t>
            </a:r>
          </a:p>
          <a:p>
            <a:pPr marL="0" indent="0">
              <a:buNone/>
            </a:pPr>
            <a:r>
              <a:rPr lang="en-US" sz="1600" dirty="0"/>
              <a:t>	return e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endParaRPr lang="en-US" sz="1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88B4A-49C5-4CD8-B838-AEB2BBFF4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8657" y="1920350"/>
            <a:ext cx="4960777" cy="4663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void Enqueue</a:t>
            </a:r>
            <a:r>
              <a:rPr lang="en-US" dirty="0"/>
              <a:t>(int 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         NewNode -&gt; next=NULL</a:t>
            </a:r>
          </a:p>
          <a:p>
            <a:pPr marL="0" indent="0">
              <a:buNone/>
            </a:pPr>
            <a:r>
              <a:rPr lang="en-US" dirty="0"/>
              <a:t>	NewNode -&gt; data= 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// Empty or not?</a:t>
            </a:r>
          </a:p>
          <a:p>
            <a:pPr marL="0" indent="0">
              <a:buNone/>
            </a:pPr>
            <a:r>
              <a:rPr lang="en-US" dirty="0"/>
              <a:t>	if (front== NULL)</a:t>
            </a:r>
          </a:p>
          <a:p>
            <a:pPr marL="0" indent="0">
              <a:buNone/>
            </a:pPr>
            <a:r>
              <a:rPr lang="en-US" dirty="0"/>
              <a:t>		front = NewNode</a:t>
            </a:r>
          </a:p>
          <a:p>
            <a:pPr marL="0" indent="0">
              <a:buNone/>
            </a:pPr>
            <a:r>
              <a:rPr lang="en-US" dirty="0"/>
              <a:t>	else </a:t>
            </a:r>
          </a:p>
          <a:p>
            <a:pPr marL="0" indent="0">
              <a:buNone/>
            </a:pPr>
            <a:r>
              <a:rPr lang="en-US" dirty="0"/>
              <a:t>		rear&gt;next=NewNode</a:t>
            </a:r>
          </a:p>
          <a:p>
            <a:pPr marL="0" indent="0">
              <a:buNone/>
            </a:pPr>
            <a:r>
              <a:rPr lang="en-US" dirty="0"/>
              <a:t>	rear=NewNode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05FC177-BCBE-4B73-9FE5-BA425FA56BDD}"/>
              </a:ext>
            </a:extLst>
          </p:cNvPr>
          <p:cNvCxnSpPr>
            <a:cxnSpLocks/>
          </p:cNvCxnSpPr>
          <p:nvPr/>
        </p:nvCxnSpPr>
        <p:spPr>
          <a:xfrm>
            <a:off x="5383763" y="1920350"/>
            <a:ext cx="74646" cy="4369534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895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619" y="2059420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Doubly Linked List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11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Doubly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Provides a natural implementation of List ADT</a:t>
            </a:r>
          </a:p>
          <a:p>
            <a:r>
              <a:rPr lang="en-US" dirty="0">
                <a:solidFill>
                  <a:schemeClr val="accent2"/>
                </a:solidFill>
              </a:rPr>
              <a:t>Nodes</a:t>
            </a:r>
            <a:r>
              <a:rPr lang="en-US" dirty="0"/>
              <a:t> store</a:t>
            </a:r>
          </a:p>
          <a:p>
            <a:pPr lvl="1"/>
            <a:r>
              <a:rPr lang="en-US" sz="2400" dirty="0"/>
              <a:t>element</a:t>
            </a:r>
          </a:p>
          <a:p>
            <a:pPr lvl="1"/>
            <a:r>
              <a:rPr lang="en-US" sz="2400" dirty="0"/>
              <a:t>link to </a:t>
            </a:r>
            <a:r>
              <a:rPr lang="en-US" sz="2400" dirty="0">
                <a:solidFill>
                  <a:srgbClr val="C00000"/>
                </a:solidFill>
              </a:rPr>
              <a:t>previous </a:t>
            </a:r>
            <a:r>
              <a:rPr lang="en-US" sz="2400" dirty="0">
                <a:solidFill>
                  <a:schemeClr val="tx1"/>
                </a:solidFill>
              </a:rPr>
              <a:t>node</a:t>
            </a:r>
            <a:r>
              <a:rPr lang="en-US" sz="2400" dirty="0"/>
              <a:t>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Link to </a:t>
            </a:r>
            <a:r>
              <a:rPr lang="en-US" sz="2400" dirty="0">
                <a:solidFill>
                  <a:srgbClr val="C00000"/>
                </a:solidFill>
              </a:rPr>
              <a:t>next</a:t>
            </a:r>
            <a:r>
              <a:rPr lang="en-US" sz="2400" dirty="0"/>
              <a:t> node</a:t>
            </a:r>
          </a:p>
          <a:p>
            <a:r>
              <a:rPr lang="en-US" dirty="0"/>
              <a:t>Special </a:t>
            </a:r>
            <a:r>
              <a:rPr lang="en-US" dirty="0">
                <a:solidFill>
                  <a:schemeClr val="accent2"/>
                </a:solidFill>
              </a:rPr>
              <a:t>head </a:t>
            </a:r>
            <a:r>
              <a:rPr lang="en-US" dirty="0"/>
              <a:t>and </a:t>
            </a:r>
            <a:r>
              <a:rPr lang="en-US" dirty="0">
                <a:solidFill>
                  <a:srgbClr val="C0504D"/>
                </a:solidFill>
              </a:rPr>
              <a:t>tail </a:t>
            </a:r>
            <a:r>
              <a:rPr lang="en-US" dirty="0"/>
              <a:t>nodes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674883" y="2135385"/>
            <a:ext cx="2876401" cy="1316297"/>
            <a:chOff x="5559368" y="4175224"/>
            <a:chExt cx="2876401" cy="1316297"/>
          </a:xfrm>
        </p:grpSpPr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6794267" y="4376598"/>
              <a:ext cx="396875" cy="36563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7770202" y="4175224"/>
              <a:ext cx="66556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next</a:t>
              </a:r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6400378" y="5122189"/>
              <a:ext cx="111921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tx2"/>
                  </a:solidFill>
                </a:rPr>
                <a:t>element</a:t>
              </a:r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6959986" y="4572099"/>
              <a:ext cx="0" cy="55009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7191807" y="4375791"/>
              <a:ext cx="396875" cy="36563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 flipV="1">
              <a:off x="7425264" y="4572099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6390890" y="4377525"/>
              <a:ext cx="396875" cy="36563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 flipH="1" flipV="1">
              <a:off x="5656342" y="4580062"/>
              <a:ext cx="9479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5559368" y="4204535"/>
              <a:ext cx="68961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prev</a:t>
              </a:r>
            </a:p>
          </p:txBody>
        </p:sp>
      </p:grpSp>
      <p:sp>
        <p:nvSpPr>
          <p:cNvPr id="38" name="Rectangle 13"/>
          <p:cNvSpPr>
            <a:spLocks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3733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15"/>
          <p:cNvSpPr>
            <a:spLocks noChangeArrowheads="1"/>
          </p:cNvSpPr>
          <p:nvPr/>
        </p:nvSpPr>
        <p:spPr bwMode="auto">
          <a:xfrm>
            <a:off x="4038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16"/>
          <p:cNvSpPr>
            <a:spLocks/>
          </p:cNvSpPr>
          <p:nvPr/>
        </p:nvSpPr>
        <p:spPr bwMode="auto">
          <a:xfrm>
            <a:off x="4191000" y="4586288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953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18"/>
          <p:cNvSpPr>
            <a:spLocks noChangeArrowheads="1"/>
          </p:cNvSpPr>
          <p:nvPr/>
        </p:nvSpPr>
        <p:spPr bwMode="auto">
          <a:xfrm>
            <a:off x="5257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5562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20"/>
          <p:cNvSpPr>
            <a:spLocks/>
          </p:cNvSpPr>
          <p:nvPr/>
        </p:nvSpPr>
        <p:spPr bwMode="auto">
          <a:xfrm>
            <a:off x="5715000" y="4586288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" name="Rectangle 21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22"/>
          <p:cNvSpPr>
            <a:spLocks noChangeArrowheads="1"/>
          </p:cNvSpPr>
          <p:nvPr/>
        </p:nvSpPr>
        <p:spPr bwMode="auto">
          <a:xfrm>
            <a:off x="6781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23"/>
          <p:cNvSpPr>
            <a:spLocks noChangeArrowheads="1"/>
          </p:cNvSpPr>
          <p:nvPr/>
        </p:nvSpPr>
        <p:spPr bwMode="auto">
          <a:xfrm>
            <a:off x="7086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24"/>
          <p:cNvSpPr>
            <a:spLocks/>
          </p:cNvSpPr>
          <p:nvPr/>
        </p:nvSpPr>
        <p:spPr bwMode="auto">
          <a:xfrm>
            <a:off x="7239000" y="4586288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8001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8305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27"/>
          <p:cNvSpPr>
            <a:spLocks noChangeArrowheads="1"/>
          </p:cNvSpPr>
          <p:nvPr/>
        </p:nvSpPr>
        <p:spPr bwMode="auto">
          <a:xfrm>
            <a:off x="8610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28"/>
          <p:cNvSpPr>
            <a:spLocks/>
          </p:cNvSpPr>
          <p:nvPr/>
        </p:nvSpPr>
        <p:spPr bwMode="auto">
          <a:xfrm rot="10800000">
            <a:off x="4343400" y="4738688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" name="Freeform 29"/>
          <p:cNvSpPr>
            <a:spLocks/>
          </p:cNvSpPr>
          <p:nvPr/>
        </p:nvSpPr>
        <p:spPr bwMode="auto">
          <a:xfrm rot="10800000">
            <a:off x="5867400" y="4738688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Freeform 30"/>
          <p:cNvSpPr>
            <a:spLocks/>
          </p:cNvSpPr>
          <p:nvPr/>
        </p:nvSpPr>
        <p:spPr bwMode="auto">
          <a:xfrm rot="10800000">
            <a:off x="7391400" y="4738688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Rectangle 39"/>
          <p:cNvSpPr>
            <a:spLocks noChangeArrowheads="1"/>
          </p:cNvSpPr>
          <p:nvPr/>
        </p:nvSpPr>
        <p:spPr bwMode="auto">
          <a:xfrm>
            <a:off x="9525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40"/>
          <p:cNvSpPr>
            <a:spLocks noChangeArrowheads="1"/>
          </p:cNvSpPr>
          <p:nvPr/>
        </p:nvSpPr>
        <p:spPr bwMode="auto">
          <a:xfrm>
            <a:off x="2514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41"/>
          <p:cNvSpPr>
            <a:spLocks/>
          </p:cNvSpPr>
          <p:nvPr/>
        </p:nvSpPr>
        <p:spPr bwMode="auto">
          <a:xfrm>
            <a:off x="8763000" y="4572000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" name="Freeform 42"/>
          <p:cNvSpPr>
            <a:spLocks/>
          </p:cNvSpPr>
          <p:nvPr/>
        </p:nvSpPr>
        <p:spPr bwMode="auto">
          <a:xfrm rot="10800000">
            <a:off x="8915400" y="4724400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Freeform 43"/>
          <p:cNvSpPr>
            <a:spLocks/>
          </p:cNvSpPr>
          <p:nvPr/>
        </p:nvSpPr>
        <p:spPr bwMode="auto">
          <a:xfrm>
            <a:off x="2667000" y="4572000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" name="Freeform 44"/>
          <p:cNvSpPr>
            <a:spLocks/>
          </p:cNvSpPr>
          <p:nvPr/>
        </p:nvSpPr>
        <p:spPr bwMode="auto">
          <a:xfrm rot="10800000">
            <a:off x="2819400" y="4724400"/>
            <a:ext cx="762000" cy="139700"/>
          </a:xfrm>
          <a:custGeom>
            <a:avLst/>
            <a:gdLst>
              <a:gd name="T0" fmla="*/ 0 w 480"/>
              <a:gd name="T1" fmla="*/ 87 h 88"/>
              <a:gd name="T2" fmla="*/ 237 w 480"/>
              <a:gd name="T3" fmla="*/ 0 h 88"/>
              <a:gd name="T4" fmla="*/ 480 w 480"/>
              <a:gd name="T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45"/>
          <p:cNvSpPr txBox="1">
            <a:spLocks noChangeArrowheads="1"/>
          </p:cNvSpPr>
          <p:nvPr/>
        </p:nvSpPr>
        <p:spPr bwMode="auto">
          <a:xfrm>
            <a:off x="9361852" y="4114800"/>
            <a:ext cx="5485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C0504D"/>
                </a:solidFill>
              </a:rPr>
              <a:t>tail</a:t>
            </a:r>
          </a:p>
        </p:txBody>
      </p:sp>
      <p:sp>
        <p:nvSpPr>
          <p:cNvPr id="63" name="Text Box 46"/>
          <p:cNvSpPr txBox="1">
            <a:spLocks noChangeArrowheads="1"/>
          </p:cNvSpPr>
          <p:nvPr/>
        </p:nvSpPr>
        <p:spPr bwMode="auto">
          <a:xfrm>
            <a:off x="2198342" y="4191000"/>
            <a:ext cx="8595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C0504D"/>
                </a:solidFill>
              </a:rPr>
              <a:t>head</a:t>
            </a:r>
          </a:p>
        </p:txBody>
      </p:sp>
      <p:sp>
        <p:nvSpPr>
          <p:cNvPr id="66" name="Freeform 31"/>
          <p:cNvSpPr>
            <a:spLocks/>
          </p:cNvSpPr>
          <p:nvPr/>
        </p:nvSpPr>
        <p:spPr bwMode="auto">
          <a:xfrm>
            <a:off x="3813176" y="4724400"/>
            <a:ext cx="168275" cy="552450"/>
          </a:xfrm>
          <a:custGeom>
            <a:avLst/>
            <a:gdLst>
              <a:gd name="T0" fmla="*/ 46 w 106"/>
              <a:gd name="T1" fmla="*/ 0 h 348"/>
              <a:gd name="T2" fmla="*/ 10 w 106"/>
              <a:gd name="T3" fmla="*/ 186 h 348"/>
              <a:gd name="T4" fmla="*/ 106 w 106"/>
              <a:gd name="T5" fmla="*/ 348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7" name="Freeform 32"/>
          <p:cNvSpPr>
            <a:spLocks/>
          </p:cNvSpPr>
          <p:nvPr/>
        </p:nvSpPr>
        <p:spPr bwMode="auto">
          <a:xfrm>
            <a:off x="5334001" y="4724400"/>
            <a:ext cx="168275" cy="552450"/>
          </a:xfrm>
          <a:custGeom>
            <a:avLst/>
            <a:gdLst>
              <a:gd name="T0" fmla="*/ 46 w 106"/>
              <a:gd name="T1" fmla="*/ 0 h 348"/>
              <a:gd name="T2" fmla="*/ 10 w 106"/>
              <a:gd name="T3" fmla="*/ 186 h 348"/>
              <a:gd name="T4" fmla="*/ 106 w 106"/>
              <a:gd name="T5" fmla="*/ 348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Freeform 33"/>
          <p:cNvSpPr>
            <a:spLocks/>
          </p:cNvSpPr>
          <p:nvPr/>
        </p:nvSpPr>
        <p:spPr bwMode="auto">
          <a:xfrm>
            <a:off x="6854826" y="4724400"/>
            <a:ext cx="168275" cy="552450"/>
          </a:xfrm>
          <a:custGeom>
            <a:avLst/>
            <a:gdLst>
              <a:gd name="T0" fmla="*/ 46 w 106"/>
              <a:gd name="T1" fmla="*/ 0 h 348"/>
              <a:gd name="T2" fmla="*/ 10 w 106"/>
              <a:gd name="T3" fmla="*/ 186 h 348"/>
              <a:gd name="T4" fmla="*/ 106 w 106"/>
              <a:gd name="T5" fmla="*/ 348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9" name="Freeform 34"/>
          <p:cNvSpPr>
            <a:spLocks/>
          </p:cNvSpPr>
          <p:nvPr/>
        </p:nvSpPr>
        <p:spPr bwMode="auto">
          <a:xfrm>
            <a:off x="8375651" y="4724400"/>
            <a:ext cx="168275" cy="552450"/>
          </a:xfrm>
          <a:custGeom>
            <a:avLst/>
            <a:gdLst>
              <a:gd name="T0" fmla="*/ 46 w 106"/>
              <a:gd name="T1" fmla="*/ 0 h 348"/>
              <a:gd name="T2" fmla="*/ 10 w 106"/>
              <a:gd name="T3" fmla="*/ 186 h 348"/>
              <a:gd name="T4" fmla="*/ 106 w 106"/>
              <a:gd name="T5" fmla="*/ 348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3824350" y="5230546"/>
            <a:ext cx="3561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5365259" y="5234857"/>
            <a:ext cx="317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73" name="Text Box 6"/>
          <p:cNvSpPr txBox="1">
            <a:spLocks noChangeArrowheads="1"/>
          </p:cNvSpPr>
          <p:nvPr/>
        </p:nvSpPr>
        <p:spPr bwMode="auto">
          <a:xfrm>
            <a:off x="6838031" y="5240168"/>
            <a:ext cx="372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8372853" y="5228681"/>
            <a:ext cx="3561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62855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6AE39-0560-4F9F-8BEB-3E4CCED85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29941" y="1985667"/>
            <a:ext cx="5303520" cy="4663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class Node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public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Node()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private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int         data</a:t>
            </a:r>
          </a:p>
          <a:p>
            <a:pPr marL="0" indent="0">
              <a:buNone/>
            </a:pPr>
            <a:r>
              <a:rPr lang="en-US" dirty="0"/>
              <a:t>	Node*  prev</a:t>
            </a:r>
          </a:p>
          <a:p>
            <a:pPr marL="0" indent="0">
              <a:buNone/>
            </a:pPr>
            <a:r>
              <a:rPr lang="en-US" dirty="0"/>
              <a:t>	Node*  next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};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A77344-46B8-49D2-847C-3BA367520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004" y="2194560"/>
            <a:ext cx="5659937" cy="4663440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We use two classes: </a:t>
            </a:r>
            <a:r>
              <a:rPr lang="en-US" altLang="zh-CN" b="1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Node</a:t>
            </a:r>
            <a:r>
              <a:rPr lang="en-US" altLang="zh-CN" dirty="0">
                <a:ea typeface="宋体" panose="02010600030101010101" pitchFamily="2" charset="-122"/>
              </a:rPr>
              <a:t> and </a:t>
            </a:r>
            <a:r>
              <a:rPr lang="en-US" altLang="zh-CN" dirty="0" err="1">
                <a:solidFill>
                  <a:srgbClr val="C00000"/>
                </a:solidFill>
                <a:ea typeface="宋体" panose="02010600030101010101" pitchFamily="2" charset="-122"/>
              </a:rPr>
              <a:t>D</a:t>
            </a:r>
            <a:r>
              <a:rPr lang="en-US" altLang="zh-CN" b="1" dirty="0" err="1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list</a:t>
            </a:r>
            <a:endParaRPr lang="en-US" altLang="zh-CN" b="1" dirty="0">
              <a:solidFill>
                <a:srgbClr val="C00000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r>
              <a:rPr lang="en-US" altLang="zh-CN" dirty="0">
                <a:ea typeface="宋体" panose="02010600030101010101" pitchFamily="2" charset="-122"/>
              </a:rPr>
              <a:t>Declare a </a:t>
            </a:r>
            <a:r>
              <a:rPr lang="en-US" altLang="zh-CN" dirty="0">
                <a:solidFill>
                  <a:srgbClr val="C00000"/>
                </a:solidFill>
                <a:ea typeface="宋体" panose="02010600030101010101" pitchFamily="2" charset="-122"/>
              </a:rPr>
              <a:t>Node</a:t>
            </a:r>
            <a:r>
              <a:rPr lang="en-US" altLang="zh-CN" dirty="0">
                <a:ea typeface="宋体" panose="02010600030101010101" pitchFamily="2" charset="-122"/>
              </a:rPr>
              <a:t> class for the nodes</a:t>
            </a:r>
          </a:p>
          <a:p>
            <a:pPr lvl="1"/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data</a:t>
            </a:r>
            <a:r>
              <a:rPr lang="en-US" altLang="zh-CN" dirty="0">
                <a:ea typeface="宋体" panose="02010600030101010101" pitchFamily="2" charset="-122"/>
              </a:rPr>
              <a:t>: </a:t>
            </a:r>
            <a:r>
              <a:rPr lang="en-US" altLang="zh-CN" dirty="0">
                <a:solidFill>
                  <a:schemeClr val="accent2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int</a:t>
            </a:r>
            <a:r>
              <a:rPr lang="en-US" altLang="zh-CN" dirty="0">
                <a:ea typeface="宋体" panose="02010600030101010101" pitchFamily="2" charset="-122"/>
              </a:rPr>
              <a:t> data type in this example.</a:t>
            </a:r>
          </a:p>
          <a:p>
            <a:pPr lvl="1"/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next</a:t>
            </a:r>
            <a:r>
              <a:rPr lang="en-US" altLang="zh-CN" dirty="0">
                <a:ea typeface="宋体" panose="02010600030101010101" pitchFamily="2" charset="-122"/>
              </a:rPr>
              <a:t>: a pointer to the next node in the list.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</a:rPr>
              <a:t>prev: a pointer to the previous node in the list.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Doubly Linked List</a:t>
            </a:r>
          </a:p>
        </p:txBody>
      </p:sp>
    </p:spTree>
    <p:extLst>
      <p:ext uri="{BB962C8B-B14F-4D97-AF65-F5344CB8AC3E}">
        <p14:creationId xmlns:p14="http://schemas.microsoft.com/office/powerpoint/2010/main" val="2048574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2708923-34CE-4DC9-8868-F773B2A81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A Simple Double Linked List Class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658CE7B-0F1F-4967-AB3F-2AEB46212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0221" y="2209335"/>
            <a:ext cx="3711273" cy="25808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Declare </a:t>
            </a: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List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, which contains</a:t>
            </a:r>
          </a:p>
          <a:p>
            <a:pPr lvl="1">
              <a:lnSpc>
                <a:spcPct val="90000"/>
              </a:lnSpc>
            </a:pP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head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: a pointer to the first node in the list. Since the list is empty initially, head is set to NULL</a:t>
            </a:r>
          </a:p>
          <a:p>
            <a:pPr lvl="1">
              <a:lnSpc>
                <a:spcPct val="90000"/>
              </a:lnSpc>
            </a:pP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tail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: a pointer to the last node in the list.</a:t>
            </a:r>
          </a:p>
          <a:p>
            <a:pPr lvl="1">
              <a:lnSpc>
                <a:spcPct val="90000"/>
              </a:lnSpc>
            </a:pPr>
            <a:r>
              <a:rPr lang="en-US" altLang="zh-CN" sz="1700" dirty="0">
                <a:solidFill>
                  <a:srgbClr val="C00000"/>
                </a:solidFill>
                <a:latin typeface="+mj-lt"/>
                <a:ea typeface="宋体" panose="02010600030101010101" pitchFamily="2" charset="-122"/>
              </a:rPr>
              <a:t>Operations</a:t>
            </a:r>
            <a:r>
              <a:rPr lang="en-US" altLang="zh-CN" sz="1700" dirty="0">
                <a:latin typeface="+mj-lt"/>
                <a:ea typeface="宋体" panose="02010600030101010101" pitchFamily="2" charset="-122"/>
              </a:rPr>
              <a:t> on Double linked List</a:t>
            </a:r>
          </a:p>
        </p:txBody>
      </p:sp>
      <p:sp>
        <p:nvSpPr>
          <p:cNvPr id="16459" name="Rectangle 75">
            <a:extLst>
              <a:ext uri="{FF2B5EF4-FFF2-40B4-BE49-F238E27FC236}">
                <a16:creationId xmlns:a16="http://schemas.microsoft.com/office/drawing/2014/main" id="{F31106ED-9DD5-4F52-9011-D3C35957E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967" y="1737360"/>
            <a:ext cx="773029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class 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List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rgbClr val="0070C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public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List() { head=tail=NULL } // Default constructor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~List()     			      // destructor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InsertFront(int e)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InsertFront(int e)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RemoveFront()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RemoveBack()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InsertAfter(int p, int e)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RemoveAfter(int p)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bool   IsEmpty() { return head == NULL}</a:t>
            </a:r>
          </a:p>
          <a:p>
            <a:pPr>
              <a:spcBef>
                <a:spcPct val="0"/>
              </a:spcBef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int    size()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void   DisplayList()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rgbClr val="0070C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private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Node*  head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   Node*  tail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217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CCF49B-EAD7-4B1C-B746-D4D2F8A35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79" y="616058"/>
            <a:ext cx="4741752" cy="77491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Insert at the beginning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CCCFF2-E485-41C1-B7D6-7BC142507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3979" y="1864368"/>
            <a:ext cx="4320019" cy="43031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void InsertFront</a:t>
            </a:r>
            <a:r>
              <a:rPr lang="en-US" dirty="0"/>
              <a:t>(int 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	NewNode -&gt; prev=NULL</a:t>
            </a:r>
          </a:p>
          <a:p>
            <a:pPr marL="0" indent="0">
              <a:buNone/>
            </a:pPr>
            <a:r>
              <a:rPr lang="en-US" dirty="0"/>
              <a:t>	NewNode -&gt; data= 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// Empty or not?</a:t>
            </a:r>
          </a:p>
          <a:p>
            <a:pPr marL="0" indent="0">
              <a:buNone/>
            </a:pPr>
            <a:r>
              <a:rPr lang="en-US" dirty="0"/>
              <a:t>	if (head==NULL)</a:t>
            </a:r>
          </a:p>
          <a:p>
            <a:pPr marL="0" indent="0">
              <a:buNone/>
            </a:pPr>
            <a:r>
              <a:rPr lang="en-US" dirty="0"/>
              <a:t>		tail = NewNode</a:t>
            </a:r>
          </a:p>
          <a:p>
            <a:pPr marL="0" indent="0">
              <a:buNone/>
            </a:pPr>
            <a:r>
              <a:rPr lang="en-US" dirty="0"/>
              <a:t>	else {</a:t>
            </a:r>
          </a:p>
          <a:p>
            <a:pPr marL="0" indent="0">
              <a:buNone/>
            </a:pPr>
            <a:r>
              <a:rPr lang="en-US" dirty="0"/>
              <a:t>		NewNode -&gt; next = head</a:t>
            </a:r>
          </a:p>
          <a:p>
            <a:pPr marL="0" indent="0">
              <a:buNone/>
            </a:pPr>
            <a:r>
              <a:rPr lang="en-US" dirty="0"/>
              <a:t>		head -&gt; prev = NewNode }</a:t>
            </a:r>
          </a:p>
          <a:p>
            <a:pPr marL="0" indent="0">
              <a:buNone/>
            </a:pPr>
            <a:r>
              <a:rPr lang="en-US" dirty="0"/>
              <a:t>	head=NewNode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91432-83D4-4E99-B64F-5B2CD836B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994997"/>
            <a:ext cx="4504486" cy="44058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void InsertBack</a:t>
            </a:r>
            <a:r>
              <a:rPr lang="en-US" dirty="0"/>
              <a:t>(int 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         NewNode -&gt; next=NULL</a:t>
            </a:r>
          </a:p>
          <a:p>
            <a:pPr marL="0" indent="0">
              <a:buNone/>
            </a:pPr>
            <a:r>
              <a:rPr lang="en-US" dirty="0"/>
              <a:t>	NewNode -&gt; data= 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// Empty or not?</a:t>
            </a:r>
          </a:p>
          <a:p>
            <a:pPr marL="0" indent="0">
              <a:buNone/>
            </a:pPr>
            <a:r>
              <a:rPr lang="en-US" dirty="0"/>
              <a:t>	if (tail== NULL)</a:t>
            </a:r>
          </a:p>
          <a:p>
            <a:pPr marL="0" indent="0">
              <a:buNone/>
            </a:pPr>
            <a:r>
              <a:rPr lang="en-US" dirty="0"/>
              <a:t>		head = NewNode</a:t>
            </a:r>
          </a:p>
          <a:p>
            <a:pPr marL="0" indent="0">
              <a:buNone/>
            </a:pPr>
            <a:r>
              <a:rPr lang="en-US" dirty="0"/>
              <a:t>	else {</a:t>
            </a:r>
          </a:p>
          <a:p>
            <a:pPr marL="0" indent="0">
              <a:buNone/>
            </a:pPr>
            <a:r>
              <a:rPr lang="en-US" dirty="0"/>
              <a:t>		NewNode -&gt;prev = tail</a:t>
            </a:r>
          </a:p>
          <a:p>
            <a:pPr marL="0" indent="0">
              <a:buNone/>
            </a:pPr>
            <a:r>
              <a:rPr lang="en-US" dirty="0"/>
              <a:t>		tail-&gt;next=NewNode}</a:t>
            </a:r>
          </a:p>
          <a:p>
            <a:pPr marL="0" indent="0">
              <a:buNone/>
            </a:pPr>
            <a:r>
              <a:rPr lang="en-US" dirty="0"/>
              <a:t>	tail=NewNode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21AEC064-FCB4-46D4-8852-6475FD9487B1}"/>
              </a:ext>
            </a:extLst>
          </p:cNvPr>
          <p:cNvSpPr txBox="1">
            <a:spLocks/>
          </p:cNvSpPr>
          <p:nvPr/>
        </p:nvSpPr>
        <p:spPr>
          <a:xfrm>
            <a:off x="6057423" y="728026"/>
            <a:ext cx="4741752" cy="774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C00000"/>
                </a:solidFill>
              </a:rPr>
              <a:t>Insert at the end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4D5D44-6DDB-41ED-B5F9-FFC98011CDA5}"/>
              </a:ext>
            </a:extLst>
          </p:cNvPr>
          <p:cNvCxnSpPr/>
          <p:nvPr/>
        </p:nvCxnSpPr>
        <p:spPr>
          <a:xfrm>
            <a:off x="5635690" y="228600"/>
            <a:ext cx="0" cy="606956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316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53279-4A24-4C09-8A70-ACCCC9658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490" y="228600"/>
            <a:ext cx="4366726" cy="1450757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Remove from the 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B230-2B67-4A8B-9A77-489361198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6068" y="2032319"/>
            <a:ext cx="4788403" cy="46634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200" b="1" dirty="0"/>
              <a:t>int RemoveFront</a:t>
            </a:r>
            <a:r>
              <a:rPr lang="en-US" sz="2200" dirty="0"/>
              <a:t>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chemeClr val="accent1"/>
                </a:solidFill>
              </a:rPr>
              <a:t>// Save a pointer to Node that will be deleted</a:t>
            </a:r>
          </a:p>
          <a:p>
            <a:pPr marL="0" indent="0">
              <a:buNone/>
            </a:pPr>
            <a:r>
              <a:rPr lang="en-US" sz="2200" dirty="0"/>
              <a:t>	Node&lt;T&gt;* del = head</a:t>
            </a:r>
          </a:p>
          <a:p>
            <a:pPr marL="0" indent="0">
              <a:buNone/>
            </a:pPr>
            <a:r>
              <a:rPr lang="en-US" sz="2200" dirty="0"/>
              <a:t>	int e=del-&gt;data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chemeClr val="accent1"/>
                </a:solidFill>
              </a:rPr>
              <a:t>// Adjust head to the next node</a:t>
            </a:r>
          </a:p>
          <a:p>
            <a:pPr marL="0" indent="0">
              <a:buNone/>
            </a:pPr>
            <a:r>
              <a:rPr lang="en-US" sz="2200" dirty="0"/>
              <a:t>	head = head-&gt;next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chemeClr val="accent1"/>
                </a:solidFill>
              </a:rPr>
              <a:t>// If head is null then make tail to be null too. Empty list.</a:t>
            </a:r>
          </a:p>
          <a:p>
            <a:pPr marL="0" indent="0">
              <a:buNone/>
            </a:pPr>
            <a:r>
              <a:rPr lang="en-US" sz="2200" dirty="0"/>
              <a:t>	if (head==NULL)</a:t>
            </a:r>
          </a:p>
          <a:p>
            <a:pPr marL="0" indent="0">
              <a:buNone/>
            </a:pPr>
            <a:r>
              <a:rPr lang="en-US" sz="2200" dirty="0"/>
              <a:t>		tail = NULL;</a:t>
            </a:r>
          </a:p>
          <a:p>
            <a:pPr marL="0" indent="0">
              <a:buNone/>
            </a:pPr>
            <a:r>
              <a:rPr lang="en-US" sz="2200" dirty="0"/>
              <a:t>	else</a:t>
            </a:r>
          </a:p>
          <a:p>
            <a:pPr marL="0" indent="0">
              <a:buNone/>
            </a:pPr>
            <a:r>
              <a:rPr lang="en-US" sz="2200" dirty="0"/>
              <a:t>		head-&gt;prev=NULL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C00000"/>
                </a:solidFill>
              </a:rPr>
              <a:t>// deleted the Node</a:t>
            </a:r>
          </a:p>
          <a:p>
            <a:pPr marL="0" indent="0">
              <a:buNone/>
            </a:pPr>
            <a:r>
              <a:rPr lang="en-US" sz="2200" dirty="0"/>
              <a:t>	delete del</a:t>
            </a:r>
          </a:p>
          <a:p>
            <a:pPr marL="0" indent="0">
              <a:buNone/>
            </a:pPr>
            <a:r>
              <a:rPr lang="en-US" sz="2200" dirty="0"/>
              <a:t>	return e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5FD11-86A2-470D-906C-41B61F5A92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b="1" dirty="0"/>
              <a:t>int RemoveBack</a:t>
            </a:r>
            <a:r>
              <a:rPr lang="en-US" dirty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{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            </a:t>
            </a:r>
            <a:r>
              <a:rPr lang="en-US" dirty="0">
                <a:solidFill>
                  <a:schemeClr val="accent1"/>
                </a:solidFill>
              </a:rPr>
              <a:t>// Save a pointer to the Node that will be deleted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Node* del = tail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tail=tail-&gt;prev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if (tail == NULL) 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head  = NULL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else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tail-&gt;_next = NULL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// Delete the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delete del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return 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6305E47-0388-4B33-8BBD-DB00D1B82889}"/>
              </a:ext>
            </a:extLst>
          </p:cNvPr>
          <p:cNvSpPr txBox="1">
            <a:spLocks/>
          </p:cNvSpPr>
          <p:nvPr/>
        </p:nvSpPr>
        <p:spPr>
          <a:xfrm>
            <a:off x="6067659" y="953978"/>
            <a:ext cx="5088021" cy="774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dirty="0">
                <a:solidFill>
                  <a:srgbClr val="C00000"/>
                </a:solidFill>
              </a:rPr>
              <a:t>Remove from the End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A3F519-475E-4516-AB47-47E2F996B74E}"/>
              </a:ext>
            </a:extLst>
          </p:cNvPr>
          <p:cNvCxnSpPr/>
          <p:nvPr/>
        </p:nvCxnSpPr>
        <p:spPr>
          <a:xfrm>
            <a:off x="5635690" y="228600"/>
            <a:ext cx="0" cy="606956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46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Insertion: </a:t>
            </a:r>
            <a:r>
              <a:rPr lang="en-US" b="1" dirty="0" err="1">
                <a:solidFill>
                  <a:srgbClr val="C00000"/>
                </a:solidFill>
              </a:rPr>
              <a:t>insertAfter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i="1" dirty="0">
                <a:solidFill>
                  <a:srgbClr val="C00000"/>
                </a:solidFill>
              </a:rPr>
              <a:t>p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i="1" dirty="0">
                <a:solidFill>
                  <a:srgbClr val="C00000"/>
                </a:solidFill>
              </a:rPr>
              <a:t>e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2743200" y="1600200"/>
            <a:ext cx="5791200" cy="808554"/>
            <a:chOff x="1219200" y="1828800"/>
            <a:chExt cx="5791200" cy="808554"/>
          </a:xfrm>
        </p:grpSpPr>
        <p:sp>
          <p:nvSpPr>
            <p:cNvPr id="38" name="Rectangle 4"/>
            <p:cNvSpPr>
              <a:spLocks noChangeArrowheads="1"/>
            </p:cNvSpPr>
            <p:nvPr/>
          </p:nvSpPr>
          <p:spPr bwMode="auto">
            <a:xfrm>
              <a:off x="21336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5"/>
            <p:cNvSpPr>
              <a:spLocks noChangeArrowheads="1"/>
            </p:cNvSpPr>
            <p:nvPr/>
          </p:nvSpPr>
          <p:spPr bwMode="auto">
            <a:xfrm>
              <a:off x="24384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27432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2895600" y="2300288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36576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39624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auto">
            <a:xfrm>
              <a:off x="42672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4419600" y="2300288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6" name="Group 117"/>
            <p:cNvGrpSpPr>
              <a:grpSpLocks/>
            </p:cNvGrpSpPr>
            <p:nvPr/>
          </p:nvGrpSpPr>
          <p:grpSpPr bwMode="auto">
            <a:xfrm>
              <a:off x="5181600" y="2286000"/>
              <a:ext cx="914400" cy="304800"/>
              <a:chOff x="4224" y="1728"/>
              <a:chExt cx="576" cy="192"/>
            </a:xfrm>
          </p:grpSpPr>
          <p:sp>
            <p:nvSpPr>
              <p:cNvPr id="47" name="Rectangle 16"/>
              <p:cNvSpPr>
                <a:spLocks noChangeArrowheads="1"/>
              </p:cNvSpPr>
              <p:nvPr/>
            </p:nvSpPr>
            <p:spPr bwMode="auto">
              <a:xfrm>
                <a:off x="4224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17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18"/>
              <p:cNvSpPr>
                <a:spLocks noChangeArrowheads="1"/>
              </p:cNvSpPr>
              <p:nvPr/>
            </p:nvSpPr>
            <p:spPr bwMode="auto">
              <a:xfrm>
                <a:off x="4608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" name="Freeform 19"/>
            <p:cNvSpPr>
              <a:spLocks/>
            </p:cNvSpPr>
            <p:nvPr/>
          </p:nvSpPr>
          <p:spPr bwMode="auto">
            <a:xfrm rot="10800000">
              <a:off x="3048000" y="2452688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 rot="10800000">
              <a:off x="4572000" y="2452688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Rectangle 30"/>
            <p:cNvSpPr>
              <a:spLocks noChangeArrowheads="1"/>
            </p:cNvSpPr>
            <p:nvPr/>
          </p:nvSpPr>
          <p:spPr bwMode="auto">
            <a:xfrm>
              <a:off x="67056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31"/>
            <p:cNvSpPr>
              <a:spLocks noChangeArrowheads="1"/>
            </p:cNvSpPr>
            <p:nvPr/>
          </p:nvSpPr>
          <p:spPr bwMode="auto">
            <a:xfrm>
              <a:off x="1219200" y="22860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32"/>
            <p:cNvSpPr>
              <a:spLocks/>
            </p:cNvSpPr>
            <p:nvPr/>
          </p:nvSpPr>
          <p:spPr bwMode="auto">
            <a:xfrm>
              <a:off x="5943600" y="22860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Freeform 33"/>
            <p:cNvSpPr>
              <a:spLocks/>
            </p:cNvSpPr>
            <p:nvPr/>
          </p:nvSpPr>
          <p:spPr bwMode="auto">
            <a:xfrm rot="10800000">
              <a:off x="6096000" y="24384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Freeform 34"/>
            <p:cNvSpPr>
              <a:spLocks/>
            </p:cNvSpPr>
            <p:nvPr/>
          </p:nvSpPr>
          <p:spPr bwMode="auto">
            <a:xfrm>
              <a:off x="1371600" y="22860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" name="Freeform 35"/>
            <p:cNvSpPr>
              <a:spLocks/>
            </p:cNvSpPr>
            <p:nvPr/>
          </p:nvSpPr>
          <p:spPr bwMode="auto">
            <a:xfrm rot="10800000">
              <a:off x="1524000" y="24384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Text Box 43"/>
            <p:cNvSpPr txBox="1">
              <a:spLocks noChangeArrowheads="1"/>
            </p:cNvSpPr>
            <p:nvPr/>
          </p:nvSpPr>
          <p:spPr bwMode="auto">
            <a:xfrm>
              <a:off x="2392694" y="2245176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62" name="Text Box 45"/>
            <p:cNvSpPr txBox="1">
              <a:spLocks noChangeArrowheads="1"/>
            </p:cNvSpPr>
            <p:nvPr/>
          </p:nvSpPr>
          <p:spPr bwMode="auto">
            <a:xfrm>
              <a:off x="3929855" y="2242066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63" name="Text Box 47"/>
            <p:cNvSpPr txBox="1">
              <a:spLocks noChangeArrowheads="1"/>
            </p:cNvSpPr>
            <p:nvPr/>
          </p:nvSpPr>
          <p:spPr bwMode="auto">
            <a:xfrm>
              <a:off x="5450680" y="2268022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64" name="Text Box 115"/>
            <p:cNvSpPr txBox="1">
              <a:spLocks noChangeArrowheads="1"/>
            </p:cNvSpPr>
            <p:nvPr/>
          </p:nvSpPr>
          <p:spPr bwMode="auto">
            <a:xfrm>
              <a:off x="3962400" y="1828800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2743200" y="2971800"/>
            <a:ext cx="7315200" cy="1828800"/>
            <a:chOff x="1219200" y="3200400"/>
            <a:chExt cx="7315200" cy="1828800"/>
          </a:xfrm>
        </p:grpSpPr>
        <p:sp>
          <p:nvSpPr>
            <p:cNvPr id="5" name="AutoShape 157"/>
            <p:cNvSpPr>
              <a:spLocks noChangeArrowheads="1"/>
            </p:cNvSpPr>
            <p:nvPr/>
          </p:nvSpPr>
          <p:spPr bwMode="auto">
            <a:xfrm>
              <a:off x="4800600" y="4038600"/>
              <a:ext cx="1752600" cy="990600"/>
            </a:xfrm>
            <a:prstGeom prst="roundRect">
              <a:avLst>
                <a:gd name="adj" fmla="val 30130"/>
              </a:avLst>
            </a:prstGeom>
            <a:solidFill>
              <a:srgbClr val="ECF1FE"/>
            </a:solidFill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120"/>
            <p:cNvSpPr>
              <a:spLocks noChangeArrowheads="1"/>
            </p:cNvSpPr>
            <p:nvPr/>
          </p:nvSpPr>
          <p:spPr bwMode="auto">
            <a:xfrm>
              <a:off x="21336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121"/>
            <p:cNvSpPr>
              <a:spLocks noChangeArrowheads="1"/>
            </p:cNvSpPr>
            <p:nvPr/>
          </p:nvSpPr>
          <p:spPr bwMode="auto">
            <a:xfrm>
              <a:off x="24384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122"/>
            <p:cNvSpPr>
              <a:spLocks noChangeArrowheads="1"/>
            </p:cNvSpPr>
            <p:nvPr/>
          </p:nvSpPr>
          <p:spPr bwMode="auto">
            <a:xfrm>
              <a:off x="27432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Freeform 123"/>
            <p:cNvSpPr>
              <a:spLocks/>
            </p:cNvSpPr>
            <p:nvPr/>
          </p:nvSpPr>
          <p:spPr bwMode="auto">
            <a:xfrm>
              <a:off x="2895600" y="3671888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Rectangle 124"/>
            <p:cNvSpPr>
              <a:spLocks noChangeArrowheads="1"/>
            </p:cNvSpPr>
            <p:nvPr/>
          </p:nvSpPr>
          <p:spPr bwMode="auto">
            <a:xfrm>
              <a:off x="36576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125"/>
            <p:cNvSpPr>
              <a:spLocks noChangeArrowheads="1"/>
            </p:cNvSpPr>
            <p:nvPr/>
          </p:nvSpPr>
          <p:spPr bwMode="auto">
            <a:xfrm>
              <a:off x="39624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126"/>
            <p:cNvSpPr>
              <a:spLocks noChangeArrowheads="1"/>
            </p:cNvSpPr>
            <p:nvPr/>
          </p:nvSpPr>
          <p:spPr bwMode="auto">
            <a:xfrm>
              <a:off x="42672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127"/>
            <p:cNvSpPr>
              <a:spLocks/>
            </p:cNvSpPr>
            <p:nvPr/>
          </p:nvSpPr>
          <p:spPr bwMode="auto">
            <a:xfrm>
              <a:off x="4419600" y="3638550"/>
              <a:ext cx="2286000" cy="171450"/>
            </a:xfrm>
            <a:custGeom>
              <a:avLst/>
              <a:gdLst>
                <a:gd name="T0" fmla="*/ 0 w 1440"/>
                <a:gd name="T1" fmla="*/ 107 h 108"/>
                <a:gd name="T2" fmla="*/ 780 w 1440"/>
                <a:gd name="T3" fmla="*/ 0 h 108"/>
                <a:gd name="T4" fmla="*/ 1440 w 1440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0" h="108">
                  <a:moveTo>
                    <a:pt x="0" y="107"/>
                  </a:moveTo>
                  <a:cubicBezTo>
                    <a:pt x="130" y="89"/>
                    <a:pt x="540" y="0"/>
                    <a:pt x="780" y="0"/>
                  </a:cubicBezTo>
                  <a:cubicBezTo>
                    <a:pt x="1020" y="0"/>
                    <a:pt x="1303" y="86"/>
                    <a:pt x="1440" y="10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3" name="Group 128"/>
            <p:cNvGrpSpPr>
              <a:grpSpLocks/>
            </p:cNvGrpSpPr>
            <p:nvPr/>
          </p:nvGrpSpPr>
          <p:grpSpPr bwMode="auto">
            <a:xfrm>
              <a:off x="6705600" y="3657600"/>
              <a:ext cx="914400" cy="304800"/>
              <a:chOff x="4224" y="1728"/>
              <a:chExt cx="576" cy="192"/>
            </a:xfrm>
          </p:grpSpPr>
          <p:sp>
            <p:nvSpPr>
              <p:cNvPr id="74" name="Rectangle 129"/>
              <p:cNvSpPr>
                <a:spLocks noChangeArrowheads="1"/>
              </p:cNvSpPr>
              <p:nvPr/>
            </p:nvSpPr>
            <p:spPr bwMode="auto">
              <a:xfrm>
                <a:off x="4224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130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131"/>
              <p:cNvSpPr>
                <a:spLocks noChangeArrowheads="1"/>
              </p:cNvSpPr>
              <p:nvPr/>
            </p:nvSpPr>
            <p:spPr bwMode="auto">
              <a:xfrm>
                <a:off x="4608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7" name="Freeform 132"/>
            <p:cNvSpPr>
              <a:spLocks/>
            </p:cNvSpPr>
            <p:nvPr/>
          </p:nvSpPr>
          <p:spPr bwMode="auto">
            <a:xfrm rot="10800000">
              <a:off x="3048000" y="3824288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8" name="Freeform 133"/>
            <p:cNvSpPr>
              <a:spLocks/>
            </p:cNvSpPr>
            <p:nvPr/>
          </p:nvSpPr>
          <p:spPr bwMode="auto">
            <a:xfrm>
              <a:off x="4570413" y="3810000"/>
              <a:ext cx="2286000" cy="161925"/>
            </a:xfrm>
            <a:custGeom>
              <a:avLst/>
              <a:gdLst>
                <a:gd name="T0" fmla="*/ 1440 w 1440"/>
                <a:gd name="T1" fmla="*/ 1 h 102"/>
                <a:gd name="T2" fmla="*/ 679 w 1440"/>
                <a:gd name="T3" fmla="*/ 102 h 102"/>
                <a:gd name="T4" fmla="*/ 0 w 1440"/>
                <a:gd name="T5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0" h="102">
                  <a:moveTo>
                    <a:pt x="1440" y="1"/>
                  </a:moveTo>
                  <a:cubicBezTo>
                    <a:pt x="1313" y="18"/>
                    <a:pt x="919" y="102"/>
                    <a:pt x="679" y="102"/>
                  </a:cubicBezTo>
                  <a:cubicBezTo>
                    <a:pt x="439" y="102"/>
                    <a:pt x="141" y="21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" name="Rectangle 137"/>
            <p:cNvSpPr>
              <a:spLocks noChangeArrowheads="1"/>
            </p:cNvSpPr>
            <p:nvPr/>
          </p:nvSpPr>
          <p:spPr bwMode="auto">
            <a:xfrm>
              <a:off x="82296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138"/>
            <p:cNvSpPr>
              <a:spLocks noChangeArrowheads="1"/>
            </p:cNvSpPr>
            <p:nvPr/>
          </p:nvSpPr>
          <p:spPr bwMode="auto">
            <a:xfrm>
              <a:off x="1219200" y="36576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Freeform 139"/>
            <p:cNvSpPr>
              <a:spLocks/>
            </p:cNvSpPr>
            <p:nvPr/>
          </p:nvSpPr>
          <p:spPr bwMode="auto">
            <a:xfrm>
              <a:off x="7467600" y="36576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" name="Freeform 140"/>
            <p:cNvSpPr>
              <a:spLocks/>
            </p:cNvSpPr>
            <p:nvPr/>
          </p:nvSpPr>
          <p:spPr bwMode="auto">
            <a:xfrm rot="10800000">
              <a:off x="7620000" y="38100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Freeform 141"/>
            <p:cNvSpPr>
              <a:spLocks/>
            </p:cNvSpPr>
            <p:nvPr/>
          </p:nvSpPr>
          <p:spPr bwMode="auto">
            <a:xfrm>
              <a:off x="1371600" y="36576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7" name="Freeform 142"/>
            <p:cNvSpPr>
              <a:spLocks/>
            </p:cNvSpPr>
            <p:nvPr/>
          </p:nvSpPr>
          <p:spPr bwMode="auto">
            <a:xfrm rot="10800000">
              <a:off x="1524000" y="38100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Text Box 143"/>
            <p:cNvSpPr txBox="1">
              <a:spLocks noChangeArrowheads="1"/>
            </p:cNvSpPr>
            <p:nvPr/>
          </p:nvSpPr>
          <p:spPr bwMode="auto">
            <a:xfrm>
              <a:off x="2389835" y="3638550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89" name="Text Box 144"/>
            <p:cNvSpPr txBox="1">
              <a:spLocks noChangeArrowheads="1"/>
            </p:cNvSpPr>
            <p:nvPr/>
          </p:nvSpPr>
          <p:spPr bwMode="auto">
            <a:xfrm>
              <a:off x="3936611" y="3638545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90" name="Text Box 145"/>
            <p:cNvSpPr txBox="1">
              <a:spLocks noChangeArrowheads="1"/>
            </p:cNvSpPr>
            <p:nvPr/>
          </p:nvSpPr>
          <p:spPr bwMode="auto">
            <a:xfrm>
              <a:off x="6985923" y="3656011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91" name="Text Box 146"/>
            <p:cNvSpPr txBox="1">
              <a:spLocks noChangeArrowheads="1"/>
            </p:cNvSpPr>
            <p:nvPr/>
          </p:nvSpPr>
          <p:spPr bwMode="auto">
            <a:xfrm>
              <a:off x="3962400" y="3200400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  <p:sp>
          <p:nvSpPr>
            <p:cNvPr id="92" name="Rectangle 147"/>
            <p:cNvSpPr>
              <a:spLocks noChangeArrowheads="1"/>
            </p:cNvSpPr>
            <p:nvPr/>
          </p:nvSpPr>
          <p:spPr bwMode="auto">
            <a:xfrm>
              <a:off x="5181600" y="42672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148"/>
            <p:cNvSpPr>
              <a:spLocks noChangeArrowheads="1"/>
            </p:cNvSpPr>
            <p:nvPr/>
          </p:nvSpPr>
          <p:spPr bwMode="auto">
            <a:xfrm>
              <a:off x="5486400" y="42672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149"/>
            <p:cNvSpPr>
              <a:spLocks noChangeArrowheads="1"/>
            </p:cNvSpPr>
            <p:nvPr/>
          </p:nvSpPr>
          <p:spPr bwMode="auto">
            <a:xfrm>
              <a:off x="5791200" y="42672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Freeform 152"/>
            <p:cNvSpPr>
              <a:spLocks/>
            </p:cNvSpPr>
            <p:nvPr/>
          </p:nvSpPr>
          <p:spPr bwMode="auto">
            <a:xfrm>
              <a:off x="4419600" y="3962400"/>
              <a:ext cx="914400" cy="457200"/>
            </a:xfrm>
            <a:custGeom>
              <a:avLst/>
              <a:gdLst>
                <a:gd name="T0" fmla="*/ 497 w 497"/>
                <a:gd name="T1" fmla="*/ 276 h 276"/>
                <a:gd name="T2" fmla="*/ 222 w 497"/>
                <a:gd name="T3" fmla="*/ 228 h 276"/>
                <a:gd name="T4" fmla="*/ 0 w 497"/>
                <a:gd name="T5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7" h="276">
                  <a:moveTo>
                    <a:pt x="497" y="276"/>
                  </a:moveTo>
                  <a:cubicBezTo>
                    <a:pt x="451" y="268"/>
                    <a:pt x="305" y="274"/>
                    <a:pt x="222" y="228"/>
                  </a:cubicBezTo>
                  <a:cubicBezTo>
                    <a:pt x="139" y="182"/>
                    <a:pt x="46" y="47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8" name="Freeform 153"/>
            <p:cNvSpPr>
              <a:spLocks/>
            </p:cNvSpPr>
            <p:nvPr/>
          </p:nvSpPr>
          <p:spPr bwMode="auto">
            <a:xfrm flipH="1">
              <a:off x="5943600" y="3962400"/>
              <a:ext cx="914400" cy="457200"/>
            </a:xfrm>
            <a:custGeom>
              <a:avLst/>
              <a:gdLst>
                <a:gd name="T0" fmla="*/ 497 w 497"/>
                <a:gd name="T1" fmla="*/ 276 h 276"/>
                <a:gd name="T2" fmla="*/ 222 w 497"/>
                <a:gd name="T3" fmla="*/ 228 h 276"/>
                <a:gd name="T4" fmla="*/ 0 w 497"/>
                <a:gd name="T5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7" h="276">
                  <a:moveTo>
                    <a:pt x="497" y="276"/>
                  </a:moveTo>
                  <a:cubicBezTo>
                    <a:pt x="451" y="268"/>
                    <a:pt x="305" y="274"/>
                    <a:pt x="222" y="228"/>
                  </a:cubicBezTo>
                  <a:cubicBezTo>
                    <a:pt x="139" y="182"/>
                    <a:pt x="46" y="47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" name="Text Box 154"/>
            <p:cNvSpPr txBox="1">
              <a:spLocks noChangeArrowheads="1"/>
            </p:cNvSpPr>
            <p:nvPr/>
          </p:nvSpPr>
          <p:spPr bwMode="auto">
            <a:xfrm>
              <a:off x="6096000" y="3962400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q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743200" y="4800600"/>
            <a:ext cx="7315200" cy="820312"/>
            <a:chOff x="1219200" y="5029200"/>
            <a:chExt cx="7315200" cy="820312"/>
          </a:xfrm>
        </p:grpSpPr>
        <p:grpSp>
          <p:nvGrpSpPr>
            <p:cNvPr id="104" name="Group 103"/>
            <p:cNvGrpSpPr/>
            <p:nvPr/>
          </p:nvGrpSpPr>
          <p:grpSpPr>
            <a:xfrm>
              <a:off x="1219200" y="5409169"/>
              <a:ext cx="7315200" cy="440343"/>
              <a:chOff x="1219200" y="5409169"/>
              <a:chExt cx="7315200" cy="440343"/>
            </a:xfrm>
          </p:grpSpPr>
          <p:sp>
            <p:nvSpPr>
              <p:cNvPr id="6" name="Rectangle 50"/>
              <p:cNvSpPr>
                <a:spLocks noChangeArrowheads="1"/>
              </p:cNvSpPr>
              <p:nvPr/>
            </p:nvSpPr>
            <p:spPr bwMode="auto">
              <a:xfrm>
                <a:off x="21336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Rectangle 5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52"/>
              <p:cNvSpPr>
                <a:spLocks noChangeArrowheads="1"/>
              </p:cNvSpPr>
              <p:nvPr/>
            </p:nvSpPr>
            <p:spPr bwMode="auto">
              <a:xfrm>
                <a:off x="27432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Freeform 53"/>
              <p:cNvSpPr>
                <a:spLocks/>
              </p:cNvSpPr>
              <p:nvPr/>
            </p:nvSpPr>
            <p:spPr bwMode="auto">
              <a:xfrm>
                <a:off x="2895600" y="5500688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" name="Rectangle 54"/>
              <p:cNvSpPr>
                <a:spLocks noChangeArrowheads="1"/>
              </p:cNvSpPr>
              <p:nvPr/>
            </p:nvSpPr>
            <p:spPr bwMode="auto">
              <a:xfrm>
                <a:off x="36576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55"/>
              <p:cNvSpPr>
                <a:spLocks noChangeArrowheads="1"/>
              </p:cNvSpPr>
              <p:nvPr/>
            </p:nvSpPr>
            <p:spPr bwMode="auto">
              <a:xfrm>
                <a:off x="39624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56"/>
              <p:cNvSpPr>
                <a:spLocks noChangeArrowheads="1"/>
              </p:cNvSpPr>
              <p:nvPr/>
            </p:nvSpPr>
            <p:spPr bwMode="auto">
              <a:xfrm>
                <a:off x="42672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auto">
              <a:xfrm>
                <a:off x="4419600" y="5500688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Rectangle 58"/>
              <p:cNvSpPr>
                <a:spLocks noChangeArrowheads="1"/>
              </p:cNvSpPr>
              <p:nvPr/>
            </p:nvSpPr>
            <p:spPr bwMode="auto">
              <a:xfrm>
                <a:off x="51816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59"/>
              <p:cNvSpPr>
                <a:spLocks noChangeArrowheads="1"/>
              </p:cNvSpPr>
              <p:nvPr/>
            </p:nvSpPr>
            <p:spPr bwMode="auto">
              <a:xfrm>
                <a:off x="54864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60"/>
              <p:cNvSpPr>
                <a:spLocks noChangeArrowheads="1"/>
              </p:cNvSpPr>
              <p:nvPr/>
            </p:nvSpPr>
            <p:spPr bwMode="auto">
              <a:xfrm>
                <a:off x="57912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61"/>
              <p:cNvSpPr>
                <a:spLocks/>
              </p:cNvSpPr>
              <p:nvPr/>
            </p:nvSpPr>
            <p:spPr bwMode="auto">
              <a:xfrm>
                <a:off x="5943600" y="5500688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" name="Rectangle 62"/>
              <p:cNvSpPr>
                <a:spLocks noChangeArrowheads="1"/>
              </p:cNvSpPr>
              <p:nvPr/>
            </p:nvSpPr>
            <p:spPr bwMode="auto">
              <a:xfrm>
                <a:off x="67056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3"/>
              <p:cNvSpPr>
                <a:spLocks noChangeArrowheads="1"/>
              </p:cNvSpPr>
              <p:nvPr/>
            </p:nvSpPr>
            <p:spPr bwMode="auto">
              <a:xfrm>
                <a:off x="70104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64"/>
              <p:cNvSpPr>
                <a:spLocks noChangeArrowheads="1"/>
              </p:cNvSpPr>
              <p:nvPr/>
            </p:nvSpPr>
            <p:spPr bwMode="auto">
              <a:xfrm>
                <a:off x="73152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65"/>
              <p:cNvSpPr>
                <a:spLocks/>
              </p:cNvSpPr>
              <p:nvPr/>
            </p:nvSpPr>
            <p:spPr bwMode="auto">
              <a:xfrm rot="10800000">
                <a:off x="3048000" y="5653088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Freeform 66"/>
              <p:cNvSpPr>
                <a:spLocks/>
              </p:cNvSpPr>
              <p:nvPr/>
            </p:nvSpPr>
            <p:spPr bwMode="auto">
              <a:xfrm rot="10800000">
                <a:off x="4572000" y="5638800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Freeform 67"/>
              <p:cNvSpPr>
                <a:spLocks/>
              </p:cNvSpPr>
              <p:nvPr/>
            </p:nvSpPr>
            <p:spPr bwMode="auto">
              <a:xfrm rot="10800000">
                <a:off x="6096000" y="5653088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" name="Rectangle 72"/>
              <p:cNvSpPr>
                <a:spLocks noChangeArrowheads="1"/>
              </p:cNvSpPr>
              <p:nvPr/>
            </p:nvSpPr>
            <p:spPr bwMode="auto">
              <a:xfrm>
                <a:off x="82296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73"/>
              <p:cNvSpPr>
                <a:spLocks noChangeArrowheads="1"/>
              </p:cNvSpPr>
              <p:nvPr/>
            </p:nvSpPr>
            <p:spPr bwMode="auto">
              <a:xfrm>
                <a:off x="1219200" y="5486400"/>
                <a:ext cx="304800" cy="304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74"/>
              <p:cNvSpPr>
                <a:spLocks/>
              </p:cNvSpPr>
              <p:nvPr/>
            </p:nvSpPr>
            <p:spPr bwMode="auto">
              <a:xfrm>
                <a:off x="7467600" y="5486400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" name="Freeform 75"/>
              <p:cNvSpPr>
                <a:spLocks/>
              </p:cNvSpPr>
              <p:nvPr/>
            </p:nvSpPr>
            <p:spPr bwMode="auto">
              <a:xfrm rot="10800000">
                <a:off x="7620000" y="5638800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" name="Freeform 76"/>
              <p:cNvSpPr>
                <a:spLocks/>
              </p:cNvSpPr>
              <p:nvPr/>
            </p:nvSpPr>
            <p:spPr bwMode="auto">
              <a:xfrm>
                <a:off x="1371600" y="5486400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" name="Freeform 77"/>
              <p:cNvSpPr>
                <a:spLocks/>
              </p:cNvSpPr>
              <p:nvPr/>
            </p:nvSpPr>
            <p:spPr bwMode="auto">
              <a:xfrm rot="10800000">
                <a:off x="1524000" y="5638800"/>
                <a:ext cx="762000" cy="139700"/>
              </a:xfrm>
              <a:custGeom>
                <a:avLst/>
                <a:gdLst>
                  <a:gd name="T0" fmla="*/ 0 w 480"/>
                  <a:gd name="T1" fmla="*/ 87 h 88"/>
                  <a:gd name="T2" fmla="*/ 237 w 480"/>
                  <a:gd name="T3" fmla="*/ 0 h 88"/>
                  <a:gd name="T4" fmla="*/ 480 w 48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oval" w="sm" len="sm"/>
                <a:tailEnd type="triangle" w="sm" len="lg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" name="Text Box 78"/>
              <p:cNvSpPr txBox="1">
                <a:spLocks noChangeArrowheads="1"/>
              </p:cNvSpPr>
              <p:nvPr/>
            </p:nvSpPr>
            <p:spPr bwMode="auto">
              <a:xfrm>
                <a:off x="2331243" y="5480180"/>
                <a:ext cx="36671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35" name="Text Box 79"/>
              <p:cNvSpPr txBox="1">
                <a:spLocks noChangeArrowheads="1"/>
              </p:cNvSpPr>
              <p:nvPr/>
            </p:nvSpPr>
            <p:spPr bwMode="auto">
              <a:xfrm>
                <a:off x="3908821" y="5441434"/>
                <a:ext cx="36671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36" name="Text Box 80"/>
              <p:cNvSpPr txBox="1">
                <a:spLocks noChangeArrowheads="1"/>
              </p:cNvSpPr>
              <p:nvPr/>
            </p:nvSpPr>
            <p:spPr bwMode="auto">
              <a:xfrm>
                <a:off x="5432821" y="5409169"/>
                <a:ext cx="36671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e</a:t>
                </a:r>
              </a:p>
            </p:txBody>
          </p:sp>
          <p:sp>
            <p:nvSpPr>
              <p:cNvPr id="37" name="Text Box 81"/>
              <p:cNvSpPr txBox="1">
                <a:spLocks noChangeArrowheads="1"/>
              </p:cNvSpPr>
              <p:nvPr/>
            </p:nvSpPr>
            <p:spPr bwMode="auto">
              <a:xfrm>
                <a:off x="6956821" y="5480180"/>
                <a:ext cx="36671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  <p:sp>
          <p:nvSpPr>
            <p:cNvPr id="100" name="Text Box 155"/>
            <p:cNvSpPr txBox="1">
              <a:spLocks noChangeArrowheads="1"/>
            </p:cNvSpPr>
            <p:nvPr/>
          </p:nvSpPr>
          <p:spPr bwMode="auto">
            <a:xfrm>
              <a:off x="3962400" y="5029200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101" name="Text Box 156"/>
            <p:cNvSpPr txBox="1">
              <a:spLocks noChangeArrowheads="1"/>
            </p:cNvSpPr>
            <p:nvPr/>
          </p:nvSpPr>
          <p:spPr bwMode="auto">
            <a:xfrm>
              <a:off x="5486400" y="5029200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q</a:t>
              </a:r>
            </a:p>
          </p:txBody>
        </p:sp>
      </p:grpSp>
      <p:sp>
        <p:nvSpPr>
          <p:cNvPr id="106" name="Text Box 145">
            <a:extLst>
              <a:ext uri="{FF2B5EF4-FFF2-40B4-BE49-F238E27FC236}">
                <a16:creationId xmlns:a16="http://schemas.microsoft.com/office/drawing/2014/main" id="{035A5284-09EC-437E-A629-75AABA6AC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4679" y="3950732"/>
            <a:ext cx="3048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400376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594" y="231259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Deletion: remove(</a:t>
            </a:r>
            <a:r>
              <a:rPr lang="en-US" b="1" i="1" dirty="0">
                <a:solidFill>
                  <a:srgbClr val="C00000"/>
                </a:solidFill>
              </a:rPr>
              <a:t>p</a:t>
            </a:r>
            <a:r>
              <a:rPr lang="en-US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1173480" y="1839662"/>
            <a:ext cx="7772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We visualize </a:t>
            </a:r>
            <a:r>
              <a:rPr lang="en-US" sz="2200" dirty="0">
                <a:solidFill>
                  <a:schemeClr val="tx2"/>
                </a:solidFill>
              </a:rPr>
              <a:t>remove</a:t>
            </a:r>
            <a:r>
              <a:rPr lang="en-US" sz="2200" dirty="0"/>
              <a:t>(p), where p = </a:t>
            </a:r>
            <a:r>
              <a:rPr lang="en-US" sz="2200" dirty="0">
                <a:solidFill>
                  <a:schemeClr val="tx2"/>
                </a:solidFill>
              </a:rPr>
              <a:t>last</a:t>
            </a:r>
            <a:r>
              <a:rPr lang="en-US" sz="2200" dirty="0"/>
              <a:t>()</a:t>
            </a:r>
          </a:p>
        </p:txBody>
      </p:sp>
      <p:grpSp>
        <p:nvGrpSpPr>
          <p:cNvPr id="6" name="Group 101"/>
          <p:cNvGrpSpPr>
            <a:grpSpLocks/>
          </p:cNvGrpSpPr>
          <p:nvPr/>
        </p:nvGrpSpPr>
        <p:grpSpPr bwMode="auto">
          <a:xfrm>
            <a:off x="2468880" y="1890480"/>
            <a:ext cx="7315200" cy="1371600"/>
            <a:chOff x="768" y="1296"/>
            <a:chExt cx="4608" cy="864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3960" y="1344"/>
              <a:ext cx="1104" cy="816"/>
            </a:xfrm>
            <a:prstGeom prst="roundRect">
              <a:avLst>
                <a:gd name="adj" fmla="val 30130"/>
              </a:avLst>
            </a:prstGeom>
            <a:solidFill>
              <a:srgbClr val="ECF1FE"/>
            </a:solidFill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34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824" y="1641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30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49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2784" y="1641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26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45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64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3744" y="1641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22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41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60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 rot="10800000">
              <a:off x="1920" y="1737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 rot="10800000">
              <a:off x="2880" y="1728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 rot="10800000">
              <a:off x="3840" y="1737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518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76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704" y="1632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 rot="10800000">
              <a:off x="4800" y="1728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864" y="1632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 rot="10800000">
              <a:off x="960" y="1728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1516" y="1614"/>
              <a:ext cx="23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2463" y="1625"/>
              <a:ext cx="23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3429" y="1625"/>
              <a:ext cx="23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39" name="Text Box 36"/>
            <p:cNvSpPr txBox="1">
              <a:spLocks noChangeArrowheads="1"/>
            </p:cNvSpPr>
            <p:nvPr/>
          </p:nvSpPr>
          <p:spPr bwMode="auto">
            <a:xfrm>
              <a:off x="4389" y="1621"/>
              <a:ext cx="23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0" name="Text Box 99"/>
            <p:cNvSpPr txBox="1">
              <a:spLocks noChangeArrowheads="1"/>
            </p:cNvSpPr>
            <p:nvPr/>
          </p:nvSpPr>
          <p:spPr bwMode="auto">
            <a:xfrm>
              <a:off x="4392" y="1296"/>
              <a:ext cx="23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421995" y="3518015"/>
            <a:ext cx="7315200" cy="1832733"/>
            <a:chOff x="1219200" y="3337481"/>
            <a:chExt cx="7315200" cy="1832733"/>
          </a:xfrm>
        </p:grpSpPr>
        <p:sp>
          <p:nvSpPr>
            <p:cNvPr id="41" name="AutoShape 103"/>
            <p:cNvSpPr>
              <a:spLocks noChangeArrowheads="1"/>
            </p:cNvSpPr>
            <p:nvPr/>
          </p:nvSpPr>
          <p:spPr bwMode="auto">
            <a:xfrm>
              <a:off x="6291933" y="3874814"/>
              <a:ext cx="1752600" cy="1295400"/>
            </a:xfrm>
            <a:prstGeom prst="roundRect">
              <a:avLst>
                <a:gd name="adj" fmla="val 30130"/>
              </a:avLst>
            </a:prstGeom>
            <a:solidFill>
              <a:srgbClr val="ECF1FE"/>
            </a:solidFill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2" name="Rectangle 104"/>
            <p:cNvSpPr>
              <a:spLocks noChangeArrowheads="1"/>
            </p:cNvSpPr>
            <p:nvPr/>
          </p:nvSpPr>
          <p:spPr bwMode="auto">
            <a:xfrm>
              <a:off x="21336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105"/>
            <p:cNvSpPr>
              <a:spLocks noChangeArrowheads="1"/>
            </p:cNvSpPr>
            <p:nvPr/>
          </p:nvSpPr>
          <p:spPr bwMode="auto">
            <a:xfrm>
              <a:off x="24384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06"/>
            <p:cNvSpPr>
              <a:spLocks noChangeArrowheads="1"/>
            </p:cNvSpPr>
            <p:nvPr/>
          </p:nvSpPr>
          <p:spPr bwMode="auto">
            <a:xfrm>
              <a:off x="27432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107"/>
            <p:cNvSpPr>
              <a:spLocks/>
            </p:cNvSpPr>
            <p:nvPr/>
          </p:nvSpPr>
          <p:spPr bwMode="auto">
            <a:xfrm>
              <a:off x="2895600" y="33909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Rectangle 108"/>
            <p:cNvSpPr>
              <a:spLocks noChangeArrowheads="1"/>
            </p:cNvSpPr>
            <p:nvPr/>
          </p:nvSpPr>
          <p:spPr bwMode="auto">
            <a:xfrm>
              <a:off x="36576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109"/>
            <p:cNvSpPr>
              <a:spLocks noChangeArrowheads="1"/>
            </p:cNvSpPr>
            <p:nvPr/>
          </p:nvSpPr>
          <p:spPr bwMode="auto">
            <a:xfrm>
              <a:off x="39624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10"/>
            <p:cNvSpPr>
              <a:spLocks noChangeArrowheads="1"/>
            </p:cNvSpPr>
            <p:nvPr/>
          </p:nvSpPr>
          <p:spPr bwMode="auto">
            <a:xfrm>
              <a:off x="42672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111"/>
            <p:cNvSpPr>
              <a:spLocks/>
            </p:cNvSpPr>
            <p:nvPr/>
          </p:nvSpPr>
          <p:spPr bwMode="auto">
            <a:xfrm>
              <a:off x="4419600" y="33909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Rectangle 112"/>
            <p:cNvSpPr>
              <a:spLocks noChangeArrowheads="1"/>
            </p:cNvSpPr>
            <p:nvPr/>
          </p:nvSpPr>
          <p:spPr bwMode="auto">
            <a:xfrm>
              <a:off x="51816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113"/>
            <p:cNvSpPr>
              <a:spLocks noChangeArrowheads="1"/>
            </p:cNvSpPr>
            <p:nvPr/>
          </p:nvSpPr>
          <p:spPr bwMode="auto">
            <a:xfrm>
              <a:off x="54864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14"/>
            <p:cNvSpPr>
              <a:spLocks noChangeArrowheads="1"/>
            </p:cNvSpPr>
            <p:nvPr/>
          </p:nvSpPr>
          <p:spPr bwMode="auto">
            <a:xfrm>
              <a:off x="57912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115"/>
            <p:cNvSpPr>
              <a:spLocks/>
            </p:cNvSpPr>
            <p:nvPr/>
          </p:nvSpPr>
          <p:spPr bwMode="auto">
            <a:xfrm>
              <a:off x="5943600" y="3340100"/>
              <a:ext cx="2286000" cy="188913"/>
            </a:xfrm>
            <a:custGeom>
              <a:avLst/>
              <a:gdLst>
                <a:gd name="T0" fmla="*/ 0 w 1440"/>
                <a:gd name="T1" fmla="*/ 119 h 119"/>
                <a:gd name="T2" fmla="*/ 776 w 1440"/>
                <a:gd name="T3" fmla="*/ 7 h 119"/>
                <a:gd name="T4" fmla="*/ 1440 w 1440"/>
                <a:gd name="T5" fmla="*/ 7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0" h="119">
                  <a:moveTo>
                    <a:pt x="0" y="119"/>
                  </a:moveTo>
                  <a:cubicBezTo>
                    <a:pt x="129" y="100"/>
                    <a:pt x="536" y="14"/>
                    <a:pt x="776" y="7"/>
                  </a:cubicBezTo>
                  <a:cubicBezTo>
                    <a:pt x="1016" y="0"/>
                    <a:pt x="1302" y="64"/>
                    <a:pt x="1440" y="79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Rectangle 116"/>
            <p:cNvSpPr>
              <a:spLocks noChangeArrowheads="1"/>
            </p:cNvSpPr>
            <p:nvPr/>
          </p:nvSpPr>
          <p:spPr bwMode="auto">
            <a:xfrm>
              <a:off x="6705600" y="43672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117"/>
            <p:cNvSpPr>
              <a:spLocks noChangeArrowheads="1"/>
            </p:cNvSpPr>
            <p:nvPr/>
          </p:nvSpPr>
          <p:spPr bwMode="auto">
            <a:xfrm>
              <a:off x="7010400" y="43672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118"/>
            <p:cNvSpPr>
              <a:spLocks noChangeArrowheads="1"/>
            </p:cNvSpPr>
            <p:nvPr/>
          </p:nvSpPr>
          <p:spPr bwMode="auto">
            <a:xfrm>
              <a:off x="7315200" y="43672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119"/>
            <p:cNvSpPr>
              <a:spLocks/>
            </p:cNvSpPr>
            <p:nvPr/>
          </p:nvSpPr>
          <p:spPr bwMode="auto">
            <a:xfrm rot="10800000">
              <a:off x="3048000" y="35433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Freeform 120"/>
            <p:cNvSpPr>
              <a:spLocks/>
            </p:cNvSpPr>
            <p:nvPr/>
          </p:nvSpPr>
          <p:spPr bwMode="auto">
            <a:xfrm rot="10800000">
              <a:off x="4572000" y="3529013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Freeform 121"/>
            <p:cNvSpPr>
              <a:spLocks/>
            </p:cNvSpPr>
            <p:nvPr/>
          </p:nvSpPr>
          <p:spPr bwMode="auto">
            <a:xfrm>
              <a:off x="6108700" y="3617913"/>
              <a:ext cx="749300" cy="863600"/>
            </a:xfrm>
            <a:custGeom>
              <a:avLst/>
              <a:gdLst>
                <a:gd name="T0" fmla="*/ 472 w 472"/>
                <a:gd name="T1" fmla="*/ 544 h 544"/>
                <a:gd name="T2" fmla="*/ 384 w 472"/>
                <a:gd name="T3" fmla="*/ 152 h 544"/>
                <a:gd name="T4" fmla="*/ 0 w 472"/>
                <a:gd name="T5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2" h="544">
                  <a:moveTo>
                    <a:pt x="472" y="544"/>
                  </a:moveTo>
                  <a:cubicBezTo>
                    <a:pt x="457" y="479"/>
                    <a:pt x="463" y="243"/>
                    <a:pt x="384" y="152"/>
                  </a:cubicBezTo>
                  <a:cubicBezTo>
                    <a:pt x="305" y="61"/>
                    <a:pt x="80" y="32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" name="Rectangle 126"/>
            <p:cNvSpPr>
              <a:spLocks noChangeArrowheads="1"/>
            </p:cNvSpPr>
            <p:nvPr/>
          </p:nvSpPr>
          <p:spPr bwMode="auto">
            <a:xfrm>
              <a:off x="82296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127"/>
            <p:cNvSpPr>
              <a:spLocks noChangeArrowheads="1"/>
            </p:cNvSpPr>
            <p:nvPr/>
          </p:nvSpPr>
          <p:spPr bwMode="auto">
            <a:xfrm>
              <a:off x="1219200" y="33766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Freeform 128"/>
            <p:cNvSpPr>
              <a:spLocks/>
            </p:cNvSpPr>
            <p:nvPr/>
          </p:nvSpPr>
          <p:spPr bwMode="auto">
            <a:xfrm>
              <a:off x="7480300" y="3654425"/>
              <a:ext cx="736600" cy="852488"/>
            </a:xfrm>
            <a:custGeom>
              <a:avLst/>
              <a:gdLst>
                <a:gd name="T0" fmla="*/ 0 w 464"/>
                <a:gd name="T1" fmla="*/ 537 h 537"/>
                <a:gd name="T2" fmla="*/ 96 w 464"/>
                <a:gd name="T3" fmla="*/ 89 h 537"/>
                <a:gd name="T4" fmla="*/ 464 w 464"/>
                <a:gd name="T5" fmla="*/ 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4" h="537">
                  <a:moveTo>
                    <a:pt x="0" y="537"/>
                  </a:moveTo>
                  <a:cubicBezTo>
                    <a:pt x="16" y="462"/>
                    <a:pt x="19" y="178"/>
                    <a:pt x="96" y="89"/>
                  </a:cubicBezTo>
                  <a:cubicBezTo>
                    <a:pt x="173" y="0"/>
                    <a:pt x="387" y="19"/>
                    <a:pt x="464" y="1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" name="Freeform 129"/>
            <p:cNvSpPr>
              <a:spLocks/>
            </p:cNvSpPr>
            <p:nvPr/>
          </p:nvSpPr>
          <p:spPr bwMode="auto">
            <a:xfrm>
              <a:off x="6108700" y="3529013"/>
              <a:ext cx="2271713" cy="177800"/>
            </a:xfrm>
            <a:custGeom>
              <a:avLst/>
              <a:gdLst>
                <a:gd name="T0" fmla="*/ 1431 w 1431"/>
                <a:gd name="T1" fmla="*/ 0 h 112"/>
                <a:gd name="T2" fmla="*/ 680 w 1431"/>
                <a:gd name="T3" fmla="*/ 112 h 112"/>
                <a:gd name="T4" fmla="*/ 0 w 1431"/>
                <a:gd name="T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1" h="112">
                  <a:moveTo>
                    <a:pt x="1431" y="0"/>
                  </a:moveTo>
                  <a:cubicBezTo>
                    <a:pt x="1306" y="19"/>
                    <a:pt x="918" y="112"/>
                    <a:pt x="680" y="112"/>
                  </a:cubicBezTo>
                  <a:cubicBezTo>
                    <a:pt x="442" y="112"/>
                    <a:pt x="142" y="23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Freeform 130"/>
            <p:cNvSpPr>
              <a:spLocks/>
            </p:cNvSpPr>
            <p:nvPr/>
          </p:nvSpPr>
          <p:spPr bwMode="auto">
            <a:xfrm>
              <a:off x="1371600" y="3376613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131"/>
            <p:cNvSpPr>
              <a:spLocks/>
            </p:cNvSpPr>
            <p:nvPr/>
          </p:nvSpPr>
          <p:spPr bwMode="auto">
            <a:xfrm rot="10800000">
              <a:off x="1524000" y="3529013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Text Box 132"/>
            <p:cNvSpPr txBox="1">
              <a:spLocks noChangeArrowheads="1"/>
            </p:cNvSpPr>
            <p:nvPr/>
          </p:nvSpPr>
          <p:spPr bwMode="auto">
            <a:xfrm>
              <a:off x="2405856" y="3344347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1" name="Text Box 133"/>
            <p:cNvSpPr txBox="1">
              <a:spLocks noChangeArrowheads="1"/>
            </p:cNvSpPr>
            <p:nvPr/>
          </p:nvSpPr>
          <p:spPr bwMode="auto">
            <a:xfrm>
              <a:off x="3920595" y="3337481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72" name="Text Box 134"/>
            <p:cNvSpPr txBox="1">
              <a:spLocks noChangeArrowheads="1"/>
            </p:cNvSpPr>
            <p:nvPr/>
          </p:nvSpPr>
          <p:spPr bwMode="auto">
            <a:xfrm>
              <a:off x="5435334" y="3337481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73" name="Text Box 135"/>
            <p:cNvSpPr txBox="1">
              <a:spLocks noChangeArrowheads="1"/>
            </p:cNvSpPr>
            <p:nvPr/>
          </p:nvSpPr>
          <p:spPr bwMode="auto">
            <a:xfrm>
              <a:off x="6988250" y="4333357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74" name="Text Box 136"/>
            <p:cNvSpPr txBox="1">
              <a:spLocks noChangeArrowheads="1"/>
            </p:cNvSpPr>
            <p:nvPr/>
          </p:nvSpPr>
          <p:spPr bwMode="auto">
            <a:xfrm>
              <a:off x="6972300" y="3833813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374710" y="5638753"/>
            <a:ext cx="5791200" cy="433442"/>
            <a:chOff x="1219200" y="5419115"/>
            <a:chExt cx="5791200" cy="433442"/>
          </a:xfrm>
        </p:grpSpPr>
        <p:sp>
          <p:nvSpPr>
            <p:cNvPr id="75" name="Rectangle 138"/>
            <p:cNvSpPr>
              <a:spLocks noChangeArrowheads="1"/>
            </p:cNvSpPr>
            <p:nvPr/>
          </p:nvSpPr>
          <p:spPr bwMode="auto">
            <a:xfrm>
              <a:off x="21336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139"/>
            <p:cNvSpPr>
              <a:spLocks noChangeArrowheads="1"/>
            </p:cNvSpPr>
            <p:nvPr/>
          </p:nvSpPr>
          <p:spPr bwMode="auto">
            <a:xfrm>
              <a:off x="24384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140"/>
            <p:cNvSpPr>
              <a:spLocks noChangeArrowheads="1"/>
            </p:cNvSpPr>
            <p:nvPr/>
          </p:nvSpPr>
          <p:spPr bwMode="auto">
            <a:xfrm>
              <a:off x="27432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Freeform 141"/>
            <p:cNvSpPr>
              <a:spLocks/>
            </p:cNvSpPr>
            <p:nvPr/>
          </p:nvSpPr>
          <p:spPr bwMode="auto">
            <a:xfrm>
              <a:off x="2895600" y="54991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9" name="Rectangle 142"/>
            <p:cNvSpPr>
              <a:spLocks noChangeArrowheads="1"/>
            </p:cNvSpPr>
            <p:nvPr/>
          </p:nvSpPr>
          <p:spPr bwMode="auto">
            <a:xfrm>
              <a:off x="36576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143"/>
            <p:cNvSpPr>
              <a:spLocks noChangeArrowheads="1"/>
            </p:cNvSpPr>
            <p:nvPr/>
          </p:nvSpPr>
          <p:spPr bwMode="auto">
            <a:xfrm>
              <a:off x="39624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144"/>
            <p:cNvSpPr>
              <a:spLocks noChangeArrowheads="1"/>
            </p:cNvSpPr>
            <p:nvPr/>
          </p:nvSpPr>
          <p:spPr bwMode="auto">
            <a:xfrm>
              <a:off x="42672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Freeform 145"/>
            <p:cNvSpPr>
              <a:spLocks/>
            </p:cNvSpPr>
            <p:nvPr/>
          </p:nvSpPr>
          <p:spPr bwMode="auto">
            <a:xfrm>
              <a:off x="4419600" y="54991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3" name="Rectangle 146"/>
            <p:cNvSpPr>
              <a:spLocks noChangeArrowheads="1"/>
            </p:cNvSpPr>
            <p:nvPr/>
          </p:nvSpPr>
          <p:spPr bwMode="auto">
            <a:xfrm>
              <a:off x="51816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47"/>
            <p:cNvSpPr>
              <a:spLocks noChangeArrowheads="1"/>
            </p:cNvSpPr>
            <p:nvPr/>
          </p:nvSpPr>
          <p:spPr bwMode="auto">
            <a:xfrm>
              <a:off x="54864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148"/>
            <p:cNvSpPr>
              <a:spLocks noChangeArrowheads="1"/>
            </p:cNvSpPr>
            <p:nvPr/>
          </p:nvSpPr>
          <p:spPr bwMode="auto">
            <a:xfrm>
              <a:off x="57912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Freeform 153"/>
            <p:cNvSpPr>
              <a:spLocks/>
            </p:cNvSpPr>
            <p:nvPr/>
          </p:nvSpPr>
          <p:spPr bwMode="auto">
            <a:xfrm rot="10800000">
              <a:off x="3048000" y="56515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7" name="Freeform 154"/>
            <p:cNvSpPr>
              <a:spLocks/>
            </p:cNvSpPr>
            <p:nvPr/>
          </p:nvSpPr>
          <p:spPr bwMode="auto">
            <a:xfrm rot="10800000">
              <a:off x="4572000" y="5637213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1" name="Rectangle 160"/>
            <p:cNvSpPr>
              <a:spLocks noChangeArrowheads="1"/>
            </p:cNvSpPr>
            <p:nvPr/>
          </p:nvSpPr>
          <p:spPr bwMode="auto">
            <a:xfrm>
              <a:off x="6705600" y="5499100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161"/>
            <p:cNvSpPr>
              <a:spLocks noChangeArrowheads="1"/>
            </p:cNvSpPr>
            <p:nvPr/>
          </p:nvSpPr>
          <p:spPr bwMode="auto">
            <a:xfrm>
              <a:off x="1219200" y="5484813"/>
              <a:ext cx="304800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164"/>
            <p:cNvSpPr>
              <a:spLocks/>
            </p:cNvSpPr>
            <p:nvPr/>
          </p:nvSpPr>
          <p:spPr bwMode="auto">
            <a:xfrm>
              <a:off x="1371600" y="5484813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" name="Freeform 165"/>
            <p:cNvSpPr>
              <a:spLocks/>
            </p:cNvSpPr>
            <p:nvPr/>
          </p:nvSpPr>
          <p:spPr bwMode="auto">
            <a:xfrm rot="10800000">
              <a:off x="1524000" y="5637213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5" name="Text Box 166"/>
            <p:cNvSpPr txBox="1">
              <a:spLocks noChangeArrowheads="1"/>
            </p:cNvSpPr>
            <p:nvPr/>
          </p:nvSpPr>
          <p:spPr bwMode="auto">
            <a:xfrm>
              <a:off x="2417220" y="5419115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96" name="Text Box 167"/>
            <p:cNvSpPr txBox="1">
              <a:spLocks noChangeArrowheads="1"/>
            </p:cNvSpPr>
            <p:nvPr/>
          </p:nvSpPr>
          <p:spPr bwMode="auto">
            <a:xfrm>
              <a:off x="3962399" y="5483225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97" name="Text Box 168"/>
            <p:cNvSpPr txBox="1">
              <a:spLocks noChangeArrowheads="1"/>
            </p:cNvSpPr>
            <p:nvPr/>
          </p:nvSpPr>
          <p:spPr bwMode="auto">
            <a:xfrm>
              <a:off x="5442664" y="5450367"/>
              <a:ext cx="3667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98" name="Freeform 171"/>
            <p:cNvSpPr>
              <a:spLocks/>
            </p:cNvSpPr>
            <p:nvPr/>
          </p:nvSpPr>
          <p:spPr bwMode="auto">
            <a:xfrm>
              <a:off x="5943600" y="5500688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" name="Freeform 172"/>
            <p:cNvSpPr>
              <a:spLocks/>
            </p:cNvSpPr>
            <p:nvPr/>
          </p:nvSpPr>
          <p:spPr bwMode="auto">
            <a:xfrm rot="10800000">
              <a:off x="6096000" y="5638800"/>
              <a:ext cx="762000" cy="139700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6212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547" y="203252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Types of Linked Lists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8069" y="2083845"/>
            <a:ext cx="11357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There are several types of linked lists</a:t>
            </a:r>
            <a:r>
              <a:rPr lang="en-US" sz="32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Singly </a:t>
            </a:r>
            <a:r>
              <a:rPr lang="en-US" sz="3200" b="1" dirty="0"/>
              <a:t>Linked </a:t>
            </a:r>
            <a:r>
              <a:rPr lang="en-US" sz="3200" b="1" dirty="0" smtClean="0"/>
              <a:t>List: </a:t>
            </a:r>
            <a:r>
              <a:rPr lang="en-US" sz="3200" dirty="0"/>
              <a:t>Each node points only to the next node</a:t>
            </a:r>
            <a:r>
              <a:rPr lang="en-US" sz="32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Doubly </a:t>
            </a:r>
            <a:r>
              <a:rPr lang="en-US" sz="3200" b="1" dirty="0"/>
              <a:t>Linked </a:t>
            </a:r>
            <a:r>
              <a:rPr lang="en-US" sz="3200" b="1" dirty="0" smtClean="0"/>
              <a:t>List: </a:t>
            </a:r>
            <a:r>
              <a:rPr lang="en-US" sz="3200" dirty="0"/>
              <a:t>Each node points to both the next and the previous node</a:t>
            </a:r>
            <a:r>
              <a:rPr lang="en-US" sz="32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Circular </a:t>
            </a:r>
            <a:r>
              <a:rPr lang="en-US" sz="3200" b="1" dirty="0"/>
              <a:t>Linked </a:t>
            </a:r>
            <a:r>
              <a:rPr lang="en-US" sz="3200" b="1" dirty="0" smtClean="0"/>
              <a:t>List: </a:t>
            </a:r>
            <a:r>
              <a:rPr lang="en-US" sz="3200" dirty="0"/>
              <a:t>The last node points back to the first node, forming a loop.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43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0AA2D-EDEA-4095-AB55-381929BF5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Insert 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4570D-A15E-4335-B397-EF02CADC7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252" y="1903445"/>
            <a:ext cx="10860344" cy="42888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InsertFront(element)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	NewNode -&gt; next=head</a:t>
            </a:r>
          </a:p>
          <a:p>
            <a:pPr marL="0" indent="0">
              <a:buNone/>
            </a:pPr>
            <a:r>
              <a:rPr lang="en-US" dirty="0"/>
              <a:t>	NewNode -&gt;data= data</a:t>
            </a:r>
          </a:p>
          <a:p>
            <a:pPr marL="0" indent="0">
              <a:buNone/>
            </a:pPr>
            <a:r>
              <a:rPr lang="en-US" dirty="0"/>
              <a:t>	// Empty or not?</a:t>
            </a:r>
          </a:p>
          <a:p>
            <a:pPr marL="0" indent="0">
              <a:buNone/>
            </a:pPr>
            <a:r>
              <a:rPr lang="en-US" dirty="0"/>
              <a:t>	if (head==NULL)</a:t>
            </a:r>
          </a:p>
          <a:p>
            <a:pPr marL="0" indent="0">
              <a:buNone/>
            </a:pPr>
            <a:r>
              <a:rPr lang="en-US" dirty="0"/>
              <a:t>		// Empty</a:t>
            </a:r>
          </a:p>
          <a:p>
            <a:pPr marL="0" indent="0">
              <a:buNone/>
            </a:pPr>
            <a:r>
              <a:rPr lang="en-US" dirty="0"/>
              <a:t>		tail = NewNode</a:t>
            </a:r>
          </a:p>
          <a:p>
            <a:pPr marL="0" indent="0">
              <a:buNone/>
            </a:pPr>
            <a:r>
              <a:rPr lang="en-US" dirty="0"/>
              <a:t>	head=NewNode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89E56D4-C716-4FA9-A930-87638426928D}"/>
              </a:ext>
            </a:extLst>
          </p:cNvPr>
          <p:cNvGrpSpPr/>
          <p:nvPr/>
        </p:nvGrpSpPr>
        <p:grpSpPr>
          <a:xfrm>
            <a:off x="4906964" y="4476490"/>
            <a:ext cx="6969580" cy="1155827"/>
            <a:chOff x="4906964" y="4476490"/>
            <a:chExt cx="6969580" cy="115582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7CA3AF4-52E6-4786-B750-BCD79B3271ED}"/>
                </a:ext>
              </a:extLst>
            </p:cNvPr>
            <p:cNvGrpSpPr/>
            <p:nvPr/>
          </p:nvGrpSpPr>
          <p:grpSpPr>
            <a:xfrm>
              <a:off x="7287687" y="5234635"/>
              <a:ext cx="4588857" cy="397682"/>
              <a:chOff x="2746707" y="3065314"/>
              <a:chExt cx="4804715" cy="397682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2C738270-0DB3-4D56-99F8-CABF60D7E5ED}"/>
                  </a:ext>
                </a:extLst>
              </p:cNvPr>
              <p:cNvGrpSpPr/>
              <p:nvPr/>
            </p:nvGrpSpPr>
            <p:grpSpPr>
              <a:xfrm>
                <a:off x="2746707" y="3092857"/>
                <a:ext cx="1545397" cy="370139"/>
                <a:chOff x="6819281" y="2009792"/>
                <a:chExt cx="1545397" cy="370139"/>
              </a:xfrm>
            </p:grpSpPr>
            <p:sp>
              <p:nvSpPr>
                <p:cNvPr id="20" name="Rectangle 4">
                  <a:extLst>
                    <a:ext uri="{FF2B5EF4-FFF2-40B4-BE49-F238E27FC236}">
                      <a16:creationId xmlns:a16="http://schemas.microsoft.com/office/drawing/2014/main" id="{0F572073-7B7B-4652-8DE5-A67AF61721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Text Box 6">
                  <a:extLst>
                    <a:ext uri="{FF2B5EF4-FFF2-40B4-BE49-F238E27FC236}">
                      <a16:creationId xmlns:a16="http://schemas.microsoft.com/office/drawing/2014/main" id="{D5D5B929-C532-4BFE-922D-BC2EF43C66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35884" y="2009792"/>
                  <a:ext cx="35618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  <p:sp>
              <p:nvSpPr>
                <p:cNvPr id="23" name="Rectangle 4">
                  <a:extLst>
                    <a:ext uri="{FF2B5EF4-FFF2-40B4-BE49-F238E27FC236}">
                      <a16:creationId xmlns:a16="http://schemas.microsoft.com/office/drawing/2014/main" id="{B5470A8E-A971-4D95-AD4E-65FBF3182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3CE0E84E-1789-42D3-8614-56A7D0000A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FA8342F-13E4-4AF0-8BFF-6D43A14ADC07}"/>
                  </a:ext>
                </a:extLst>
              </p:cNvPr>
              <p:cNvGrpSpPr/>
              <p:nvPr/>
            </p:nvGrpSpPr>
            <p:grpSpPr>
              <a:xfrm>
                <a:off x="4319395" y="3092857"/>
                <a:ext cx="1554620" cy="370139"/>
                <a:chOff x="6810058" y="2009792"/>
                <a:chExt cx="1554620" cy="370139"/>
              </a:xfrm>
            </p:grpSpPr>
            <p:sp>
              <p:nvSpPr>
                <p:cNvPr id="15" name="Rectangle 4">
                  <a:extLst>
                    <a:ext uri="{FF2B5EF4-FFF2-40B4-BE49-F238E27FC236}">
                      <a16:creationId xmlns:a16="http://schemas.microsoft.com/office/drawing/2014/main" id="{4BD9165F-26B1-4D4C-A852-AB22B18E75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Text Box 6">
                  <a:extLst>
                    <a:ext uri="{FF2B5EF4-FFF2-40B4-BE49-F238E27FC236}">
                      <a16:creationId xmlns:a16="http://schemas.microsoft.com/office/drawing/2014/main" id="{CE83DA3D-D06F-4654-BB7E-87F13E3F42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10058" y="2009792"/>
                  <a:ext cx="317716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  <p:sp>
              <p:nvSpPr>
                <p:cNvPr id="18" name="Rectangle 4">
                  <a:extLst>
                    <a:ext uri="{FF2B5EF4-FFF2-40B4-BE49-F238E27FC236}">
                      <a16:creationId xmlns:a16="http://schemas.microsoft.com/office/drawing/2014/main" id="{15B81F35-EBC5-4B97-ABC8-2E6FC962FD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11">
                  <a:extLst>
                    <a:ext uri="{FF2B5EF4-FFF2-40B4-BE49-F238E27FC236}">
                      <a16:creationId xmlns:a16="http://schemas.microsoft.com/office/drawing/2014/main" id="{48C4B10C-75FA-41B4-A607-4F872FC763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9144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178CB9B0-8FCE-48C7-BC3B-E077445DAC17}"/>
                  </a:ext>
                </a:extLst>
              </p:cNvPr>
              <p:cNvGrpSpPr/>
              <p:nvPr/>
            </p:nvGrpSpPr>
            <p:grpSpPr>
              <a:xfrm>
                <a:off x="5885792" y="3092857"/>
                <a:ext cx="1244430" cy="370139"/>
                <a:chOff x="6819281" y="2009792"/>
                <a:chExt cx="1244430" cy="370139"/>
              </a:xfrm>
            </p:grpSpPr>
            <p:sp>
              <p:nvSpPr>
                <p:cNvPr id="10" name="Rectangle 4">
                  <a:extLst>
                    <a:ext uri="{FF2B5EF4-FFF2-40B4-BE49-F238E27FC236}">
                      <a16:creationId xmlns:a16="http://schemas.microsoft.com/office/drawing/2014/main" id="{2CC691C0-B02F-404B-8FB3-4C4B782800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9281" y="2014299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" name="Text Box 6">
                  <a:extLst>
                    <a:ext uri="{FF2B5EF4-FFF2-40B4-BE49-F238E27FC236}">
                      <a16:creationId xmlns:a16="http://schemas.microsoft.com/office/drawing/2014/main" id="{00904D1B-86B6-448C-9DA1-567BBD19205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26807" y="2009792"/>
                  <a:ext cx="35618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D</a:t>
                  </a:r>
                </a:p>
              </p:txBody>
            </p:sp>
            <p:sp>
              <p:nvSpPr>
                <p:cNvPr id="13" name="Rectangle 4">
                  <a:extLst>
                    <a:ext uri="{FF2B5EF4-FFF2-40B4-BE49-F238E27FC236}">
                      <a16:creationId xmlns:a16="http://schemas.microsoft.com/office/drawing/2014/main" id="{861E6C3E-8ED2-40A0-97AD-1C680CF2E0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6821" y="2013492"/>
                  <a:ext cx="39687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11">
                  <a:extLst>
                    <a:ext uri="{FF2B5EF4-FFF2-40B4-BE49-F238E27FC236}">
                      <a16:creationId xmlns:a16="http://schemas.microsoft.com/office/drawing/2014/main" id="{6FB41466-0A7B-4EF9-AFBF-AC4F0954CE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0278" y="2209800"/>
                  <a:ext cx="61343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9" name="Text Box 32">
                <a:extLst>
                  <a:ext uri="{FF2B5EF4-FFF2-40B4-BE49-F238E27FC236}">
                    <a16:creationId xmlns:a16="http://schemas.microsoft.com/office/drawing/2014/main" id="{1057B639-B569-47E8-AD9C-92B7849634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7722" y="3065314"/>
                <a:ext cx="39370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ym typeface="Symbol" charset="0"/>
                  </a:rPr>
                  <a:t></a:t>
                </a:r>
                <a:endParaRPr lang="en-US" sz="2000" b="1" dirty="0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0F15D34-09B2-4057-9207-57E39CFD960C}"/>
                </a:ext>
              </a:extLst>
            </p:cNvPr>
            <p:cNvSpPr txBox="1"/>
            <p:nvPr/>
          </p:nvSpPr>
          <p:spPr>
            <a:xfrm>
              <a:off x="7349473" y="4881693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Head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872FAE5-0C7E-495C-8E52-6D5906D2C990}"/>
                </a:ext>
              </a:extLst>
            </p:cNvPr>
            <p:cNvSpPr txBox="1"/>
            <p:nvPr/>
          </p:nvSpPr>
          <p:spPr>
            <a:xfrm>
              <a:off x="10402417" y="4873312"/>
              <a:ext cx="4555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Tail</a:t>
              </a:r>
              <a:endParaRPr lang="en-US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F9091A5-1EB6-48C3-A370-71F467D391AD}"/>
                </a:ext>
              </a:extLst>
            </p:cNvPr>
            <p:cNvGrpSpPr/>
            <p:nvPr/>
          </p:nvGrpSpPr>
          <p:grpSpPr>
            <a:xfrm>
              <a:off x="5085335" y="4836546"/>
              <a:ext cx="758090" cy="373753"/>
              <a:chOff x="6715146" y="4871495"/>
              <a:chExt cx="758090" cy="373753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C83B6313-DC69-4C9E-86FD-E1BE567A02C3}"/>
                  </a:ext>
                </a:extLst>
              </p:cNvPr>
              <p:cNvGrpSpPr/>
              <p:nvPr/>
            </p:nvGrpSpPr>
            <p:grpSpPr>
              <a:xfrm>
                <a:off x="6715146" y="4875195"/>
                <a:ext cx="758090" cy="370053"/>
                <a:chOff x="6715146" y="4875195"/>
                <a:chExt cx="758090" cy="370053"/>
              </a:xfrm>
            </p:grpSpPr>
            <p:sp>
              <p:nvSpPr>
                <p:cNvPr id="33" name="Rectangle 4">
                  <a:extLst>
                    <a:ext uri="{FF2B5EF4-FFF2-40B4-BE49-F238E27FC236}">
                      <a16:creationId xmlns:a16="http://schemas.microsoft.com/office/drawing/2014/main" id="{CE969BC3-E30F-44BF-AFD4-04E75A45C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94191" y="4879616"/>
                  <a:ext cx="37904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Rectangle 4">
                  <a:extLst>
                    <a:ext uri="{FF2B5EF4-FFF2-40B4-BE49-F238E27FC236}">
                      <a16:creationId xmlns:a16="http://schemas.microsoft.com/office/drawing/2014/main" id="{6DDE91AD-9958-4542-B44B-8830C6B319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15146" y="4875195"/>
                  <a:ext cx="379045" cy="365632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" name="Text Box 6">
                <a:extLst>
                  <a:ext uri="{FF2B5EF4-FFF2-40B4-BE49-F238E27FC236}">
                    <a16:creationId xmlns:a16="http://schemas.microsoft.com/office/drawing/2014/main" id="{7F03AC67-EA11-4A37-B899-9A6CD2CE16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44207" y="4871495"/>
                <a:ext cx="32092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K</a:t>
                </a: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9BFCB18-6D4E-41BD-9FB1-B74775224985}"/>
                </a:ext>
              </a:extLst>
            </p:cNvPr>
            <p:cNvSpPr txBox="1"/>
            <p:nvPr/>
          </p:nvSpPr>
          <p:spPr>
            <a:xfrm>
              <a:off x="4906964" y="4476490"/>
              <a:ext cx="16153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NewNode</a:t>
              </a:r>
            </a:p>
          </p:txBody>
        </p: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04716928-BF4D-4E1D-A115-6A289199DB97}"/>
                </a:ext>
              </a:extLst>
            </p:cNvPr>
            <p:cNvCxnSpPr>
              <a:endCxn id="21" idx="1"/>
            </p:cNvCxnSpPr>
            <p:nvPr/>
          </p:nvCxnSpPr>
          <p:spPr>
            <a:xfrm>
              <a:off x="5714630" y="5021212"/>
              <a:ext cx="1588914" cy="425632"/>
            </a:xfrm>
            <a:prstGeom prst="bentConnector3">
              <a:avLst/>
            </a:prstGeom>
            <a:ln w="15875">
              <a:prstDash val="sysDash"/>
              <a:headEnd type="oval"/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97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0AA2D-EDEA-4095-AB55-381929BF5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Insert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4570D-A15E-4335-B397-EF02CADC7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8537" y="2088330"/>
            <a:ext cx="10058400" cy="4023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Insertback</a:t>
            </a:r>
            <a:r>
              <a:rPr lang="en-US" dirty="0"/>
              <a:t>(element)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Node*  NewNode= new Node()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NewNode</a:t>
            </a:r>
            <a:r>
              <a:rPr lang="en-US" dirty="0"/>
              <a:t>-&gt;data= element</a:t>
            </a:r>
          </a:p>
          <a:p>
            <a:pPr marL="0" indent="0">
              <a:buNone/>
            </a:pPr>
            <a:r>
              <a:rPr lang="en-US" dirty="0"/>
              <a:t>	// Empty or not?</a:t>
            </a:r>
          </a:p>
          <a:p>
            <a:pPr marL="0" indent="0">
              <a:buNone/>
            </a:pPr>
            <a:r>
              <a:rPr lang="en-US" dirty="0"/>
              <a:t>	if (head== NULL)</a:t>
            </a:r>
          </a:p>
          <a:p>
            <a:pPr marL="0" indent="0">
              <a:buNone/>
            </a:pPr>
            <a:r>
              <a:rPr lang="en-US" dirty="0"/>
              <a:t>		head = NewNode;</a:t>
            </a:r>
          </a:p>
          <a:p>
            <a:pPr marL="0" indent="0">
              <a:buNone/>
            </a:pPr>
            <a:r>
              <a:rPr lang="en-US" dirty="0"/>
              <a:t>	else </a:t>
            </a:r>
          </a:p>
          <a:p>
            <a:pPr marL="0" indent="0">
              <a:buNone/>
            </a:pPr>
            <a:r>
              <a:rPr lang="en-US" dirty="0"/>
              <a:t>		tail-&gt;next=NewNode</a:t>
            </a:r>
          </a:p>
          <a:p>
            <a:pPr marL="0" indent="0">
              <a:buNone/>
            </a:pPr>
            <a:r>
              <a:rPr lang="en-US" dirty="0"/>
              <a:t>	tail=NewNode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415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956D-BFE4-40B6-95F5-1ADCF425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Remove at 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4997F-44CC-43E3-B3E0-0332192EF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30666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RemoveFront()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	// Save pointer to Node that will be deleted</a:t>
            </a:r>
          </a:p>
          <a:p>
            <a:pPr marL="0" indent="0">
              <a:buNone/>
            </a:pPr>
            <a:r>
              <a:rPr lang="en-US" sz="1800" dirty="0"/>
              <a:t>	Node&lt;T&gt;* del = head;</a:t>
            </a:r>
          </a:p>
          <a:p>
            <a:pPr marL="0" indent="0">
              <a:buNone/>
            </a:pPr>
            <a:r>
              <a:rPr lang="en-US" sz="1800" dirty="0"/>
              <a:t>	// Adjust _head to the next node</a:t>
            </a:r>
          </a:p>
          <a:p>
            <a:pPr marL="0" indent="0">
              <a:buNone/>
            </a:pPr>
            <a:r>
              <a:rPr lang="en-US" sz="1800" dirty="0"/>
              <a:t>	head = head-&gt;next;</a:t>
            </a:r>
          </a:p>
          <a:p>
            <a:pPr marL="0" indent="0">
              <a:buNone/>
            </a:pPr>
            <a:r>
              <a:rPr lang="en-US" sz="1800" dirty="0"/>
              <a:t>	// If head is null then make tail to be null too. Empty list.</a:t>
            </a:r>
          </a:p>
          <a:p>
            <a:pPr marL="0" indent="0">
              <a:buNone/>
            </a:pPr>
            <a:r>
              <a:rPr lang="en-US" sz="1800" dirty="0"/>
              <a:t>	if (head==NULL)</a:t>
            </a:r>
          </a:p>
          <a:p>
            <a:pPr marL="0" indent="0">
              <a:buNone/>
            </a:pPr>
            <a:r>
              <a:rPr lang="en-US" sz="1800" dirty="0"/>
              <a:t>		tail = 0;</a:t>
            </a:r>
          </a:p>
          <a:p>
            <a:pPr marL="0" indent="0">
              <a:buNone/>
            </a:pPr>
            <a:r>
              <a:rPr lang="en-US" sz="1800" dirty="0"/>
              <a:t>	// Free the deleted Node</a:t>
            </a:r>
          </a:p>
          <a:p>
            <a:pPr marL="0" indent="0">
              <a:buNone/>
            </a:pPr>
            <a:r>
              <a:rPr lang="en-US" sz="1800" dirty="0"/>
              <a:t>	delete del;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6586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45-B171-48A9-9D68-1C547B056D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11024" y="92365"/>
            <a:ext cx="6867958" cy="638232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 err="1"/>
              <a:t>Removeback</a:t>
            </a:r>
            <a:r>
              <a:rPr lang="en-US" dirty="0"/>
              <a:t>()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{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          // Get pointer to the Node that will be deleted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Node&lt;T&gt;* del = _tail;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if (head == tail) // One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head = tail = 0;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else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{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// More than one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// Find the previous node to the last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Node&lt;T&gt; *</a:t>
            </a:r>
            <a:r>
              <a:rPr lang="en-US" dirty="0" err="1"/>
              <a:t>nptr</a:t>
            </a:r>
            <a:r>
              <a:rPr lang="en-US" dirty="0"/>
              <a:t> = head;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while (</a:t>
            </a:r>
            <a:r>
              <a:rPr lang="en-US" dirty="0" err="1"/>
              <a:t>nptr</a:t>
            </a:r>
            <a:r>
              <a:rPr lang="en-US" dirty="0"/>
              <a:t>-&gt;next != tail)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	</a:t>
            </a:r>
            <a:r>
              <a:rPr lang="en-US" dirty="0" err="1"/>
              <a:t>nptr</a:t>
            </a:r>
            <a:r>
              <a:rPr lang="en-US" dirty="0"/>
              <a:t> = </a:t>
            </a:r>
            <a:r>
              <a:rPr lang="en-US" dirty="0" err="1"/>
              <a:t>nptr</a:t>
            </a:r>
            <a:r>
              <a:rPr lang="en-US" dirty="0"/>
              <a:t>-&gt;next;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// </a:t>
            </a:r>
            <a:r>
              <a:rPr lang="en-US" dirty="0" err="1"/>
              <a:t>nptr</a:t>
            </a:r>
            <a:r>
              <a:rPr lang="en-US" dirty="0"/>
              <a:t> now points to the next-to-last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tail = </a:t>
            </a:r>
            <a:r>
              <a:rPr lang="en-US" dirty="0" err="1"/>
              <a:t>nptr</a:t>
            </a:r>
            <a:r>
              <a:rPr lang="en-US" dirty="0"/>
              <a:t>;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	tail-&gt;_next = 0;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}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// Delete the Node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	delete del;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94C5AA5-2A95-4B80-956D-846B45C4F762}"/>
              </a:ext>
            </a:extLst>
          </p:cNvPr>
          <p:cNvSpPr txBox="1">
            <a:spLocks/>
          </p:cNvSpPr>
          <p:nvPr/>
        </p:nvSpPr>
        <p:spPr>
          <a:xfrm>
            <a:off x="7961197" y="2561194"/>
            <a:ext cx="4230803" cy="8678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</a:rPr>
              <a:t>Remove at Back</a:t>
            </a:r>
          </a:p>
        </p:txBody>
      </p:sp>
    </p:spTree>
    <p:extLst>
      <p:ext uri="{BB962C8B-B14F-4D97-AF65-F5344CB8AC3E}">
        <p14:creationId xmlns:p14="http://schemas.microsoft.com/office/powerpoint/2010/main" val="50374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052" y="513183"/>
            <a:ext cx="7553907" cy="1162054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Advantages </a:t>
            </a:r>
            <a:r>
              <a:rPr lang="en-US" sz="5400" b="1" dirty="0">
                <a:solidFill>
                  <a:srgbClr val="C00000"/>
                </a:solidFill>
              </a:rPr>
              <a:t>of Linked Lists 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9363" y="1943886"/>
            <a:ext cx="104440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smtClean="0"/>
              <a:t>Dynamic size: </a:t>
            </a:r>
            <a:r>
              <a:rPr lang="en-US" sz="3200" dirty="0"/>
              <a:t>Unlike arrays, linked lists can grow or shrink as needed.- </a:t>
            </a:r>
            <a:endParaRPr lang="en-US" sz="3200" dirty="0" smtClean="0"/>
          </a:p>
          <a:p>
            <a:pPr marL="457200" indent="-457200">
              <a:buFontTx/>
              <a:buChar char="-"/>
            </a:pPr>
            <a:r>
              <a:rPr lang="en-US" sz="3200" b="1" dirty="0" smtClean="0"/>
              <a:t>Efficient insertions/deletions: </a:t>
            </a:r>
            <a:r>
              <a:rPr lang="en-US" sz="3200" dirty="0"/>
              <a:t>Adding or removing nodes is O(1) at the beginning or end (with proper pointers).- </a:t>
            </a:r>
            <a:endParaRPr lang="en-US" sz="3200" dirty="0" smtClean="0"/>
          </a:p>
          <a:p>
            <a:pPr marL="457200" indent="-457200">
              <a:buFontTx/>
              <a:buChar char="-"/>
            </a:pPr>
            <a:r>
              <a:rPr lang="en-US" sz="3200" b="1" dirty="0" smtClean="0"/>
              <a:t>No </a:t>
            </a:r>
            <a:r>
              <a:rPr lang="en-US" sz="3200" b="1" dirty="0"/>
              <a:t>memory </a:t>
            </a:r>
            <a:r>
              <a:rPr lang="en-US" sz="3200" b="1" dirty="0" smtClean="0"/>
              <a:t>waste: </a:t>
            </a:r>
            <a:r>
              <a:rPr lang="en-US" sz="3200" dirty="0"/>
              <a:t>Memory is allocated only when needed.</a:t>
            </a:r>
          </a:p>
        </p:txBody>
      </p:sp>
    </p:spTree>
    <p:extLst>
      <p:ext uri="{BB962C8B-B14F-4D97-AF65-F5344CB8AC3E}">
        <p14:creationId xmlns:p14="http://schemas.microsoft.com/office/powerpoint/2010/main" val="32346090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052" y="513183"/>
            <a:ext cx="8542952" cy="1162054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Disadvantages of Linked Lists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2041" y="2018532"/>
            <a:ext cx="105560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smtClean="0"/>
              <a:t>Random </a:t>
            </a:r>
            <a:r>
              <a:rPr lang="en-US" sz="3200" b="1" dirty="0"/>
              <a:t>access not </a:t>
            </a:r>
            <a:r>
              <a:rPr lang="en-US" sz="3200" b="1" dirty="0" smtClean="0"/>
              <a:t>allowed: </a:t>
            </a:r>
            <a:r>
              <a:rPr lang="en-US" sz="3200" dirty="0"/>
              <a:t>To access a node, you must traverse from the head.- </a:t>
            </a:r>
            <a:endParaRPr lang="en-US" sz="3200" dirty="0" smtClean="0"/>
          </a:p>
          <a:p>
            <a:pPr marL="457200" indent="-457200">
              <a:buFontTx/>
              <a:buChar char="-"/>
            </a:pPr>
            <a:r>
              <a:rPr lang="en-US" sz="3200" b="1" dirty="0" smtClean="0"/>
              <a:t>Extra </a:t>
            </a:r>
            <a:r>
              <a:rPr lang="en-US" sz="3200" b="1" dirty="0"/>
              <a:t>memory for </a:t>
            </a:r>
            <a:r>
              <a:rPr lang="en-US" sz="3200" b="1" dirty="0" smtClean="0"/>
              <a:t>pointers: </a:t>
            </a:r>
            <a:r>
              <a:rPr lang="en-US" sz="3200" dirty="0"/>
              <a:t>Each node requires additional memory for the pointer.- </a:t>
            </a:r>
            <a:endParaRPr lang="en-US" sz="3200" dirty="0" smtClean="0"/>
          </a:p>
          <a:p>
            <a:pPr marL="457200" indent="-457200">
              <a:buFontTx/>
              <a:buChar char="-"/>
            </a:pPr>
            <a:r>
              <a:rPr lang="en-US" sz="3200" b="1" dirty="0" smtClean="0"/>
              <a:t>Not cache-friendly: </a:t>
            </a:r>
            <a:r>
              <a:rPr lang="en-US" sz="3200" dirty="0"/>
              <a:t>Nodes are not stored contiguously, leading to slower access times.</a:t>
            </a:r>
          </a:p>
        </p:txBody>
      </p:sp>
    </p:spTree>
    <p:extLst>
      <p:ext uri="{BB962C8B-B14F-4D97-AF65-F5344CB8AC3E}">
        <p14:creationId xmlns:p14="http://schemas.microsoft.com/office/powerpoint/2010/main" val="3436406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975" y="1731495"/>
            <a:ext cx="10058400" cy="2686943"/>
          </a:xfrm>
        </p:spPr>
        <p:txBody>
          <a:bodyPr>
            <a:noAutofit/>
          </a:bodyPr>
          <a:lstStyle/>
          <a:p>
            <a:pPr algn="ctr"/>
            <a:r>
              <a:rPr lang="en-US" sz="13800" b="1" dirty="0" smtClean="0">
                <a:solidFill>
                  <a:schemeClr val="accent2"/>
                </a:solidFill>
              </a:rPr>
              <a:t>Thanks </a:t>
            </a:r>
            <a:endParaRPr lang="en-US" sz="13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9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547" y="203252"/>
            <a:ext cx="10058400" cy="145075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Singly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949" y="1982164"/>
            <a:ext cx="10058400" cy="4023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Linked list is a data structure consisting of a sequence of </a:t>
            </a:r>
            <a:r>
              <a:rPr lang="en-US" dirty="0">
                <a:solidFill>
                  <a:schemeClr val="accent2"/>
                </a:solidFill>
              </a:rPr>
              <a:t>nodes.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Each node stores 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element</a:t>
            </a:r>
            <a:r>
              <a:rPr lang="en-US" dirty="0"/>
              <a:t> and a link to the </a:t>
            </a:r>
            <a:r>
              <a:rPr lang="en-US" dirty="0">
                <a:solidFill>
                  <a:srgbClr val="376092"/>
                </a:solidFill>
              </a:rPr>
              <a:t>next</a:t>
            </a:r>
            <a:r>
              <a:rPr lang="en-US" dirty="0"/>
              <a:t> node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a </a:t>
            </a:r>
            <a:r>
              <a:rPr lang="en-US" b="1" dirty="0"/>
              <a:t>linked list </a:t>
            </a:r>
            <a:r>
              <a:rPr lang="en-US" dirty="0"/>
              <a:t>we store</a:t>
            </a:r>
            <a:r>
              <a:rPr lang="en-US" b="1" dirty="0"/>
              <a:t> </a:t>
            </a:r>
            <a:r>
              <a:rPr lang="en-US" dirty="0"/>
              <a:t>items non-continuously rather than in the usual contiguous array.</a:t>
            </a:r>
          </a:p>
          <a:p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3323911" y="2189546"/>
            <a:ext cx="2035391" cy="1316297"/>
            <a:chOff x="6425392" y="1812925"/>
            <a:chExt cx="2035391" cy="1316297"/>
          </a:xfrm>
        </p:grpSpPr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6819281" y="2014299"/>
              <a:ext cx="396875" cy="36563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7795216" y="1812925"/>
              <a:ext cx="66556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next</a:t>
              </a:r>
            </a:p>
          </p:txBody>
        </p: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6425392" y="2759890"/>
              <a:ext cx="111921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tx2"/>
                  </a:solidFill>
                </a:rPr>
                <a:t>element</a:t>
              </a:r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6985000" y="2209800"/>
              <a:ext cx="0" cy="55009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Rectangle 4"/>
            <p:cNvSpPr>
              <a:spLocks noChangeArrowheads="1"/>
            </p:cNvSpPr>
            <p:nvPr/>
          </p:nvSpPr>
          <p:spPr bwMode="auto">
            <a:xfrm>
              <a:off x="7216821" y="2013492"/>
              <a:ext cx="396875" cy="36563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1"/>
            <p:cNvSpPr>
              <a:spLocks noChangeShapeType="1"/>
            </p:cNvSpPr>
            <p:nvPr/>
          </p:nvSpPr>
          <p:spPr bwMode="auto">
            <a:xfrm flipV="1">
              <a:off x="7450278" y="2209800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139206" y="3675973"/>
            <a:ext cx="6667281" cy="1582005"/>
            <a:chOff x="1601627" y="4772906"/>
            <a:chExt cx="6667281" cy="1582005"/>
          </a:xfrm>
        </p:grpSpPr>
        <p:sp>
          <p:nvSpPr>
            <p:cNvPr id="67" name="Text Box 5"/>
            <p:cNvSpPr txBox="1">
              <a:spLocks noChangeArrowheads="1"/>
            </p:cNvSpPr>
            <p:nvPr/>
          </p:nvSpPr>
          <p:spPr bwMode="auto">
            <a:xfrm>
              <a:off x="1601627" y="4772906"/>
              <a:ext cx="79220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head</a:t>
              </a: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1641542" y="4812577"/>
              <a:ext cx="6627366" cy="1542334"/>
              <a:chOff x="1641542" y="4812577"/>
              <a:chExt cx="6627366" cy="1542334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1641542" y="5234078"/>
                <a:ext cx="6627366" cy="1120833"/>
                <a:chOff x="1197523" y="3091454"/>
                <a:chExt cx="6627366" cy="1120833"/>
              </a:xfrm>
            </p:grpSpPr>
            <p:grpSp>
              <p:nvGrpSpPr>
                <p:cNvPr id="37" name="Group 36"/>
                <p:cNvGrpSpPr/>
                <p:nvPr/>
              </p:nvGrpSpPr>
              <p:grpSpPr>
                <a:xfrm>
                  <a:off x="1197523" y="3091454"/>
                  <a:ext cx="1557772" cy="1120833"/>
                  <a:chOff x="6806906" y="2008389"/>
                  <a:chExt cx="1557772" cy="1120833"/>
                </a:xfrm>
              </p:grpSpPr>
              <p:sp>
                <p:nvSpPr>
                  <p:cNvPr id="3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06906" y="2759890"/>
                    <a:ext cx="35618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A</a:t>
                    </a:r>
                  </a:p>
                </p:txBody>
              </p:sp>
              <p:sp>
                <p:nvSpPr>
                  <p:cNvPr id="41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85000" y="2209800"/>
                    <a:ext cx="0" cy="5500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2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08389"/>
                    <a:ext cx="396875" cy="37073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50278" y="2209800"/>
                    <a:ext cx="91440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2746707" y="3096557"/>
                  <a:ext cx="1545397" cy="1115730"/>
                  <a:chOff x="6819281" y="2013492"/>
                  <a:chExt cx="1545397" cy="1115730"/>
                </a:xfrm>
              </p:grpSpPr>
              <p:sp>
                <p:nvSpPr>
                  <p:cNvPr id="45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26142" y="2759890"/>
                    <a:ext cx="31771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B</a:t>
                    </a:r>
                  </a:p>
                </p:txBody>
              </p:sp>
              <p:sp>
                <p:nvSpPr>
                  <p:cNvPr id="4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85000" y="2209800"/>
                    <a:ext cx="0" cy="5500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50278" y="2209800"/>
                    <a:ext cx="91440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" name="Group 50"/>
                <p:cNvGrpSpPr/>
                <p:nvPr/>
              </p:nvGrpSpPr>
              <p:grpSpPr>
                <a:xfrm>
                  <a:off x="4308228" y="3096557"/>
                  <a:ext cx="1565787" cy="1115730"/>
                  <a:chOff x="6798891" y="2013492"/>
                  <a:chExt cx="1565787" cy="1115730"/>
                </a:xfrm>
              </p:grpSpPr>
              <p:sp>
                <p:nvSpPr>
                  <p:cNvPr id="52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98891" y="2759890"/>
                    <a:ext cx="37221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55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85000" y="2209800"/>
                    <a:ext cx="0" cy="5500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6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50278" y="2209800"/>
                    <a:ext cx="91440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8" name="Group 57"/>
                <p:cNvGrpSpPr/>
                <p:nvPr/>
              </p:nvGrpSpPr>
              <p:grpSpPr>
                <a:xfrm>
                  <a:off x="5873416" y="3096557"/>
                  <a:ext cx="1557773" cy="1115730"/>
                  <a:chOff x="6806905" y="2013492"/>
                  <a:chExt cx="1557773" cy="1115730"/>
                </a:xfrm>
              </p:grpSpPr>
              <p:sp>
                <p:nvSpPr>
                  <p:cNvPr id="59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06905" y="2759890"/>
                    <a:ext cx="35618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D</a:t>
                    </a:r>
                  </a:p>
                </p:txBody>
              </p:sp>
              <p:sp>
                <p:nvSpPr>
                  <p:cNvPr id="62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85000" y="2209800"/>
                    <a:ext cx="0" cy="5500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63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4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50278" y="2209800"/>
                    <a:ext cx="91440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7431189" y="3094427"/>
                  <a:ext cx="393700" cy="396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="1" dirty="0">
                      <a:sym typeface="Symbol" charset="0"/>
                    </a:rPr>
                    <a:t></a:t>
                  </a:r>
                  <a:endParaRPr lang="en-US" sz="2000" b="1" dirty="0"/>
                </a:p>
              </p:txBody>
            </p:sp>
          </p:grpSp>
          <p:sp>
            <p:nvSpPr>
              <p:cNvPr id="68" name="Text Box 5"/>
              <p:cNvSpPr txBox="1">
                <a:spLocks noChangeArrowheads="1"/>
              </p:cNvSpPr>
              <p:nvPr/>
            </p:nvSpPr>
            <p:spPr bwMode="auto">
              <a:xfrm>
                <a:off x="6470045" y="4812577"/>
                <a:ext cx="51328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tail</a:t>
                </a:r>
              </a:p>
            </p:txBody>
          </p:sp>
        </p:grp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D072142-3A37-4639-971A-A94C5B81C0C9}"/>
              </a:ext>
            </a:extLst>
          </p:cNvPr>
          <p:cNvSpPr txBox="1"/>
          <p:nvPr/>
        </p:nvSpPr>
        <p:spPr>
          <a:xfrm>
            <a:off x="7986730" y="2180237"/>
            <a:ext cx="23981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 Node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Int element;</a:t>
            </a:r>
          </a:p>
          <a:p>
            <a:r>
              <a:rPr lang="en-US" dirty="0"/>
              <a:t>	Node* next;</a:t>
            </a:r>
          </a:p>
          <a:p>
            <a:r>
              <a:rPr lang="en-US" dirty="0"/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264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F2D43-1399-4844-9A65-0983EF977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304" y="531845"/>
            <a:ext cx="10058400" cy="104689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Array Vs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61B72-80A2-4F8D-934D-C1F933A77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342051" cy="402336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Arrays</a:t>
            </a:r>
            <a:r>
              <a:rPr lang="en-US" dirty="0"/>
              <a:t> are </a:t>
            </a:r>
            <a:r>
              <a:rPr lang="en-US" b="1" dirty="0"/>
              <a:t>index-based</a:t>
            </a:r>
            <a:r>
              <a:rPr lang="en-US" dirty="0"/>
              <a:t> data structure where each element associated with an index. </a:t>
            </a:r>
            <a:r>
              <a:rPr lang="en-US" dirty="0">
                <a:solidFill>
                  <a:srgbClr val="C00000"/>
                </a:solidFill>
              </a:rPr>
              <a:t>Linked list </a:t>
            </a:r>
            <a:r>
              <a:rPr lang="en-US" dirty="0"/>
              <a:t>relies on references where each node consists of the data and the references (link) to the next element.</a:t>
            </a:r>
          </a:p>
          <a:p>
            <a:r>
              <a:rPr lang="en-US" dirty="0"/>
              <a:t>Basically, an </a:t>
            </a:r>
            <a:r>
              <a:rPr lang="en-US" dirty="0">
                <a:solidFill>
                  <a:srgbClr val="C00000"/>
                </a:solidFill>
              </a:rPr>
              <a:t>array</a:t>
            </a:r>
            <a:r>
              <a:rPr lang="en-US" dirty="0"/>
              <a:t> is a set of similar data objects stored in </a:t>
            </a:r>
            <a:r>
              <a:rPr lang="en-US" b="1" dirty="0">
                <a:solidFill>
                  <a:srgbClr val="0070C0"/>
                </a:solidFill>
              </a:rPr>
              <a:t>sequential memory locations</a:t>
            </a:r>
            <a:r>
              <a:rPr lang="en-US" dirty="0"/>
              <a:t>. While a </a:t>
            </a:r>
            <a:r>
              <a:rPr lang="en-US" dirty="0">
                <a:solidFill>
                  <a:srgbClr val="C00000"/>
                </a:solidFill>
              </a:rPr>
              <a:t>linked list </a:t>
            </a:r>
            <a:r>
              <a:rPr lang="en-US" dirty="0"/>
              <a:t>is a data structure that store items </a:t>
            </a:r>
            <a:r>
              <a:rPr lang="en-US" b="1" dirty="0">
                <a:solidFill>
                  <a:srgbClr val="0070C0"/>
                </a:solidFill>
              </a:rPr>
              <a:t>non-continuously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C00000"/>
                </a:solidFill>
              </a:rPr>
              <a:t>Arrays</a:t>
            </a:r>
            <a:r>
              <a:rPr lang="en-US" dirty="0"/>
              <a:t> are of fixed size. In contrast, </a:t>
            </a:r>
            <a:r>
              <a:rPr lang="en-US" dirty="0">
                <a:solidFill>
                  <a:srgbClr val="C00000"/>
                </a:solidFill>
              </a:rPr>
              <a:t>Linked lists </a:t>
            </a:r>
            <a:r>
              <a:rPr lang="en-US" dirty="0"/>
              <a:t>are dynamic and flexible and can expand and contract its size.</a:t>
            </a:r>
          </a:p>
          <a:p>
            <a:r>
              <a:rPr lang="en-US" dirty="0"/>
              <a:t>In an </a:t>
            </a:r>
            <a:r>
              <a:rPr lang="en-US" dirty="0">
                <a:solidFill>
                  <a:srgbClr val="C00000"/>
                </a:solidFill>
              </a:rPr>
              <a:t>array</a:t>
            </a:r>
            <a:r>
              <a:rPr lang="en-US" dirty="0"/>
              <a:t>, memory is assigned during compile time while in a </a:t>
            </a:r>
            <a:r>
              <a:rPr lang="en-US" dirty="0">
                <a:solidFill>
                  <a:srgbClr val="C00000"/>
                </a:solidFill>
              </a:rPr>
              <a:t>Linked list </a:t>
            </a:r>
            <a:r>
              <a:rPr lang="en-US" dirty="0"/>
              <a:t>it is allocated during execution or runtime.</a:t>
            </a:r>
          </a:p>
          <a:p>
            <a:r>
              <a:rPr lang="en-US" dirty="0"/>
              <a:t>Inserting a new element into an array is expensive because a room has to be created for the new elements and to create room existing elements have to be shifted.  While, elements can be inserted/deleted into a linked list in a fast and efficient 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52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E8D24E-972E-4D23-ABAE-D0663A84B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274458"/>
              </p:ext>
            </p:extLst>
          </p:nvPr>
        </p:nvGraphicFramePr>
        <p:xfrm>
          <a:off x="995461" y="2062427"/>
          <a:ext cx="9284894" cy="3868907"/>
        </p:xfrm>
        <a:graphic>
          <a:graphicData uri="http://schemas.openxmlformats.org/drawingml/2006/table">
            <a:tbl>
              <a:tblPr/>
              <a:tblGrid>
                <a:gridCol w="4642447">
                  <a:extLst>
                    <a:ext uri="{9D8B030D-6E8A-4147-A177-3AD203B41FA5}">
                      <a16:colId xmlns:a16="http://schemas.microsoft.com/office/drawing/2014/main" val="1272047720"/>
                    </a:ext>
                  </a:extLst>
                </a:gridCol>
                <a:gridCol w="4642447">
                  <a:extLst>
                    <a:ext uri="{9D8B030D-6E8A-4147-A177-3AD203B41FA5}">
                      <a16:colId xmlns:a16="http://schemas.microsoft.com/office/drawing/2014/main" val="3627657395"/>
                    </a:ext>
                  </a:extLst>
                </a:gridCol>
              </a:tblGrid>
              <a:tr h="350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cap="all" dirty="0">
                          <a:effectLst/>
                        </a:rPr>
                        <a:t>ARRAY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cap="all">
                          <a:effectLst/>
                        </a:rPr>
                        <a:t>LINKED LIST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260195"/>
                  </a:ext>
                </a:extLst>
              </a:tr>
              <a:tr h="55364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The size has  to be specified during declaration.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No need to specify the size; grow and shrink during execution.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75365"/>
                  </a:ext>
                </a:extLst>
              </a:tr>
              <a:tr h="65533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Element location is allocated during compile time.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Element position is assigned during run time.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624719"/>
                  </a:ext>
                </a:extLst>
              </a:tr>
              <a:tr h="3502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Stored consecutively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Stored randomly (</a:t>
                      </a:r>
                      <a:r>
                        <a:rPr lang="en-US" sz="1400" dirty="0"/>
                        <a:t>non-contiguously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381629"/>
                  </a:ext>
                </a:extLst>
              </a:tr>
              <a:tr h="757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can be accessed directly or randomly. All you need is to specify the array index.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 access is not allowed. We have to access elements sequentially starting from the first node.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278780"/>
                  </a:ext>
                </a:extLst>
              </a:tr>
              <a:tr h="45195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Insertion and deletion of elements are slow as shifting is required.</a:t>
                      </a:r>
                    </a:p>
                    <a:p>
                      <a:pPr algn="l" fontAlgn="t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Ease of insertion/deletion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645894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Memory required is less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Memory required is more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357347"/>
                  </a:ext>
                </a:extLst>
              </a:tr>
              <a:tr h="24857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memory utilization is inefficient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memory utilization is efficient</a:t>
                      </a:r>
                    </a:p>
                  </a:txBody>
                  <a:tcPr marL="22598" marR="22598" marT="22598" marB="225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4395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A0A48DF1-E374-4D0E-BC9A-EE1ADF3C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Array vs Linked list</a:t>
            </a:r>
          </a:p>
        </p:txBody>
      </p:sp>
    </p:spTree>
    <p:extLst>
      <p:ext uri="{BB962C8B-B14F-4D97-AF65-F5344CB8AC3E}">
        <p14:creationId xmlns:p14="http://schemas.microsoft.com/office/powerpoint/2010/main" val="28758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A48DF1-E374-4D0E-BC9A-EE1ADF3C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Example of a Singly Linked List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97280" y="1956709"/>
            <a:ext cx="5014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Consider a linked list with three nodes: </a:t>
            </a:r>
            <a:r>
              <a:rPr lang="en-US" dirty="0" smtClean="0"/>
              <a:t>A </a:t>
            </a:r>
            <a:r>
              <a:rPr lang="en-US" dirty="0"/>
              <a:t>-&gt; </a:t>
            </a:r>
            <a:r>
              <a:rPr lang="en-US" dirty="0" smtClean="0"/>
              <a:t>B </a:t>
            </a:r>
            <a:r>
              <a:rPr lang="en-US" dirty="0"/>
              <a:t>-&gt; </a:t>
            </a:r>
            <a:r>
              <a:rPr lang="en-US" dirty="0" smtClean="0"/>
              <a:t>C.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66586" y="2277232"/>
            <a:ext cx="5115490" cy="1490179"/>
            <a:chOff x="1601627" y="4772906"/>
            <a:chExt cx="5115490" cy="1582005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601627" y="4772906"/>
              <a:ext cx="79220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head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641542" y="4836560"/>
              <a:ext cx="5075575" cy="1518351"/>
              <a:chOff x="1641542" y="4836560"/>
              <a:chExt cx="5075575" cy="1518351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641542" y="5234078"/>
                <a:ext cx="5075575" cy="1120833"/>
                <a:chOff x="1197523" y="3091454"/>
                <a:chExt cx="5075575" cy="1120833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1197523" y="3091454"/>
                  <a:ext cx="1557772" cy="1120833"/>
                  <a:chOff x="6806906" y="2008389"/>
                  <a:chExt cx="1557772" cy="1120833"/>
                </a:xfrm>
              </p:grpSpPr>
              <p:sp>
                <p:nvSpPr>
                  <p:cNvPr id="31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06906" y="2759890"/>
                    <a:ext cx="35618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A</a:t>
                    </a:r>
                  </a:p>
                </p:txBody>
              </p:sp>
              <p:sp>
                <p:nvSpPr>
                  <p:cNvPr id="33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85000" y="2209800"/>
                    <a:ext cx="0" cy="5500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4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08389"/>
                    <a:ext cx="396875" cy="37073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50278" y="2209800"/>
                    <a:ext cx="91440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11"/>
                <p:cNvGrpSpPr/>
                <p:nvPr/>
              </p:nvGrpSpPr>
              <p:grpSpPr>
                <a:xfrm>
                  <a:off x="2746707" y="3096557"/>
                  <a:ext cx="1545397" cy="1115730"/>
                  <a:chOff x="6819281" y="2013492"/>
                  <a:chExt cx="1545397" cy="1115730"/>
                </a:xfrm>
              </p:grpSpPr>
              <p:sp>
                <p:nvSpPr>
                  <p:cNvPr id="26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26142" y="2759890"/>
                    <a:ext cx="31771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B</a:t>
                    </a:r>
                  </a:p>
                </p:txBody>
              </p:sp>
              <p:sp>
                <p:nvSpPr>
                  <p:cNvPr id="2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85000" y="2209800"/>
                    <a:ext cx="0" cy="5500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50278" y="2209800"/>
                    <a:ext cx="91440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12"/>
                <p:cNvGrpSpPr/>
                <p:nvPr/>
              </p:nvGrpSpPr>
              <p:grpSpPr>
                <a:xfrm>
                  <a:off x="4308228" y="3096557"/>
                  <a:ext cx="1565787" cy="1115730"/>
                  <a:chOff x="6798891" y="2013492"/>
                  <a:chExt cx="1565787" cy="1115730"/>
                </a:xfrm>
              </p:grpSpPr>
              <p:sp>
                <p:nvSpPr>
                  <p:cNvPr id="21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98891" y="2759890"/>
                    <a:ext cx="37221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85000" y="2209800"/>
                    <a:ext cx="0" cy="5500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4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50278" y="2209800"/>
                    <a:ext cx="91440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5879398" y="3094427"/>
                  <a:ext cx="393700" cy="396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="1" dirty="0">
                      <a:sym typeface="Symbol" charset="0"/>
                    </a:rPr>
                    <a:t></a:t>
                  </a:r>
                  <a:endParaRPr lang="en-US" sz="2000" b="1" dirty="0"/>
                </a:p>
              </p:txBody>
            </p:sp>
          </p:grpSp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5169512" y="4836560"/>
                <a:ext cx="51328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tail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506949" y="3655245"/>
            <a:ext cx="8391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b="1" dirty="0" smtClean="0"/>
              <a:t>Node A: </a:t>
            </a:r>
            <a:r>
              <a:rPr lang="en-US" sz="2400" dirty="0"/>
              <a:t>Data = 10, Next = Address of Node </a:t>
            </a:r>
            <a:r>
              <a:rPr lang="en-US" sz="2400" dirty="0" smtClean="0"/>
              <a:t>B</a:t>
            </a:r>
          </a:p>
          <a:p>
            <a:pPr marL="285750" indent="-285750">
              <a:buFontTx/>
              <a:buChar char="-"/>
            </a:pPr>
            <a:r>
              <a:rPr lang="en-US" sz="2400" b="1" dirty="0" smtClean="0"/>
              <a:t>Node B: </a:t>
            </a:r>
            <a:r>
              <a:rPr lang="en-US" sz="2400" dirty="0"/>
              <a:t>Data = 20, Next = Address of Node </a:t>
            </a:r>
            <a:r>
              <a:rPr lang="en-US" sz="2400" dirty="0" smtClean="0"/>
              <a:t>C</a:t>
            </a:r>
          </a:p>
          <a:p>
            <a:pPr marL="285750" indent="-285750">
              <a:buFontTx/>
              <a:buChar char="-"/>
            </a:pPr>
            <a:r>
              <a:rPr lang="en-US" sz="2400" b="1" dirty="0" smtClean="0"/>
              <a:t>Node C: </a:t>
            </a:r>
            <a:r>
              <a:rPr lang="en-US" sz="2400" dirty="0"/>
              <a:t>Data = 30, Next = None (end of the list)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5386137" y="4811507"/>
            <a:ext cx="5115490" cy="1490179"/>
            <a:chOff x="1601627" y="4772906"/>
            <a:chExt cx="5115490" cy="1582005"/>
          </a:xfrm>
        </p:grpSpPr>
        <p:sp>
          <p:nvSpPr>
            <p:cNvPr id="67" name="Text Box 5"/>
            <p:cNvSpPr txBox="1">
              <a:spLocks noChangeArrowheads="1"/>
            </p:cNvSpPr>
            <p:nvPr/>
          </p:nvSpPr>
          <p:spPr bwMode="auto">
            <a:xfrm>
              <a:off x="1601627" y="4772906"/>
              <a:ext cx="79220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head</a:t>
              </a: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1641542" y="4836560"/>
              <a:ext cx="5075575" cy="1518351"/>
              <a:chOff x="1641542" y="4836560"/>
              <a:chExt cx="5075575" cy="1518351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1641542" y="5234078"/>
                <a:ext cx="5075575" cy="1120833"/>
                <a:chOff x="1197523" y="3091454"/>
                <a:chExt cx="5075575" cy="1120833"/>
              </a:xfrm>
            </p:grpSpPr>
            <p:grpSp>
              <p:nvGrpSpPr>
                <p:cNvPr id="71" name="Group 70"/>
                <p:cNvGrpSpPr/>
                <p:nvPr/>
              </p:nvGrpSpPr>
              <p:grpSpPr>
                <a:xfrm>
                  <a:off x="1197523" y="3091454"/>
                  <a:ext cx="1557772" cy="1120833"/>
                  <a:chOff x="6806906" y="2008389"/>
                  <a:chExt cx="1557772" cy="1120833"/>
                </a:xfrm>
              </p:grpSpPr>
              <p:sp>
                <p:nvSpPr>
                  <p:cNvPr id="85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10</a:t>
                    </a:r>
                    <a:endParaRPr lang="en-US" dirty="0"/>
                  </a:p>
                </p:txBody>
              </p:sp>
              <p:sp>
                <p:nvSpPr>
                  <p:cNvPr id="8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06906" y="2759890"/>
                    <a:ext cx="35618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A</a:t>
                    </a:r>
                  </a:p>
                </p:txBody>
              </p:sp>
              <p:sp>
                <p:nvSpPr>
                  <p:cNvPr id="87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08389"/>
                    <a:ext cx="428006" cy="37073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A:B</a:t>
                    </a:r>
                    <a:endParaRPr lang="en-US" dirty="0"/>
                  </a:p>
                </p:txBody>
              </p:sp>
              <p:sp>
                <p:nvSpPr>
                  <p:cNvPr id="8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56046" y="2205895"/>
                    <a:ext cx="608632" cy="390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" name="Group 71"/>
                <p:cNvGrpSpPr/>
                <p:nvPr/>
              </p:nvGrpSpPr>
              <p:grpSpPr>
                <a:xfrm>
                  <a:off x="2746707" y="3091454"/>
                  <a:ext cx="1542317" cy="1120833"/>
                  <a:chOff x="6819281" y="2008389"/>
                  <a:chExt cx="1542317" cy="1120833"/>
                </a:xfrm>
              </p:grpSpPr>
              <p:sp>
                <p:nvSpPr>
                  <p:cNvPr id="80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p:txBody>
              </p:sp>
              <p:sp>
                <p:nvSpPr>
                  <p:cNvPr id="81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26142" y="2759890"/>
                    <a:ext cx="31771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B</a:t>
                    </a:r>
                  </a:p>
                </p:txBody>
              </p:sp>
              <p:sp>
                <p:nvSpPr>
                  <p:cNvPr id="82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3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35816" y="2008389"/>
                    <a:ext cx="445567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A:B</a:t>
                    </a:r>
                    <a:endParaRPr lang="en-US" dirty="0"/>
                  </a:p>
                </p:txBody>
              </p:sp>
              <p:sp>
                <p:nvSpPr>
                  <p:cNvPr id="84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67407" y="2205893"/>
                    <a:ext cx="594191" cy="1980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" name="Group 72"/>
                <p:cNvGrpSpPr/>
                <p:nvPr/>
              </p:nvGrpSpPr>
              <p:grpSpPr>
                <a:xfrm>
                  <a:off x="4308228" y="3096557"/>
                  <a:ext cx="1618832" cy="1115730"/>
                  <a:chOff x="6798891" y="2013492"/>
                  <a:chExt cx="1618832" cy="1115730"/>
                </a:xfrm>
              </p:grpSpPr>
              <p:sp>
                <p:nvSpPr>
                  <p:cNvPr id="75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p:txBody>
              </p:sp>
              <p:sp>
                <p:nvSpPr>
                  <p:cNvPr id="7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98891" y="2759890"/>
                    <a:ext cx="37221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77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507234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Null</a:t>
                    </a:r>
                    <a:endParaRPr lang="en-US" dirty="0"/>
                  </a:p>
                </p:txBody>
              </p:sp>
              <p:sp>
                <p:nvSpPr>
                  <p:cNvPr id="7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82483" y="2205893"/>
                    <a:ext cx="635240" cy="390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5879398" y="3094427"/>
                  <a:ext cx="393700" cy="396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="1" dirty="0">
                      <a:sym typeface="Symbol" charset="0"/>
                    </a:rPr>
                    <a:t></a:t>
                  </a:r>
                  <a:endParaRPr lang="en-US" sz="2000" b="1" dirty="0"/>
                </a:p>
              </p:txBody>
            </p:sp>
          </p:grpSp>
          <p:sp>
            <p:nvSpPr>
              <p:cNvPr id="70" name="Text Box 5"/>
              <p:cNvSpPr txBox="1">
                <a:spLocks noChangeArrowheads="1"/>
              </p:cNvSpPr>
              <p:nvPr/>
            </p:nvSpPr>
            <p:spPr bwMode="auto">
              <a:xfrm>
                <a:off x="5169512" y="4836560"/>
                <a:ext cx="51328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tail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190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A48DF1-E374-4D0E-BC9A-EE1ADF3C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Example of a Singly Linked List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98970" y="1908463"/>
            <a:ext cx="6551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Let’s insert a new node </a:t>
            </a:r>
            <a:r>
              <a:rPr lang="en-US" dirty="0" smtClean="0"/>
              <a:t>F with </a:t>
            </a:r>
            <a:r>
              <a:rPr lang="en-US" dirty="0"/>
              <a:t>data </a:t>
            </a:r>
            <a:r>
              <a:rPr lang="en-US" dirty="0" smtClean="0"/>
              <a:t>15 </a:t>
            </a:r>
            <a:r>
              <a:rPr lang="en-US" dirty="0"/>
              <a:t>at the beginning of the </a:t>
            </a:r>
            <a:r>
              <a:rPr lang="en-US" dirty="0" smtClean="0"/>
              <a:t>list.</a:t>
            </a:r>
            <a:endParaRPr lang="en-US" dirty="0"/>
          </a:p>
        </p:txBody>
      </p:sp>
      <p:grpSp>
        <p:nvGrpSpPr>
          <p:cNvPr id="66" name="Group 65"/>
          <p:cNvGrpSpPr/>
          <p:nvPr/>
        </p:nvGrpSpPr>
        <p:grpSpPr>
          <a:xfrm>
            <a:off x="1010990" y="2627659"/>
            <a:ext cx="5115490" cy="1490179"/>
            <a:chOff x="1601627" y="4772906"/>
            <a:chExt cx="5115490" cy="1582005"/>
          </a:xfrm>
        </p:grpSpPr>
        <p:sp>
          <p:nvSpPr>
            <p:cNvPr id="67" name="Text Box 5"/>
            <p:cNvSpPr txBox="1">
              <a:spLocks noChangeArrowheads="1"/>
            </p:cNvSpPr>
            <p:nvPr/>
          </p:nvSpPr>
          <p:spPr bwMode="auto">
            <a:xfrm>
              <a:off x="1601627" y="4772906"/>
              <a:ext cx="79220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head</a:t>
              </a: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1641542" y="4836560"/>
              <a:ext cx="5075575" cy="1518351"/>
              <a:chOff x="1641542" y="4836560"/>
              <a:chExt cx="5075575" cy="1518351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1641542" y="5234078"/>
                <a:ext cx="5075575" cy="1120833"/>
                <a:chOff x="1197523" y="3091454"/>
                <a:chExt cx="5075575" cy="1120833"/>
              </a:xfrm>
            </p:grpSpPr>
            <p:grpSp>
              <p:nvGrpSpPr>
                <p:cNvPr id="71" name="Group 70"/>
                <p:cNvGrpSpPr/>
                <p:nvPr/>
              </p:nvGrpSpPr>
              <p:grpSpPr>
                <a:xfrm>
                  <a:off x="1197523" y="3091454"/>
                  <a:ext cx="1490756" cy="1120833"/>
                  <a:chOff x="6806906" y="2008389"/>
                  <a:chExt cx="1490756" cy="1120833"/>
                </a:xfrm>
              </p:grpSpPr>
              <p:sp>
                <p:nvSpPr>
                  <p:cNvPr id="85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10</a:t>
                    </a:r>
                    <a:endParaRPr lang="en-US" dirty="0"/>
                  </a:p>
                </p:txBody>
              </p:sp>
              <p:sp>
                <p:nvSpPr>
                  <p:cNvPr id="8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06906" y="2759890"/>
                    <a:ext cx="35618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A</a:t>
                    </a:r>
                  </a:p>
                </p:txBody>
              </p:sp>
              <p:sp>
                <p:nvSpPr>
                  <p:cNvPr id="87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08389"/>
                    <a:ext cx="428006" cy="37073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A:B</a:t>
                    </a:r>
                    <a:endParaRPr lang="en-US" dirty="0"/>
                  </a:p>
                </p:txBody>
              </p:sp>
              <p:sp>
                <p:nvSpPr>
                  <p:cNvPr id="8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10084" y="2205893"/>
                    <a:ext cx="58757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" name="Group 71"/>
                <p:cNvGrpSpPr/>
                <p:nvPr/>
              </p:nvGrpSpPr>
              <p:grpSpPr>
                <a:xfrm>
                  <a:off x="2746707" y="3091454"/>
                  <a:ext cx="1508109" cy="1120833"/>
                  <a:chOff x="6819281" y="2008389"/>
                  <a:chExt cx="1508109" cy="1120833"/>
                </a:xfrm>
              </p:grpSpPr>
              <p:sp>
                <p:nvSpPr>
                  <p:cNvPr id="80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p:txBody>
              </p:sp>
              <p:sp>
                <p:nvSpPr>
                  <p:cNvPr id="81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26142" y="2759890"/>
                    <a:ext cx="31771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B</a:t>
                    </a:r>
                  </a:p>
                </p:txBody>
              </p:sp>
              <p:sp>
                <p:nvSpPr>
                  <p:cNvPr id="82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3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35816" y="2008389"/>
                    <a:ext cx="445567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A:B</a:t>
                    </a:r>
                    <a:endParaRPr lang="en-US" dirty="0"/>
                  </a:p>
                </p:txBody>
              </p:sp>
              <p:sp>
                <p:nvSpPr>
                  <p:cNvPr id="84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67408" y="2205894"/>
                    <a:ext cx="55998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" name="Group 72"/>
                <p:cNvGrpSpPr/>
                <p:nvPr/>
              </p:nvGrpSpPr>
              <p:grpSpPr>
                <a:xfrm>
                  <a:off x="4308228" y="3096557"/>
                  <a:ext cx="1618832" cy="1115730"/>
                  <a:chOff x="6798891" y="2013492"/>
                  <a:chExt cx="1618832" cy="1115730"/>
                </a:xfrm>
              </p:grpSpPr>
              <p:sp>
                <p:nvSpPr>
                  <p:cNvPr id="75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p:txBody>
              </p:sp>
              <p:sp>
                <p:nvSpPr>
                  <p:cNvPr id="7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98891" y="2759890"/>
                    <a:ext cx="37221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77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507234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Null</a:t>
                    </a:r>
                    <a:endParaRPr lang="en-US" dirty="0"/>
                  </a:p>
                </p:txBody>
              </p:sp>
              <p:sp>
                <p:nvSpPr>
                  <p:cNvPr id="7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82483" y="2205893"/>
                    <a:ext cx="635240" cy="390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5879398" y="3094427"/>
                  <a:ext cx="393700" cy="396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="1" dirty="0">
                      <a:sym typeface="Symbol" charset="0"/>
                    </a:rPr>
                    <a:t></a:t>
                  </a:r>
                  <a:endParaRPr lang="en-US" sz="2000" b="1" dirty="0"/>
                </a:p>
              </p:txBody>
            </p:sp>
          </p:grpSp>
          <p:sp>
            <p:nvSpPr>
              <p:cNvPr id="70" name="Text Box 5"/>
              <p:cNvSpPr txBox="1">
                <a:spLocks noChangeArrowheads="1"/>
              </p:cNvSpPr>
              <p:nvPr/>
            </p:nvSpPr>
            <p:spPr bwMode="auto">
              <a:xfrm>
                <a:off x="5169512" y="4836560"/>
                <a:ext cx="51328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tail</a:t>
                </a: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1222055" y="2347085"/>
            <a:ext cx="172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Before Insertion</a:t>
            </a:r>
          </a:p>
        </p:txBody>
      </p:sp>
    </p:spTree>
    <p:extLst>
      <p:ext uri="{BB962C8B-B14F-4D97-AF65-F5344CB8AC3E}">
        <p14:creationId xmlns:p14="http://schemas.microsoft.com/office/powerpoint/2010/main" val="17387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A48DF1-E374-4D0E-BC9A-EE1ADF3C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Example of a Singly Linked List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91573" y="1782151"/>
            <a:ext cx="10276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After Insertion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Create </a:t>
            </a:r>
            <a:r>
              <a:rPr lang="en-US" sz="2000" dirty="0"/>
              <a:t>a new </a:t>
            </a:r>
            <a:r>
              <a:rPr lang="en-US" sz="2000" dirty="0" smtClean="0"/>
              <a:t>node F </a:t>
            </a:r>
            <a:r>
              <a:rPr lang="en-US" sz="2000" dirty="0"/>
              <a:t>with data </a:t>
            </a:r>
            <a:r>
              <a:rPr lang="en-US" sz="2000" dirty="0" smtClean="0"/>
              <a:t>15.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Point the next of the new node to the current head</a:t>
            </a:r>
            <a:r>
              <a:rPr lang="en-US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Update </a:t>
            </a:r>
            <a:r>
              <a:rPr lang="en-US" sz="2000" dirty="0"/>
              <a:t>head to point to the new node.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91573" y="4850344"/>
            <a:ext cx="6700472" cy="1541679"/>
            <a:chOff x="1016031" y="3292132"/>
            <a:chExt cx="6700472" cy="1541679"/>
          </a:xfrm>
        </p:grpSpPr>
        <p:grpSp>
          <p:nvGrpSpPr>
            <p:cNvPr id="66" name="Group 65"/>
            <p:cNvGrpSpPr/>
            <p:nvPr/>
          </p:nvGrpSpPr>
          <p:grpSpPr>
            <a:xfrm>
              <a:off x="1016031" y="3292132"/>
              <a:ext cx="6700472" cy="1471777"/>
              <a:chOff x="16645" y="4792442"/>
              <a:chExt cx="6700472" cy="1562469"/>
            </a:xfrm>
          </p:grpSpPr>
          <p:sp>
            <p:nvSpPr>
              <p:cNvPr id="67" name="Text Box 5"/>
              <p:cNvSpPr txBox="1">
                <a:spLocks noChangeArrowheads="1"/>
              </p:cNvSpPr>
              <p:nvPr/>
            </p:nvSpPr>
            <p:spPr bwMode="auto">
              <a:xfrm>
                <a:off x="16645" y="4792442"/>
                <a:ext cx="79220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head</a:t>
                </a:r>
              </a:p>
            </p:txBody>
          </p:sp>
          <p:grpSp>
            <p:nvGrpSpPr>
              <p:cNvPr id="68" name="Group 67"/>
              <p:cNvGrpSpPr/>
              <p:nvPr/>
            </p:nvGrpSpPr>
            <p:grpSpPr>
              <a:xfrm>
                <a:off x="1641542" y="4836560"/>
                <a:ext cx="5075575" cy="1518351"/>
                <a:chOff x="1641542" y="4836560"/>
                <a:chExt cx="5075575" cy="1518351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1641542" y="5234078"/>
                  <a:ext cx="5075575" cy="1120833"/>
                  <a:chOff x="1197523" y="3091454"/>
                  <a:chExt cx="5075575" cy="1120833"/>
                </a:xfrm>
              </p:grpSpPr>
              <p:grpSp>
                <p:nvGrpSpPr>
                  <p:cNvPr id="71" name="Group 70"/>
                  <p:cNvGrpSpPr/>
                  <p:nvPr/>
                </p:nvGrpSpPr>
                <p:grpSpPr>
                  <a:xfrm>
                    <a:off x="1197523" y="3091454"/>
                    <a:ext cx="1490756" cy="1120833"/>
                    <a:chOff x="6806906" y="2008389"/>
                    <a:chExt cx="1490756" cy="1120833"/>
                  </a:xfrm>
                </p:grpSpPr>
                <p:sp>
                  <p:nvSpPr>
                    <p:cNvPr id="85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19281" y="2014299"/>
                      <a:ext cx="396875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p:txBody>
                </p:sp>
                <p:sp>
                  <p:nvSpPr>
                    <p:cNvPr id="86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06906" y="2759890"/>
                      <a:ext cx="356188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A</a:t>
                      </a:r>
                    </a:p>
                  </p:txBody>
                </p:sp>
                <p:sp>
                  <p:nvSpPr>
                    <p:cNvPr id="87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973210" y="2477681"/>
                      <a:ext cx="11790" cy="28220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16821" y="2008389"/>
                      <a:ext cx="428006" cy="370735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A:B</a:t>
                      </a:r>
                      <a:endParaRPr lang="en-US" dirty="0"/>
                    </a:p>
                  </p:txBody>
                </p:sp>
                <p:sp>
                  <p:nvSpPr>
                    <p:cNvPr id="89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10084" y="2205893"/>
                      <a:ext cx="587578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2" name="Group 71"/>
                  <p:cNvGrpSpPr/>
                  <p:nvPr/>
                </p:nvGrpSpPr>
                <p:grpSpPr>
                  <a:xfrm>
                    <a:off x="2746707" y="3091454"/>
                    <a:ext cx="1508109" cy="1120833"/>
                    <a:chOff x="6819281" y="2008389"/>
                    <a:chExt cx="1508109" cy="1120833"/>
                  </a:xfrm>
                </p:grpSpPr>
                <p:sp>
                  <p:nvSpPr>
                    <p:cNvPr id="80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19281" y="2014299"/>
                      <a:ext cx="396875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p:txBody>
                </p:sp>
                <p:sp>
                  <p:nvSpPr>
                    <p:cNvPr id="81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26142" y="2759890"/>
                      <a:ext cx="317715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B</a:t>
                      </a:r>
                    </a:p>
                  </p:txBody>
                </p:sp>
                <p:sp>
                  <p:nvSpPr>
                    <p:cNvPr id="82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973210" y="2477681"/>
                      <a:ext cx="11790" cy="28220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35816" y="2008389"/>
                      <a:ext cx="445567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A:B</a:t>
                      </a:r>
                      <a:endParaRPr lang="en-US" dirty="0"/>
                    </a:p>
                  </p:txBody>
                </p:sp>
                <p:sp>
                  <p:nvSpPr>
                    <p:cNvPr id="84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67408" y="2205894"/>
                      <a:ext cx="55998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3" name="Group 72"/>
                  <p:cNvGrpSpPr/>
                  <p:nvPr/>
                </p:nvGrpSpPr>
                <p:grpSpPr>
                  <a:xfrm>
                    <a:off x="4308228" y="3096557"/>
                    <a:ext cx="1618832" cy="1115730"/>
                    <a:chOff x="6798891" y="2013492"/>
                    <a:chExt cx="1618832" cy="1115730"/>
                  </a:xfrm>
                </p:grpSpPr>
                <p:sp>
                  <p:nvSpPr>
                    <p:cNvPr id="75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19281" y="2014299"/>
                      <a:ext cx="396875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p:txBody>
                </p:sp>
                <p:sp>
                  <p:nvSpPr>
                    <p:cNvPr id="76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98891" y="2759890"/>
                      <a:ext cx="372218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</a:t>
                      </a:r>
                    </a:p>
                  </p:txBody>
                </p:sp>
                <p:sp>
                  <p:nvSpPr>
                    <p:cNvPr id="77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973210" y="2477681"/>
                      <a:ext cx="11790" cy="28220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16821" y="2013492"/>
                      <a:ext cx="507234" cy="36563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p:txBody>
                </p:sp>
                <p:sp>
                  <p:nvSpPr>
                    <p:cNvPr id="79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82483" y="2205893"/>
                      <a:ext cx="635240" cy="3905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oval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4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79398" y="3094427"/>
                    <a:ext cx="393700" cy="39687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 b="1" dirty="0">
                        <a:sym typeface="Symbol" charset="0"/>
                      </a:rPr>
                      <a:t></a:t>
                    </a:r>
                    <a:endParaRPr lang="en-US" sz="2000" b="1" dirty="0"/>
                  </a:p>
                </p:txBody>
              </p:sp>
            </p:grpSp>
            <p:sp>
              <p:nvSpPr>
                <p:cNvPr id="70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5169512" y="4836560"/>
                  <a:ext cx="513282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/>
                    <a:t>tail</a:t>
                  </a:r>
                </a:p>
              </p:txBody>
            </p:sp>
          </p:grpSp>
        </p:grpSp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1637891" y="3724788"/>
              <a:ext cx="428006" cy="34921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A:A</a:t>
              </a:r>
              <a:endParaRPr lang="en-US" dirty="0"/>
            </a:p>
          </p:txBody>
        </p:sp>
        <p:sp>
          <p:nvSpPr>
            <p:cNvPr id="32" name="Rectangle 4"/>
            <p:cNvSpPr>
              <a:spLocks noChangeArrowheads="1"/>
            </p:cNvSpPr>
            <p:nvPr/>
          </p:nvSpPr>
          <p:spPr bwMode="auto">
            <a:xfrm>
              <a:off x="1213697" y="3714814"/>
              <a:ext cx="396875" cy="36266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dirty="0" smtClean="0"/>
                <a:t>15</a:t>
              </a:r>
              <a:endParaRPr lang="en-US" dirty="0"/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1445531" y="4198652"/>
              <a:ext cx="11790" cy="26582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296245" y="4464479"/>
              <a:ext cx="29046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F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1937028" y="5428023"/>
            <a:ext cx="47944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989239" y="3184716"/>
            <a:ext cx="5115490" cy="1490179"/>
            <a:chOff x="1601627" y="4772906"/>
            <a:chExt cx="5115490" cy="1582005"/>
          </a:xfrm>
        </p:grpSpPr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1601627" y="4772906"/>
              <a:ext cx="79220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head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641542" y="4836560"/>
              <a:ext cx="5075575" cy="1518351"/>
              <a:chOff x="1641542" y="4836560"/>
              <a:chExt cx="5075575" cy="1518351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1641542" y="5234078"/>
                <a:ext cx="5075575" cy="1120833"/>
                <a:chOff x="1197523" y="3091454"/>
                <a:chExt cx="5075575" cy="1120833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1197523" y="3091454"/>
                  <a:ext cx="1490756" cy="1120833"/>
                  <a:chOff x="6806906" y="2008389"/>
                  <a:chExt cx="1490756" cy="1120833"/>
                </a:xfrm>
              </p:grpSpPr>
              <p:sp>
                <p:nvSpPr>
                  <p:cNvPr id="56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10</a:t>
                    </a:r>
                    <a:endParaRPr lang="en-US" dirty="0"/>
                  </a:p>
                </p:txBody>
              </p:sp>
              <p:sp>
                <p:nvSpPr>
                  <p:cNvPr id="57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06906" y="2759890"/>
                    <a:ext cx="35618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A</a:t>
                    </a:r>
                  </a:p>
                </p:txBody>
              </p:sp>
              <p:sp>
                <p:nvSpPr>
                  <p:cNvPr id="5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9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08389"/>
                    <a:ext cx="428006" cy="37073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A:B</a:t>
                    </a:r>
                    <a:endParaRPr lang="en-US" dirty="0"/>
                  </a:p>
                </p:txBody>
              </p:sp>
              <p:sp>
                <p:nvSpPr>
                  <p:cNvPr id="60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10084" y="2205893"/>
                    <a:ext cx="58757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" name="Group 42"/>
                <p:cNvGrpSpPr/>
                <p:nvPr/>
              </p:nvGrpSpPr>
              <p:grpSpPr>
                <a:xfrm>
                  <a:off x="2746707" y="3091454"/>
                  <a:ext cx="1508109" cy="1120833"/>
                  <a:chOff x="6819281" y="2008389"/>
                  <a:chExt cx="1508109" cy="1120833"/>
                </a:xfrm>
              </p:grpSpPr>
              <p:sp>
                <p:nvSpPr>
                  <p:cNvPr id="51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p:txBody>
              </p:sp>
              <p:sp>
                <p:nvSpPr>
                  <p:cNvPr id="52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26142" y="2759890"/>
                    <a:ext cx="31771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B</a:t>
                    </a:r>
                  </a:p>
                </p:txBody>
              </p:sp>
              <p:sp>
                <p:nvSpPr>
                  <p:cNvPr id="53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4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35816" y="2008389"/>
                    <a:ext cx="445567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A:B</a:t>
                    </a:r>
                    <a:endParaRPr lang="en-US" dirty="0"/>
                  </a:p>
                </p:txBody>
              </p:sp>
              <p:sp>
                <p:nvSpPr>
                  <p:cNvPr id="55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67408" y="2205894"/>
                    <a:ext cx="55998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4308228" y="3096557"/>
                  <a:ext cx="1618832" cy="1115730"/>
                  <a:chOff x="6798891" y="2013492"/>
                  <a:chExt cx="1618832" cy="1115730"/>
                </a:xfrm>
              </p:grpSpPr>
              <p:sp>
                <p:nvSpPr>
                  <p:cNvPr id="46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819281" y="2014299"/>
                    <a:ext cx="396875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p:txBody>
              </p:sp>
              <p:sp>
                <p:nvSpPr>
                  <p:cNvPr id="47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98891" y="2759890"/>
                    <a:ext cx="37221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chemeClr val="tx2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4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973210" y="2477681"/>
                    <a:ext cx="11790" cy="28220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216821" y="2013492"/>
                    <a:ext cx="507234" cy="3656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en-US" dirty="0" smtClean="0"/>
                      <a:t>Null</a:t>
                    </a:r>
                    <a:endParaRPr lang="en-US" dirty="0"/>
                  </a:p>
                </p:txBody>
              </p:sp>
              <p:sp>
                <p:nvSpPr>
                  <p:cNvPr id="50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782483" y="2205893"/>
                    <a:ext cx="635240" cy="390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oval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5879398" y="3094427"/>
                  <a:ext cx="393700" cy="396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="1" dirty="0">
                      <a:sym typeface="Symbol" charset="0"/>
                    </a:rPr>
                    <a:t></a:t>
                  </a:r>
                  <a:endParaRPr lang="en-US" sz="2000" b="1" dirty="0"/>
                </a:p>
              </p:txBody>
            </p:sp>
          </p:grpSp>
          <p:sp>
            <p:nvSpPr>
              <p:cNvPr id="41" name="Text Box 5"/>
              <p:cNvSpPr txBox="1">
                <a:spLocks noChangeArrowheads="1"/>
              </p:cNvSpPr>
              <p:nvPr/>
            </p:nvSpPr>
            <p:spPr bwMode="auto">
              <a:xfrm>
                <a:off x="5169512" y="4836560"/>
                <a:ext cx="51328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tail</a:t>
                </a:r>
              </a:p>
            </p:txBody>
          </p:sp>
        </p:grpSp>
      </p:grpSp>
      <p:sp>
        <p:nvSpPr>
          <p:cNvPr id="61" name="Rectangle 60"/>
          <p:cNvSpPr/>
          <p:nvPr/>
        </p:nvSpPr>
        <p:spPr>
          <a:xfrm>
            <a:off x="3220001" y="3150381"/>
            <a:ext cx="81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Before</a:t>
            </a:r>
            <a:endParaRPr lang="en-US" b="1" dirty="0"/>
          </a:p>
        </p:txBody>
      </p:sp>
      <p:sp>
        <p:nvSpPr>
          <p:cNvPr id="62" name="Rectangle 61"/>
          <p:cNvSpPr/>
          <p:nvPr/>
        </p:nvSpPr>
        <p:spPr>
          <a:xfrm>
            <a:off x="3352772" y="4812108"/>
            <a:ext cx="1006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After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19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8.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202</TotalTime>
  <Words>2925</Words>
  <Application>Microsoft Office PowerPoint</Application>
  <PresentationFormat>Widescreen</PresentationFormat>
  <Paragraphs>698</Paragraphs>
  <Slides>36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宋体</vt:lpstr>
      <vt:lpstr>Arial</vt:lpstr>
      <vt:lpstr>Calibri</vt:lpstr>
      <vt:lpstr>Calibri Light</vt:lpstr>
      <vt:lpstr>Century Gothic</vt:lpstr>
      <vt:lpstr>Courier New</vt:lpstr>
      <vt:lpstr>Symbol</vt:lpstr>
      <vt:lpstr>Times New Roman</vt:lpstr>
      <vt:lpstr>Wingdings</vt:lpstr>
      <vt:lpstr>Wingdings 3</vt:lpstr>
      <vt:lpstr>Retrospect</vt:lpstr>
      <vt:lpstr>Wisp</vt:lpstr>
      <vt:lpstr>PowerPoint Presentation</vt:lpstr>
      <vt:lpstr>Linked List</vt:lpstr>
      <vt:lpstr>Types of Linked Lists</vt:lpstr>
      <vt:lpstr>Singly Linked List</vt:lpstr>
      <vt:lpstr>Array Vs Linked list</vt:lpstr>
      <vt:lpstr>Array vs Linked list</vt:lpstr>
      <vt:lpstr>Example of a Singly Linked List</vt:lpstr>
      <vt:lpstr>Example of a Singly Linked List</vt:lpstr>
      <vt:lpstr>Example of a Singly Linked List</vt:lpstr>
      <vt:lpstr>Example of a Singly Linked List</vt:lpstr>
      <vt:lpstr>Example of a Singly Linked List</vt:lpstr>
      <vt:lpstr>A Simple Linked List Class</vt:lpstr>
      <vt:lpstr>A Simple Linked List Class</vt:lpstr>
      <vt:lpstr>Insert at the beginning</vt:lpstr>
      <vt:lpstr>Remove from the beginning</vt:lpstr>
      <vt:lpstr>InsertAfter(p,e)</vt:lpstr>
      <vt:lpstr>Lab Assignment</vt:lpstr>
      <vt:lpstr>Stack with a Singly Linked List</vt:lpstr>
      <vt:lpstr>Push and Pop operations</vt:lpstr>
      <vt:lpstr>Queue with a Singly Linked List</vt:lpstr>
      <vt:lpstr>Enqueue and Dequeue operations</vt:lpstr>
      <vt:lpstr>Doubly Linked List</vt:lpstr>
      <vt:lpstr>Doubly Linked List</vt:lpstr>
      <vt:lpstr>Doubly Linked List</vt:lpstr>
      <vt:lpstr>A Simple Double Linked List Class</vt:lpstr>
      <vt:lpstr>Insert at the beginning</vt:lpstr>
      <vt:lpstr>Remove from the beginning</vt:lpstr>
      <vt:lpstr>Insertion: insertAfter(p, e) </vt:lpstr>
      <vt:lpstr>Deletion: remove(p)</vt:lpstr>
      <vt:lpstr>Insert Front</vt:lpstr>
      <vt:lpstr>Insert back</vt:lpstr>
      <vt:lpstr>Remove at front</vt:lpstr>
      <vt:lpstr>PowerPoint Presentation</vt:lpstr>
      <vt:lpstr>Advantages of Linked Lists </vt:lpstr>
      <vt:lpstr>Disadvantages of Linked Lists</vt:lpstr>
      <vt:lpstr>Thanks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: Traveling</dc:title>
  <dc:creator>Maher</dc:creator>
  <cp:lastModifiedBy>SSTM</cp:lastModifiedBy>
  <cp:revision>48</cp:revision>
  <dcterms:created xsi:type="dcterms:W3CDTF">2025-02-04T20:30:58Z</dcterms:created>
  <dcterms:modified xsi:type="dcterms:W3CDTF">2025-02-23T11:36:41Z</dcterms:modified>
</cp:coreProperties>
</file>