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7"/>
  </p:notesMasterIdLst>
  <p:sldIdLst>
    <p:sldId id="256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8" r:id="rId24"/>
    <p:sldId id="299" r:id="rId25"/>
    <p:sldId id="27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6" autoAdjust="0"/>
    <p:restoredTop sz="94660"/>
  </p:normalViewPr>
  <p:slideViewPr>
    <p:cSldViewPr snapToGrid="0">
      <p:cViewPr varScale="1">
        <p:scale>
          <a:sx n="82" d="100"/>
          <a:sy n="82" d="100"/>
        </p:scale>
        <p:origin x="68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8B87-8583-4AA6-A57D-ED109F4C27D8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083A7-0A21-492F-A712-34C0F6E3A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210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Multiprogramming</a:t>
            </a:r>
            <a:r>
              <a:rPr lang="en-US" baseline="0" dirty="0"/>
              <a:t> </a:t>
            </a:r>
            <a:r>
              <a:rPr lang="mr-IN" baseline="0" dirty="0"/>
              <a:t>–</a:t>
            </a:r>
            <a:r>
              <a:rPr lang="en-US" baseline="0" dirty="0"/>
              <a:t> a way of achieving a limited form of parallelism, even on a computer that has only one CPU.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Can be done by using a queue to keep track of whose turn it is to use system resources in a round robin protocol</a:t>
            </a:r>
          </a:p>
          <a:p>
            <a:pPr marL="171450" indent="-171450">
              <a:buFontTx/>
              <a:buChar char="-"/>
            </a:pPr>
            <a:endParaRPr lang="en-US" baseline="0" dirty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9F27B-37D2-6340-AAA1-E3C46F9BD2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31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Each of these run in O(1)</a:t>
            </a:r>
          </a:p>
          <a:p>
            <a:endParaRPr lang="en-US" dirty="0"/>
          </a:p>
          <a:p>
            <a:r>
              <a:rPr lang="en-US" dirty="0"/>
              <a:t>Actual application may need less or more memory!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9F27B-37D2-6340-AAA1-E3C46F9BD2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118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38D2F8-B586-49A7-962C-99B03AF43C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465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5EEDA86-0996-4C1A-8A62-F222566B9E21}" type="slidenum">
              <a:rPr lang="en-CA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CA" sz="120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5231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619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84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262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9003" y="2631129"/>
            <a:ext cx="8583033" cy="797871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637DF1-8DE8-4655-9DB1-18B500FAA778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grpSp>
        <p:nvGrpSpPr>
          <p:cNvPr id="43" name="Google Shape;335;p31">
            <a:extLst>
              <a:ext uri="{FF2B5EF4-FFF2-40B4-BE49-F238E27FC236}">
                <a16:creationId xmlns:a16="http://schemas.microsoft.com/office/drawing/2014/main" id="{0E5A913F-2222-4056-A79C-D16056F4584F}"/>
              </a:ext>
            </a:extLst>
          </p:cNvPr>
          <p:cNvGrpSpPr/>
          <p:nvPr userDrawn="1"/>
        </p:nvGrpSpPr>
        <p:grpSpPr>
          <a:xfrm rot="10800000" flipH="1">
            <a:off x="1666215" y="2599013"/>
            <a:ext cx="457200" cy="822960"/>
            <a:chOff x="4171679" y="1934002"/>
            <a:chExt cx="731520" cy="1097506"/>
          </a:xfrm>
        </p:grpSpPr>
        <p:sp>
          <p:nvSpPr>
            <p:cNvPr id="44" name="Google Shape;336;p31">
              <a:extLst>
                <a:ext uri="{FF2B5EF4-FFF2-40B4-BE49-F238E27FC236}">
                  <a16:creationId xmlns:a16="http://schemas.microsoft.com/office/drawing/2014/main" id="{77E523D4-9E61-4233-8C45-B1C0F06A4934}"/>
                </a:ext>
              </a:extLst>
            </p:cNvPr>
            <p:cNvSpPr/>
            <p:nvPr/>
          </p:nvSpPr>
          <p:spPr>
            <a:xfrm rot="10800000">
              <a:off x="4171679" y="2482868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B8C2A9"/>
                </a:gs>
                <a:gs pos="100000">
                  <a:srgbClr val="FFDB5C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337;p31">
              <a:extLst>
                <a:ext uri="{FF2B5EF4-FFF2-40B4-BE49-F238E27FC236}">
                  <a16:creationId xmlns:a16="http://schemas.microsoft.com/office/drawing/2014/main" id="{3AAA2DB6-E8D3-4E41-8768-900D320CD991}"/>
                </a:ext>
              </a:extLst>
            </p:cNvPr>
            <p:cNvSpPr/>
            <p:nvPr/>
          </p:nvSpPr>
          <p:spPr>
            <a:xfrm flipH="1">
              <a:off x="4171679" y="1934002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B8C2A9"/>
                </a:gs>
                <a:gs pos="100000">
                  <a:srgbClr val="FFDB5C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" name="Google Shape;338;p31">
            <a:extLst>
              <a:ext uri="{FF2B5EF4-FFF2-40B4-BE49-F238E27FC236}">
                <a16:creationId xmlns:a16="http://schemas.microsoft.com/office/drawing/2014/main" id="{EF2C358B-2C67-4D2F-B825-41982E2AAD35}"/>
              </a:ext>
            </a:extLst>
          </p:cNvPr>
          <p:cNvGrpSpPr/>
          <p:nvPr userDrawn="1"/>
        </p:nvGrpSpPr>
        <p:grpSpPr>
          <a:xfrm rot="10800000" flipH="1">
            <a:off x="1139816" y="2606040"/>
            <a:ext cx="457200" cy="822960"/>
            <a:chOff x="1972825" y="1935331"/>
            <a:chExt cx="731520" cy="1097280"/>
          </a:xfrm>
        </p:grpSpPr>
        <p:sp>
          <p:nvSpPr>
            <p:cNvPr id="47" name="Google Shape;339;p31">
              <a:extLst>
                <a:ext uri="{FF2B5EF4-FFF2-40B4-BE49-F238E27FC236}">
                  <a16:creationId xmlns:a16="http://schemas.microsoft.com/office/drawing/2014/main" id="{63C0AD34-5A7F-4064-AC62-0B9E21F3A0A5}"/>
                </a:ext>
              </a:extLst>
            </p:cNvPr>
            <p:cNvSpPr/>
            <p:nvPr/>
          </p:nvSpPr>
          <p:spPr>
            <a:xfrm rot="10800000">
              <a:off x="1972825" y="2483971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CFC1A8"/>
                </a:gs>
                <a:gs pos="100000">
                  <a:srgbClr val="C00000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340;p31">
              <a:extLst>
                <a:ext uri="{FF2B5EF4-FFF2-40B4-BE49-F238E27FC236}">
                  <a16:creationId xmlns:a16="http://schemas.microsoft.com/office/drawing/2014/main" id="{6A678087-C1FB-456E-8F55-2A3A7309DEA5}"/>
                </a:ext>
              </a:extLst>
            </p:cNvPr>
            <p:cNvSpPr/>
            <p:nvPr/>
          </p:nvSpPr>
          <p:spPr>
            <a:xfrm flipH="1">
              <a:off x="1972825" y="1935331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CFC1A8"/>
                </a:gs>
                <a:gs pos="100000">
                  <a:srgbClr val="C00000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" name="Google Shape;341;p31">
            <a:extLst>
              <a:ext uri="{FF2B5EF4-FFF2-40B4-BE49-F238E27FC236}">
                <a16:creationId xmlns:a16="http://schemas.microsoft.com/office/drawing/2014/main" id="{552021C9-C827-4087-B4D5-0953134E5B4F}"/>
              </a:ext>
            </a:extLst>
          </p:cNvPr>
          <p:cNvGrpSpPr/>
          <p:nvPr userDrawn="1"/>
        </p:nvGrpSpPr>
        <p:grpSpPr>
          <a:xfrm rot="10800000" flipH="1">
            <a:off x="1390627" y="2602470"/>
            <a:ext cx="457200" cy="822960"/>
            <a:chOff x="418664" y="1756660"/>
            <a:chExt cx="731520" cy="1097280"/>
          </a:xfrm>
        </p:grpSpPr>
        <p:sp>
          <p:nvSpPr>
            <p:cNvPr id="50" name="Google Shape;342;p31">
              <a:extLst>
                <a:ext uri="{FF2B5EF4-FFF2-40B4-BE49-F238E27FC236}">
                  <a16:creationId xmlns:a16="http://schemas.microsoft.com/office/drawing/2014/main" id="{8FE1E791-89C0-4EC2-8C73-29F36CB68A81}"/>
                </a:ext>
              </a:extLst>
            </p:cNvPr>
            <p:cNvSpPr/>
            <p:nvPr/>
          </p:nvSpPr>
          <p:spPr>
            <a:xfrm rot="10800000">
              <a:off x="418664" y="2305300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766F54"/>
                </a:gs>
                <a:gs pos="100000">
                  <a:srgbClr val="4CC3F8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343;p31">
              <a:extLst>
                <a:ext uri="{FF2B5EF4-FFF2-40B4-BE49-F238E27FC236}">
                  <a16:creationId xmlns:a16="http://schemas.microsoft.com/office/drawing/2014/main" id="{B5B49122-A043-4C6E-8AD1-B449D525EEF9}"/>
                </a:ext>
              </a:extLst>
            </p:cNvPr>
            <p:cNvSpPr/>
            <p:nvPr/>
          </p:nvSpPr>
          <p:spPr>
            <a:xfrm flipH="1">
              <a:off x="418664" y="1756660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766F54"/>
                </a:gs>
                <a:gs pos="100000">
                  <a:srgbClr val="4CC3F8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72388F6-CD33-4049-90DC-46424E0A3DE4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1252536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0644" y="1519990"/>
            <a:ext cx="8915399" cy="22627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0644" y="4119653"/>
            <a:ext cx="8915399" cy="1126283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610644" y="3978442"/>
            <a:ext cx="8915399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6DE3393-4DE0-4D48-A32A-471954A3B34A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20B9D5-73BB-440E-9FC6-727E8BF3226D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4027245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252" y="190973"/>
            <a:ext cx="10692360" cy="86780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252" y="1331495"/>
            <a:ext cx="10692360" cy="4860758"/>
          </a:xfrm>
        </p:spPr>
        <p:txBody>
          <a:bodyPr>
            <a:normAutofit/>
          </a:bodyPr>
          <a:lstStyle>
            <a:lvl1pPr>
              <a:defRPr sz="2400"/>
            </a:lvl1pPr>
            <a:lvl2pPr marL="742950" indent="-285750">
              <a:buFont typeface="Wingdings" panose="05000000000000000000" pitchFamily="2" charset="2"/>
              <a:buChar char="§"/>
              <a:defRPr sz="2000"/>
            </a:lvl2pPr>
            <a:lvl3pPr marL="1143000" indent="-228600">
              <a:buFont typeface="Courier New" panose="02070309020205020404" pitchFamily="49" charset="0"/>
              <a:buChar char="o"/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962400" y="640080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753979" y="1176904"/>
            <a:ext cx="10746921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5EA7DD-87DC-4EBD-B5CE-4F662118B314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1774861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6655" y="2074459"/>
            <a:ext cx="9957956" cy="2288661"/>
          </a:xfrm>
          <a:prstGeom prst="rect">
            <a:avLst/>
          </a:prstGeom>
        </p:spPr>
        <p:txBody>
          <a:bodyPr anchor="t" anchorCtr="0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188317" y="2197288"/>
            <a:ext cx="1175262" cy="4904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93" y="2244628"/>
            <a:ext cx="639262" cy="43108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Text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637DF1-8DE8-4655-9DB1-18B500FAA778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C32926-679A-4144-80D1-2D9912399C3D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178621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9003" y="2631129"/>
            <a:ext cx="8583033" cy="797871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637DF1-8DE8-4655-9DB1-18B500FAA778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grpSp>
        <p:nvGrpSpPr>
          <p:cNvPr id="43" name="Google Shape;335;p31">
            <a:extLst>
              <a:ext uri="{FF2B5EF4-FFF2-40B4-BE49-F238E27FC236}">
                <a16:creationId xmlns:a16="http://schemas.microsoft.com/office/drawing/2014/main" id="{0E5A913F-2222-4056-A79C-D16056F4584F}"/>
              </a:ext>
            </a:extLst>
          </p:cNvPr>
          <p:cNvGrpSpPr/>
          <p:nvPr userDrawn="1"/>
        </p:nvGrpSpPr>
        <p:grpSpPr>
          <a:xfrm rot="10800000" flipH="1">
            <a:off x="1666215" y="2599013"/>
            <a:ext cx="457200" cy="822960"/>
            <a:chOff x="4171679" y="1934002"/>
            <a:chExt cx="731520" cy="1097506"/>
          </a:xfrm>
        </p:grpSpPr>
        <p:sp>
          <p:nvSpPr>
            <p:cNvPr id="44" name="Google Shape;336;p31">
              <a:extLst>
                <a:ext uri="{FF2B5EF4-FFF2-40B4-BE49-F238E27FC236}">
                  <a16:creationId xmlns:a16="http://schemas.microsoft.com/office/drawing/2014/main" id="{77E523D4-9E61-4233-8C45-B1C0F06A4934}"/>
                </a:ext>
              </a:extLst>
            </p:cNvPr>
            <p:cNvSpPr/>
            <p:nvPr/>
          </p:nvSpPr>
          <p:spPr>
            <a:xfrm rot="10800000">
              <a:off x="4171679" y="2482868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B8C2A9"/>
                </a:gs>
                <a:gs pos="100000">
                  <a:srgbClr val="FFDB5C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337;p31">
              <a:extLst>
                <a:ext uri="{FF2B5EF4-FFF2-40B4-BE49-F238E27FC236}">
                  <a16:creationId xmlns:a16="http://schemas.microsoft.com/office/drawing/2014/main" id="{3AAA2DB6-E8D3-4E41-8768-900D320CD991}"/>
                </a:ext>
              </a:extLst>
            </p:cNvPr>
            <p:cNvSpPr/>
            <p:nvPr/>
          </p:nvSpPr>
          <p:spPr>
            <a:xfrm flipH="1">
              <a:off x="4171679" y="1934002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B8C2A9"/>
                </a:gs>
                <a:gs pos="100000">
                  <a:srgbClr val="FFDB5C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" name="Google Shape;338;p31">
            <a:extLst>
              <a:ext uri="{FF2B5EF4-FFF2-40B4-BE49-F238E27FC236}">
                <a16:creationId xmlns:a16="http://schemas.microsoft.com/office/drawing/2014/main" id="{EF2C358B-2C67-4D2F-B825-41982E2AAD35}"/>
              </a:ext>
            </a:extLst>
          </p:cNvPr>
          <p:cNvGrpSpPr/>
          <p:nvPr userDrawn="1"/>
        </p:nvGrpSpPr>
        <p:grpSpPr>
          <a:xfrm rot="10800000" flipH="1">
            <a:off x="1139816" y="2606040"/>
            <a:ext cx="457200" cy="822960"/>
            <a:chOff x="1972825" y="1935331"/>
            <a:chExt cx="731520" cy="1097280"/>
          </a:xfrm>
        </p:grpSpPr>
        <p:sp>
          <p:nvSpPr>
            <p:cNvPr id="47" name="Google Shape;339;p31">
              <a:extLst>
                <a:ext uri="{FF2B5EF4-FFF2-40B4-BE49-F238E27FC236}">
                  <a16:creationId xmlns:a16="http://schemas.microsoft.com/office/drawing/2014/main" id="{63C0AD34-5A7F-4064-AC62-0B9E21F3A0A5}"/>
                </a:ext>
              </a:extLst>
            </p:cNvPr>
            <p:cNvSpPr/>
            <p:nvPr/>
          </p:nvSpPr>
          <p:spPr>
            <a:xfrm rot="10800000">
              <a:off x="1972825" y="2483971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CFC1A8"/>
                </a:gs>
                <a:gs pos="100000">
                  <a:srgbClr val="C00000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340;p31">
              <a:extLst>
                <a:ext uri="{FF2B5EF4-FFF2-40B4-BE49-F238E27FC236}">
                  <a16:creationId xmlns:a16="http://schemas.microsoft.com/office/drawing/2014/main" id="{6A678087-C1FB-456E-8F55-2A3A7309DEA5}"/>
                </a:ext>
              </a:extLst>
            </p:cNvPr>
            <p:cNvSpPr/>
            <p:nvPr/>
          </p:nvSpPr>
          <p:spPr>
            <a:xfrm flipH="1">
              <a:off x="1972825" y="1935331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CFC1A8"/>
                </a:gs>
                <a:gs pos="100000">
                  <a:srgbClr val="C00000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" name="Google Shape;341;p31">
            <a:extLst>
              <a:ext uri="{FF2B5EF4-FFF2-40B4-BE49-F238E27FC236}">
                <a16:creationId xmlns:a16="http://schemas.microsoft.com/office/drawing/2014/main" id="{552021C9-C827-4087-B4D5-0953134E5B4F}"/>
              </a:ext>
            </a:extLst>
          </p:cNvPr>
          <p:cNvGrpSpPr/>
          <p:nvPr userDrawn="1"/>
        </p:nvGrpSpPr>
        <p:grpSpPr>
          <a:xfrm rot="10800000" flipH="1">
            <a:off x="1390627" y="2602470"/>
            <a:ext cx="457200" cy="822960"/>
            <a:chOff x="418664" y="1756660"/>
            <a:chExt cx="731520" cy="1097280"/>
          </a:xfrm>
        </p:grpSpPr>
        <p:sp>
          <p:nvSpPr>
            <p:cNvPr id="50" name="Google Shape;342;p31">
              <a:extLst>
                <a:ext uri="{FF2B5EF4-FFF2-40B4-BE49-F238E27FC236}">
                  <a16:creationId xmlns:a16="http://schemas.microsoft.com/office/drawing/2014/main" id="{8FE1E791-89C0-4EC2-8C73-29F36CB68A81}"/>
                </a:ext>
              </a:extLst>
            </p:cNvPr>
            <p:cNvSpPr/>
            <p:nvPr/>
          </p:nvSpPr>
          <p:spPr>
            <a:xfrm rot="10800000">
              <a:off x="418664" y="2305300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766F54"/>
                </a:gs>
                <a:gs pos="100000">
                  <a:srgbClr val="4CC3F8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343;p31">
              <a:extLst>
                <a:ext uri="{FF2B5EF4-FFF2-40B4-BE49-F238E27FC236}">
                  <a16:creationId xmlns:a16="http://schemas.microsoft.com/office/drawing/2014/main" id="{B5B49122-A043-4C6E-8AD1-B449D525EEF9}"/>
                </a:ext>
              </a:extLst>
            </p:cNvPr>
            <p:cNvSpPr/>
            <p:nvPr/>
          </p:nvSpPr>
          <p:spPr>
            <a:xfrm flipH="1">
              <a:off x="418664" y="1756660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766F54"/>
                </a:gs>
                <a:gs pos="100000">
                  <a:srgbClr val="4CC3F8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72388F6-CD33-4049-90DC-46424E0A3DE4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3722944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5802" y="2296698"/>
            <a:ext cx="7315200" cy="181348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6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9" name="Google Shape;219;p8">
            <a:extLst>
              <a:ext uri="{FF2B5EF4-FFF2-40B4-BE49-F238E27FC236}">
                <a16:creationId xmlns:a16="http://schemas.microsoft.com/office/drawing/2014/main" id="{86116D84-DF36-488E-B7DA-5AB1D2001CD2}"/>
              </a:ext>
            </a:extLst>
          </p:cNvPr>
          <p:cNvSpPr/>
          <p:nvPr userDrawn="1"/>
        </p:nvSpPr>
        <p:spPr>
          <a:xfrm>
            <a:off x="11252431" y="3217126"/>
            <a:ext cx="176272" cy="174476"/>
          </a:xfrm>
          <a:custGeom>
            <a:avLst/>
            <a:gdLst/>
            <a:ahLst/>
            <a:cxnLst/>
            <a:rect l="l" t="t" r="r" b="b"/>
            <a:pathLst>
              <a:path w="5694" h="5636" extrusionOk="0">
                <a:moveTo>
                  <a:pt x="2703" y="0"/>
                </a:moveTo>
                <a:lnTo>
                  <a:pt x="2185" y="58"/>
                </a:lnTo>
                <a:lnTo>
                  <a:pt x="1725" y="230"/>
                </a:lnTo>
                <a:lnTo>
                  <a:pt x="1323" y="460"/>
                </a:lnTo>
                <a:lnTo>
                  <a:pt x="978" y="690"/>
                </a:lnTo>
                <a:lnTo>
                  <a:pt x="690" y="1035"/>
                </a:lnTo>
                <a:lnTo>
                  <a:pt x="460" y="1380"/>
                </a:lnTo>
                <a:lnTo>
                  <a:pt x="230" y="1725"/>
                </a:lnTo>
                <a:lnTo>
                  <a:pt x="115" y="2128"/>
                </a:lnTo>
                <a:lnTo>
                  <a:pt x="58" y="2588"/>
                </a:lnTo>
                <a:lnTo>
                  <a:pt x="0" y="2991"/>
                </a:lnTo>
                <a:lnTo>
                  <a:pt x="58" y="3451"/>
                </a:lnTo>
                <a:lnTo>
                  <a:pt x="173" y="3853"/>
                </a:lnTo>
                <a:lnTo>
                  <a:pt x="403" y="4256"/>
                </a:lnTo>
                <a:lnTo>
                  <a:pt x="633" y="4601"/>
                </a:lnTo>
                <a:lnTo>
                  <a:pt x="920" y="4888"/>
                </a:lnTo>
                <a:lnTo>
                  <a:pt x="1265" y="5176"/>
                </a:lnTo>
                <a:lnTo>
                  <a:pt x="1610" y="5406"/>
                </a:lnTo>
                <a:lnTo>
                  <a:pt x="2013" y="5521"/>
                </a:lnTo>
                <a:lnTo>
                  <a:pt x="2415" y="5636"/>
                </a:lnTo>
                <a:lnTo>
                  <a:pt x="3278" y="5636"/>
                </a:lnTo>
                <a:lnTo>
                  <a:pt x="3738" y="5521"/>
                </a:lnTo>
                <a:lnTo>
                  <a:pt x="4141" y="5348"/>
                </a:lnTo>
                <a:lnTo>
                  <a:pt x="4486" y="5176"/>
                </a:lnTo>
                <a:lnTo>
                  <a:pt x="4831" y="4888"/>
                </a:lnTo>
                <a:lnTo>
                  <a:pt x="5118" y="4543"/>
                </a:lnTo>
                <a:lnTo>
                  <a:pt x="5348" y="4198"/>
                </a:lnTo>
                <a:lnTo>
                  <a:pt x="5521" y="3796"/>
                </a:lnTo>
                <a:lnTo>
                  <a:pt x="5636" y="3393"/>
                </a:lnTo>
                <a:lnTo>
                  <a:pt x="5693" y="2933"/>
                </a:lnTo>
                <a:lnTo>
                  <a:pt x="5693" y="2531"/>
                </a:lnTo>
                <a:lnTo>
                  <a:pt x="5578" y="2128"/>
                </a:lnTo>
                <a:lnTo>
                  <a:pt x="5463" y="1668"/>
                </a:lnTo>
                <a:lnTo>
                  <a:pt x="5233" y="1323"/>
                </a:lnTo>
                <a:lnTo>
                  <a:pt x="4946" y="920"/>
                </a:lnTo>
                <a:lnTo>
                  <a:pt x="4543" y="575"/>
                </a:lnTo>
                <a:lnTo>
                  <a:pt x="4141" y="345"/>
                </a:lnTo>
                <a:lnTo>
                  <a:pt x="3681" y="115"/>
                </a:lnTo>
                <a:lnTo>
                  <a:pt x="3220" y="0"/>
                </a:lnTo>
                <a:close/>
              </a:path>
            </a:pathLst>
          </a:custGeom>
          <a:solidFill>
            <a:srgbClr val="766F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221;p8">
            <a:extLst>
              <a:ext uri="{FF2B5EF4-FFF2-40B4-BE49-F238E27FC236}">
                <a16:creationId xmlns:a16="http://schemas.microsoft.com/office/drawing/2014/main" id="{180DD504-9256-4052-B1D9-49CDE08B1D71}"/>
              </a:ext>
            </a:extLst>
          </p:cNvPr>
          <p:cNvSpPr/>
          <p:nvPr userDrawn="1"/>
        </p:nvSpPr>
        <p:spPr>
          <a:xfrm>
            <a:off x="1113712" y="2296698"/>
            <a:ext cx="542995" cy="404150"/>
          </a:xfrm>
          <a:custGeom>
            <a:avLst/>
            <a:gdLst/>
            <a:ahLst/>
            <a:cxnLst/>
            <a:rect l="l" t="t" r="r" b="b"/>
            <a:pathLst>
              <a:path w="17540" h="13055" extrusionOk="0">
                <a:moveTo>
                  <a:pt x="17540" y="0"/>
                </a:moveTo>
                <a:lnTo>
                  <a:pt x="17482" y="58"/>
                </a:lnTo>
                <a:lnTo>
                  <a:pt x="17080" y="518"/>
                </a:lnTo>
                <a:lnTo>
                  <a:pt x="16620" y="978"/>
                </a:lnTo>
                <a:lnTo>
                  <a:pt x="16160" y="1323"/>
                </a:lnTo>
                <a:lnTo>
                  <a:pt x="15642" y="1610"/>
                </a:lnTo>
                <a:lnTo>
                  <a:pt x="15124" y="1898"/>
                </a:lnTo>
                <a:lnTo>
                  <a:pt x="14549" y="2185"/>
                </a:lnTo>
                <a:lnTo>
                  <a:pt x="13399" y="2531"/>
                </a:lnTo>
                <a:lnTo>
                  <a:pt x="12192" y="2876"/>
                </a:lnTo>
                <a:lnTo>
                  <a:pt x="10984" y="3106"/>
                </a:lnTo>
                <a:lnTo>
                  <a:pt x="9776" y="3336"/>
                </a:lnTo>
                <a:lnTo>
                  <a:pt x="8569" y="3566"/>
                </a:lnTo>
                <a:lnTo>
                  <a:pt x="6728" y="3968"/>
                </a:lnTo>
                <a:lnTo>
                  <a:pt x="5751" y="4198"/>
                </a:lnTo>
                <a:lnTo>
                  <a:pt x="4831" y="4428"/>
                </a:lnTo>
                <a:lnTo>
                  <a:pt x="3911" y="4773"/>
                </a:lnTo>
                <a:lnTo>
                  <a:pt x="3048" y="5176"/>
                </a:lnTo>
                <a:lnTo>
                  <a:pt x="2243" y="5693"/>
                </a:lnTo>
                <a:lnTo>
                  <a:pt x="1495" y="6268"/>
                </a:lnTo>
                <a:lnTo>
                  <a:pt x="1208" y="6556"/>
                </a:lnTo>
                <a:lnTo>
                  <a:pt x="978" y="6901"/>
                </a:lnTo>
                <a:lnTo>
                  <a:pt x="748" y="7246"/>
                </a:lnTo>
                <a:lnTo>
                  <a:pt x="518" y="7591"/>
                </a:lnTo>
                <a:lnTo>
                  <a:pt x="345" y="7994"/>
                </a:lnTo>
                <a:lnTo>
                  <a:pt x="173" y="8396"/>
                </a:lnTo>
                <a:lnTo>
                  <a:pt x="115" y="8856"/>
                </a:lnTo>
                <a:lnTo>
                  <a:pt x="0" y="9259"/>
                </a:lnTo>
                <a:lnTo>
                  <a:pt x="0" y="9719"/>
                </a:lnTo>
                <a:lnTo>
                  <a:pt x="0" y="10121"/>
                </a:lnTo>
                <a:lnTo>
                  <a:pt x="58" y="10524"/>
                </a:lnTo>
                <a:lnTo>
                  <a:pt x="173" y="10926"/>
                </a:lnTo>
                <a:lnTo>
                  <a:pt x="288" y="11329"/>
                </a:lnTo>
                <a:lnTo>
                  <a:pt x="518" y="11674"/>
                </a:lnTo>
                <a:lnTo>
                  <a:pt x="748" y="12019"/>
                </a:lnTo>
                <a:lnTo>
                  <a:pt x="1035" y="12307"/>
                </a:lnTo>
                <a:lnTo>
                  <a:pt x="1380" y="12537"/>
                </a:lnTo>
                <a:lnTo>
                  <a:pt x="1725" y="12709"/>
                </a:lnTo>
                <a:lnTo>
                  <a:pt x="2070" y="12882"/>
                </a:lnTo>
                <a:lnTo>
                  <a:pt x="2415" y="12997"/>
                </a:lnTo>
                <a:lnTo>
                  <a:pt x="2818" y="13054"/>
                </a:lnTo>
                <a:lnTo>
                  <a:pt x="4026" y="13054"/>
                </a:lnTo>
                <a:lnTo>
                  <a:pt x="4831" y="12939"/>
                </a:lnTo>
                <a:lnTo>
                  <a:pt x="5636" y="12767"/>
                </a:lnTo>
                <a:lnTo>
                  <a:pt x="6383" y="12537"/>
                </a:lnTo>
                <a:lnTo>
                  <a:pt x="7073" y="12307"/>
                </a:lnTo>
                <a:lnTo>
                  <a:pt x="7936" y="11904"/>
                </a:lnTo>
                <a:lnTo>
                  <a:pt x="8799" y="11444"/>
                </a:lnTo>
                <a:lnTo>
                  <a:pt x="9604" y="10984"/>
                </a:lnTo>
                <a:lnTo>
                  <a:pt x="10351" y="10409"/>
                </a:lnTo>
                <a:lnTo>
                  <a:pt x="11099" y="9834"/>
                </a:lnTo>
                <a:lnTo>
                  <a:pt x="11847" y="9201"/>
                </a:lnTo>
                <a:lnTo>
                  <a:pt x="12537" y="8511"/>
                </a:lnTo>
                <a:lnTo>
                  <a:pt x="13169" y="7879"/>
                </a:lnTo>
                <a:lnTo>
                  <a:pt x="13802" y="7131"/>
                </a:lnTo>
                <a:lnTo>
                  <a:pt x="14434" y="6383"/>
                </a:lnTo>
                <a:lnTo>
                  <a:pt x="15009" y="5578"/>
                </a:lnTo>
                <a:lnTo>
                  <a:pt x="15584" y="4773"/>
                </a:lnTo>
                <a:lnTo>
                  <a:pt x="16045" y="3968"/>
                </a:lnTo>
                <a:lnTo>
                  <a:pt x="16562" y="3106"/>
                </a:lnTo>
                <a:lnTo>
                  <a:pt x="16965" y="2185"/>
                </a:lnTo>
                <a:lnTo>
                  <a:pt x="17310" y="1323"/>
                </a:lnTo>
                <a:lnTo>
                  <a:pt x="17540" y="518"/>
                </a:lnTo>
                <a:lnTo>
                  <a:pt x="17540" y="115"/>
                </a:lnTo>
                <a:lnTo>
                  <a:pt x="17540" y="0"/>
                </a:lnTo>
                <a:close/>
              </a:path>
            </a:pathLst>
          </a:custGeom>
          <a:solidFill>
            <a:srgbClr val="766F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224;p8">
            <a:extLst>
              <a:ext uri="{FF2B5EF4-FFF2-40B4-BE49-F238E27FC236}">
                <a16:creationId xmlns:a16="http://schemas.microsoft.com/office/drawing/2014/main" id="{C2B6AF1D-1CA9-428D-AEC3-0AA72AB33369}"/>
              </a:ext>
            </a:extLst>
          </p:cNvPr>
          <p:cNvSpPr/>
          <p:nvPr userDrawn="1"/>
        </p:nvSpPr>
        <p:spPr>
          <a:xfrm>
            <a:off x="1108357" y="2733245"/>
            <a:ext cx="341833" cy="263510"/>
          </a:xfrm>
          <a:custGeom>
            <a:avLst/>
            <a:gdLst/>
            <a:ahLst/>
            <a:cxnLst/>
            <a:rect l="l" t="t" r="r" b="b"/>
            <a:pathLst>
              <a:path w="11042" h="8512" extrusionOk="0">
                <a:moveTo>
                  <a:pt x="10984" y="0"/>
                </a:moveTo>
                <a:lnTo>
                  <a:pt x="10984" y="58"/>
                </a:lnTo>
                <a:lnTo>
                  <a:pt x="10697" y="288"/>
                </a:lnTo>
                <a:lnTo>
                  <a:pt x="10467" y="575"/>
                </a:lnTo>
                <a:lnTo>
                  <a:pt x="9834" y="978"/>
                </a:lnTo>
                <a:lnTo>
                  <a:pt x="9202" y="1266"/>
                </a:lnTo>
                <a:lnTo>
                  <a:pt x="8512" y="1496"/>
                </a:lnTo>
                <a:lnTo>
                  <a:pt x="7822" y="1668"/>
                </a:lnTo>
                <a:lnTo>
                  <a:pt x="7074" y="1841"/>
                </a:lnTo>
                <a:lnTo>
                  <a:pt x="5636" y="2013"/>
                </a:lnTo>
                <a:lnTo>
                  <a:pt x="4716" y="2128"/>
                </a:lnTo>
                <a:lnTo>
                  <a:pt x="3854" y="2301"/>
                </a:lnTo>
                <a:lnTo>
                  <a:pt x="2991" y="2473"/>
                </a:lnTo>
                <a:lnTo>
                  <a:pt x="2128" y="2761"/>
                </a:lnTo>
                <a:lnTo>
                  <a:pt x="1783" y="2933"/>
                </a:lnTo>
                <a:lnTo>
                  <a:pt x="1438" y="3163"/>
                </a:lnTo>
                <a:lnTo>
                  <a:pt x="1151" y="3393"/>
                </a:lnTo>
                <a:lnTo>
                  <a:pt x="863" y="3623"/>
                </a:lnTo>
                <a:lnTo>
                  <a:pt x="633" y="3968"/>
                </a:lnTo>
                <a:lnTo>
                  <a:pt x="403" y="4256"/>
                </a:lnTo>
                <a:lnTo>
                  <a:pt x="231" y="4601"/>
                </a:lnTo>
                <a:lnTo>
                  <a:pt x="116" y="5003"/>
                </a:lnTo>
                <a:lnTo>
                  <a:pt x="58" y="5348"/>
                </a:lnTo>
                <a:lnTo>
                  <a:pt x="1" y="5751"/>
                </a:lnTo>
                <a:lnTo>
                  <a:pt x="58" y="6096"/>
                </a:lnTo>
                <a:lnTo>
                  <a:pt x="116" y="6499"/>
                </a:lnTo>
                <a:lnTo>
                  <a:pt x="173" y="6901"/>
                </a:lnTo>
                <a:lnTo>
                  <a:pt x="346" y="7246"/>
                </a:lnTo>
                <a:lnTo>
                  <a:pt x="518" y="7534"/>
                </a:lnTo>
                <a:lnTo>
                  <a:pt x="748" y="7821"/>
                </a:lnTo>
                <a:lnTo>
                  <a:pt x="1036" y="8051"/>
                </a:lnTo>
                <a:lnTo>
                  <a:pt x="1266" y="8224"/>
                </a:lnTo>
                <a:lnTo>
                  <a:pt x="1611" y="8396"/>
                </a:lnTo>
                <a:lnTo>
                  <a:pt x="1898" y="8454"/>
                </a:lnTo>
                <a:lnTo>
                  <a:pt x="2243" y="8511"/>
                </a:lnTo>
                <a:lnTo>
                  <a:pt x="2588" y="8511"/>
                </a:lnTo>
                <a:lnTo>
                  <a:pt x="3279" y="8396"/>
                </a:lnTo>
                <a:lnTo>
                  <a:pt x="3969" y="8224"/>
                </a:lnTo>
                <a:lnTo>
                  <a:pt x="4659" y="7936"/>
                </a:lnTo>
                <a:lnTo>
                  <a:pt x="5291" y="7649"/>
                </a:lnTo>
                <a:lnTo>
                  <a:pt x="5809" y="7361"/>
                </a:lnTo>
                <a:lnTo>
                  <a:pt x="6671" y="6844"/>
                </a:lnTo>
                <a:lnTo>
                  <a:pt x="7477" y="6211"/>
                </a:lnTo>
                <a:lnTo>
                  <a:pt x="8282" y="5521"/>
                </a:lnTo>
                <a:lnTo>
                  <a:pt x="8972" y="4716"/>
                </a:lnTo>
                <a:lnTo>
                  <a:pt x="9604" y="3911"/>
                </a:lnTo>
                <a:lnTo>
                  <a:pt x="10122" y="2991"/>
                </a:lnTo>
                <a:lnTo>
                  <a:pt x="10524" y="2071"/>
                </a:lnTo>
                <a:lnTo>
                  <a:pt x="10869" y="1150"/>
                </a:lnTo>
                <a:lnTo>
                  <a:pt x="10984" y="460"/>
                </a:lnTo>
                <a:lnTo>
                  <a:pt x="11042" y="115"/>
                </a:lnTo>
                <a:lnTo>
                  <a:pt x="10984" y="0"/>
                </a:lnTo>
                <a:close/>
              </a:path>
            </a:pathLst>
          </a:custGeom>
          <a:solidFill>
            <a:srgbClr val="B8C2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226;p8">
            <a:extLst>
              <a:ext uri="{FF2B5EF4-FFF2-40B4-BE49-F238E27FC236}">
                <a16:creationId xmlns:a16="http://schemas.microsoft.com/office/drawing/2014/main" id="{7857A637-5BF6-4CBF-8D84-2B0E3E227C78}"/>
              </a:ext>
            </a:extLst>
          </p:cNvPr>
          <p:cNvSpPr/>
          <p:nvPr userDrawn="1"/>
        </p:nvSpPr>
        <p:spPr>
          <a:xfrm>
            <a:off x="11026317" y="2291373"/>
            <a:ext cx="295551" cy="236825"/>
          </a:xfrm>
          <a:custGeom>
            <a:avLst/>
            <a:gdLst/>
            <a:ahLst/>
            <a:cxnLst/>
            <a:rect l="l" t="t" r="r" b="b"/>
            <a:pathLst>
              <a:path w="9547" h="7650" extrusionOk="0">
                <a:moveTo>
                  <a:pt x="6902" y="1"/>
                </a:moveTo>
                <a:lnTo>
                  <a:pt x="6557" y="58"/>
                </a:lnTo>
                <a:lnTo>
                  <a:pt x="6212" y="116"/>
                </a:lnTo>
                <a:lnTo>
                  <a:pt x="5924" y="231"/>
                </a:lnTo>
                <a:lnTo>
                  <a:pt x="5636" y="346"/>
                </a:lnTo>
                <a:lnTo>
                  <a:pt x="5349" y="576"/>
                </a:lnTo>
                <a:lnTo>
                  <a:pt x="4831" y="979"/>
                </a:lnTo>
                <a:lnTo>
                  <a:pt x="4371" y="1611"/>
                </a:lnTo>
                <a:lnTo>
                  <a:pt x="3911" y="2244"/>
                </a:lnTo>
                <a:lnTo>
                  <a:pt x="3566" y="2934"/>
                </a:lnTo>
                <a:lnTo>
                  <a:pt x="3221" y="3624"/>
                </a:lnTo>
                <a:lnTo>
                  <a:pt x="2646" y="4716"/>
                </a:lnTo>
                <a:lnTo>
                  <a:pt x="2301" y="5292"/>
                </a:lnTo>
                <a:lnTo>
                  <a:pt x="1956" y="5809"/>
                </a:lnTo>
                <a:lnTo>
                  <a:pt x="1553" y="6327"/>
                </a:lnTo>
                <a:lnTo>
                  <a:pt x="1151" y="6787"/>
                </a:lnTo>
                <a:lnTo>
                  <a:pt x="633" y="7132"/>
                </a:lnTo>
                <a:lnTo>
                  <a:pt x="58" y="7419"/>
                </a:lnTo>
                <a:lnTo>
                  <a:pt x="1" y="7419"/>
                </a:lnTo>
                <a:lnTo>
                  <a:pt x="58" y="7477"/>
                </a:lnTo>
                <a:lnTo>
                  <a:pt x="403" y="7534"/>
                </a:lnTo>
                <a:lnTo>
                  <a:pt x="978" y="7649"/>
                </a:lnTo>
                <a:lnTo>
                  <a:pt x="1841" y="7649"/>
                </a:lnTo>
                <a:lnTo>
                  <a:pt x="2704" y="7592"/>
                </a:lnTo>
                <a:lnTo>
                  <a:pt x="3566" y="7362"/>
                </a:lnTo>
                <a:lnTo>
                  <a:pt x="4429" y="7132"/>
                </a:lnTo>
                <a:lnTo>
                  <a:pt x="5291" y="6787"/>
                </a:lnTo>
                <a:lnTo>
                  <a:pt x="6096" y="6384"/>
                </a:lnTo>
                <a:lnTo>
                  <a:pt x="6844" y="5867"/>
                </a:lnTo>
                <a:lnTo>
                  <a:pt x="7534" y="5349"/>
                </a:lnTo>
                <a:lnTo>
                  <a:pt x="7879" y="5004"/>
                </a:lnTo>
                <a:lnTo>
                  <a:pt x="8339" y="4544"/>
                </a:lnTo>
                <a:lnTo>
                  <a:pt x="8742" y="4084"/>
                </a:lnTo>
                <a:lnTo>
                  <a:pt x="9087" y="3566"/>
                </a:lnTo>
                <a:lnTo>
                  <a:pt x="9374" y="3049"/>
                </a:lnTo>
                <a:lnTo>
                  <a:pt x="9489" y="2474"/>
                </a:lnTo>
                <a:lnTo>
                  <a:pt x="9547" y="2186"/>
                </a:lnTo>
                <a:lnTo>
                  <a:pt x="9547" y="1899"/>
                </a:lnTo>
                <a:lnTo>
                  <a:pt x="9489" y="1611"/>
                </a:lnTo>
                <a:lnTo>
                  <a:pt x="9374" y="1381"/>
                </a:lnTo>
                <a:lnTo>
                  <a:pt x="9202" y="1094"/>
                </a:lnTo>
                <a:lnTo>
                  <a:pt x="8972" y="806"/>
                </a:lnTo>
                <a:lnTo>
                  <a:pt x="8742" y="633"/>
                </a:lnTo>
                <a:lnTo>
                  <a:pt x="8454" y="403"/>
                </a:lnTo>
                <a:lnTo>
                  <a:pt x="8167" y="288"/>
                </a:lnTo>
                <a:lnTo>
                  <a:pt x="7822" y="173"/>
                </a:lnTo>
                <a:lnTo>
                  <a:pt x="7534" y="58"/>
                </a:lnTo>
                <a:lnTo>
                  <a:pt x="7247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227;p8">
            <a:extLst>
              <a:ext uri="{FF2B5EF4-FFF2-40B4-BE49-F238E27FC236}">
                <a16:creationId xmlns:a16="http://schemas.microsoft.com/office/drawing/2014/main" id="{78E682E7-D844-4869-B37A-BD44BCB13F8F}"/>
              </a:ext>
            </a:extLst>
          </p:cNvPr>
          <p:cNvSpPr/>
          <p:nvPr userDrawn="1"/>
        </p:nvSpPr>
        <p:spPr>
          <a:xfrm>
            <a:off x="1519596" y="2499625"/>
            <a:ext cx="315147" cy="674750"/>
          </a:xfrm>
          <a:custGeom>
            <a:avLst/>
            <a:gdLst/>
            <a:ahLst/>
            <a:cxnLst/>
            <a:rect l="l" t="t" r="r" b="b"/>
            <a:pathLst>
              <a:path w="10180" h="21796" extrusionOk="0">
                <a:moveTo>
                  <a:pt x="9719" y="1"/>
                </a:moveTo>
                <a:lnTo>
                  <a:pt x="9317" y="174"/>
                </a:lnTo>
                <a:lnTo>
                  <a:pt x="8569" y="691"/>
                </a:lnTo>
                <a:lnTo>
                  <a:pt x="7477" y="1439"/>
                </a:lnTo>
                <a:lnTo>
                  <a:pt x="6499" y="2359"/>
                </a:lnTo>
                <a:lnTo>
                  <a:pt x="5521" y="3279"/>
                </a:lnTo>
                <a:lnTo>
                  <a:pt x="4659" y="4314"/>
                </a:lnTo>
                <a:lnTo>
                  <a:pt x="3854" y="5407"/>
                </a:lnTo>
                <a:lnTo>
                  <a:pt x="3049" y="6499"/>
                </a:lnTo>
                <a:lnTo>
                  <a:pt x="2358" y="7649"/>
                </a:lnTo>
                <a:lnTo>
                  <a:pt x="1726" y="8799"/>
                </a:lnTo>
                <a:lnTo>
                  <a:pt x="1266" y="9777"/>
                </a:lnTo>
                <a:lnTo>
                  <a:pt x="863" y="10755"/>
                </a:lnTo>
                <a:lnTo>
                  <a:pt x="576" y="11790"/>
                </a:lnTo>
                <a:lnTo>
                  <a:pt x="288" y="12825"/>
                </a:lnTo>
                <a:lnTo>
                  <a:pt x="116" y="13860"/>
                </a:lnTo>
                <a:lnTo>
                  <a:pt x="1" y="14895"/>
                </a:lnTo>
                <a:lnTo>
                  <a:pt x="1" y="15988"/>
                </a:lnTo>
                <a:lnTo>
                  <a:pt x="116" y="17023"/>
                </a:lnTo>
                <a:lnTo>
                  <a:pt x="288" y="17943"/>
                </a:lnTo>
                <a:lnTo>
                  <a:pt x="576" y="18806"/>
                </a:lnTo>
                <a:lnTo>
                  <a:pt x="978" y="19611"/>
                </a:lnTo>
                <a:lnTo>
                  <a:pt x="1266" y="19956"/>
                </a:lnTo>
                <a:lnTo>
                  <a:pt x="1496" y="20301"/>
                </a:lnTo>
                <a:lnTo>
                  <a:pt x="1841" y="20646"/>
                </a:lnTo>
                <a:lnTo>
                  <a:pt x="2128" y="20933"/>
                </a:lnTo>
                <a:lnTo>
                  <a:pt x="2473" y="21163"/>
                </a:lnTo>
                <a:lnTo>
                  <a:pt x="2876" y="21393"/>
                </a:lnTo>
                <a:lnTo>
                  <a:pt x="3279" y="21566"/>
                </a:lnTo>
                <a:lnTo>
                  <a:pt x="3739" y="21681"/>
                </a:lnTo>
                <a:lnTo>
                  <a:pt x="4199" y="21796"/>
                </a:lnTo>
                <a:lnTo>
                  <a:pt x="5636" y="21796"/>
                </a:lnTo>
                <a:lnTo>
                  <a:pt x="6039" y="21681"/>
                </a:lnTo>
                <a:lnTo>
                  <a:pt x="6441" y="21566"/>
                </a:lnTo>
                <a:lnTo>
                  <a:pt x="6844" y="21451"/>
                </a:lnTo>
                <a:lnTo>
                  <a:pt x="7247" y="21278"/>
                </a:lnTo>
                <a:lnTo>
                  <a:pt x="7592" y="21048"/>
                </a:lnTo>
                <a:lnTo>
                  <a:pt x="7937" y="20761"/>
                </a:lnTo>
                <a:lnTo>
                  <a:pt x="8224" y="20473"/>
                </a:lnTo>
                <a:lnTo>
                  <a:pt x="8512" y="20186"/>
                </a:lnTo>
                <a:lnTo>
                  <a:pt x="8972" y="19496"/>
                </a:lnTo>
                <a:lnTo>
                  <a:pt x="9374" y="18691"/>
                </a:lnTo>
                <a:lnTo>
                  <a:pt x="9719" y="17828"/>
                </a:lnTo>
                <a:lnTo>
                  <a:pt x="9892" y="17023"/>
                </a:lnTo>
                <a:lnTo>
                  <a:pt x="10064" y="16218"/>
                </a:lnTo>
                <a:lnTo>
                  <a:pt x="10122" y="15413"/>
                </a:lnTo>
                <a:lnTo>
                  <a:pt x="10179" y="14550"/>
                </a:lnTo>
                <a:lnTo>
                  <a:pt x="10122" y="13688"/>
                </a:lnTo>
                <a:lnTo>
                  <a:pt x="10064" y="12882"/>
                </a:lnTo>
                <a:lnTo>
                  <a:pt x="9892" y="11215"/>
                </a:lnTo>
                <a:lnTo>
                  <a:pt x="9547" y="9087"/>
                </a:lnTo>
                <a:lnTo>
                  <a:pt x="9202" y="6902"/>
                </a:lnTo>
                <a:lnTo>
                  <a:pt x="9087" y="5752"/>
                </a:lnTo>
                <a:lnTo>
                  <a:pt x="8972" y="4659"/>
                </a:lnTo>
                <a:lnTo>
                  <a:pt x="8972" y="3566"/>
                </a:lnTo>
                <a:lnTo>
                  <a:pt x="9087" y="2474"/>
                </a:lnTo>
                <a:lnTo>
                  <a:pt x="9202" y="1841"/>
                </a:lnTo>
                <a:lnTo>
                  <a:pt x="9374" y="1266"/>
                </a:lnTo>
                <a:lnTo>
                  <a:pt x="9547" y="634"/>
                </a:lnTo>
                <a:lnTo>
                  <a:pt x="9834" y="58"/>
                </a:lnTo>
                <a:lnTo>
                  <a:pt x="9834" y="1"/>
                </a:lnTo>
                <a:close/>
              </a:path>
            </a:pathLst>
          </a:custGeom>
          <a:solidFill>
            <a:srgbClr val="CFC1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228;p8">
            <a:extLst>
              <a:ext uri="{FF2B5EF4-FFF2-40B4-BE49-F238E27FC236}">
                <a16:creationId xmlns:a16="http://schemas.microsoft.com/office/drawing/2014/main" id="{C2E41FB9-CF7A-48B8-BCB1-159AE63D1B41}"/>
              </a:ext>
            </a:extLst>
          </p:cNvPr>
          <p:cNvSpPr/>
          <p:nvPr userDrawn="1"/>
        </p:nvSpPr>
        <p:spPr>
          <a:xfrm>
            <a:off x="1978912" y="2556617"/>
            <a:ext cx="281311" cy="379229"/>
          </a:xfrm>
          <a:custGeom>
            <a:avLst/>
            <a:gdLst/>
            <a:ahLst/>
            <a:cxnLst/>
            <a:rect l="l" t="t" r="r" b="b"/>
            <a:pathLst>
              <a:path w="9087" h="12250" extrusionOk="0">
                <a:moveTo>
                  <a:pt x="288" y="0"/>
                </a:moveTo>
                <a:lnTo>
                  <a:pt x="230" y="58"/>
                </a:lnTo>
                <a:lnTo>
                  <a:pt x="173" y="288"/>
                </a:lnTo>
                <a:lnTo>
                  <a:pt x="58" y="863"/>
                </a:lnTo>
                <a:lnTo>
                  <a:pt x="0" y="1668"/>
                </a:lnTo>
                <a:lnTo>
                  <a:pt x="0" y="2530"/>
                </a:lnTo>
                <a:lnTo>
                  <a:pt x="0" y="3336"/>
                </a:lnTo>
                <a:lnTo>
                  <a:pt x="115" y="4198"/>
                </a:lnTo>
                <a:lnTo>
                  <a:pt x="288" y="5003"/>
                </a:lnTo>
                <a:lnTo>
                  <a:pt x="460" y="5808"/>
                </a:lnTo>
                <a:lnTo>
                  <a:pt x="748" y="6613"/>
                </a:lnTo>
                <a:lnTo>
                  <a:pt x="978" y="7361"/>
                </a:lnTo>
                <a:lnTo>
                  <a:pt x="1266" y="7994"/>
                </a:lnTo>
                <a:lnTo>
                  <a:pt x="1553" y="8569"/>
                </a:lnTo>
                <a:lnTo>
                  <a:pt x="1898" y="9144"/>
                </a:lnTo>
                <a:lnTo>
                  <a:pt x="2243" y="9719"/>
                </a:lnTo>
                <a:lnTo>
                  <a:pt x="2646" y="10236"/>
                </a:lnTo>
                <a:lnTo>
                  <a:pt x="3106" y="10696"/>
                </a:lnTo>
                <a:lnTo>
                  <a:pt x="3566" y="11156"/>
                </a:lnTo>
                <a:lnTo>
                  <a:pt x="4141" y="11559"/>
                </a:lnTo>
                <a:lnTo>
                  <a:pt x="4658" y="11847"/>
                </a:lnTo>
                <a:lnTo>
                  <a:pt x="5176" y="12077"/>
                </a:lnTo>
                <a:lnTo>
                  <a:pt x="5694" y="12192"/>
                </a:lnTo>
                <a:lnTo>
                  <a:pt x="6211" y="12249"/>
                </a:lnTo>
                <a:lnTo>
                  <a:pt x="6786" y="12192"/>
                </a:lnTo>
                <a:lnTo>
                  <a:pt x="7304" y="12077"/>
                </a:lnTo>
                <a:lnTo>
                  <a:pt x="7764" y="11789"/>
                </a:lnTo>
                <a:lnTo>
                  <a:pt x="8224" y="11386"/>
                </a:lnTo>
                <a:lnTo>
                  <a:pt x="8626" y="10984"/>
                </a:lnTo>
                <a:lnTo>
                  <a:pt x="8856" y="10466"/>
                </a:lnTo>
                <a:lnTo>
                  <a:pt x="9029" y="10006"/>
                </a:lnTo>
                <a:lnTo>
                  <a:pt x="9086" y="9489"/>
                </a:lnTo>
                <a:lnTo>
                  <a:pt x="9086" y="8971"/>
                </a:lnTo>
                <a:lnTo>
                  <a:pt x="8971" y="8454"/>
                </a:lnTo>
                <a:lnTo>
                  <a:pt x="8741" y="7936"/>
                </a:lnTo>
                <a:lnTo>
                  <a:pt x="8454" y="7419"/>
                </a:lnTo>
                <a:lnTo>
                  <a:pt x="8166" y="7016"/>
                </a:lnTo>
                <a:lnTo>
                  <a:pt x="7879" y="6613"/>
                </a:lnTo>
                <a:lnTo>
                  <a:pt x="7131" y="5866"/>
                </a:lnTo>
                <a:lnTo>
                  <a:pt x="6326" y="5176"/>
                </a:lnTo>
                <a:lnTo>
                  <a:pt x="5521" y="4601"/>
                </a:lnTo>
                <a:lnTo>
                  <a:pt x="4371" y="3911"/>
                </a:lnTo>
                <a:lnTo>
                  <a:pt x="3221" y="3163"/>
                </a:lnTo>
                <a:lnTo>
                  <a:pt x="2646" y="2760"/>
                </a:lnTo>
                <a:lnTo>
                  <a:pt x="2071" y="2300"/>
                </a:lnTo>
                <a:lnTo>
                  <a:pt x="1611" y="1840"/>
                </a:lnTo>
                <a:lnTo>
                  <a:pt x="1151" y="1380"/>
                </a:lnTo>
                <a:lnTo>
                  <a:pt x="690" y="748"/>
                </a:lnTo>
                <a:lnTo>
                  <a:pt x="288" y="0"/>
                </a:lnTo>
                <a:close/>
              </a:path>
            </a:pathLst>
          </a:custGeom>
          <a:solidFill>
            <a:srgbClr val="B8C2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229;p8">
            <a:extLst>
              <a:ext uri="{FF2B5EF4-FFF2-40B4-BE49-F238E27FC236}">
                <a16:creationId xmlns:a16="http://schemas.microsoft.com/office/drawing/2014/main" id="{2AE8585B-3F48-4FF1-993A-4F01F11CDAEA}"/>
              </a:ext>
            </a:extLst>
          </p:cNvPr>
          <p:cNvSpPr/>
          <p:nvPr userDrawn="1"/>
        </p:nvSpPr>
        <p:spPr>
          <a:xfrm>
            <a:off x="10593717" y="3138773"/>
            <a:ext cx="318707" cy="290227"/>
          </a:xfrm>
          <a:custGeom>
            <a:avLst/>
            <a:gdLst/>
            <a:ahLst/>
            <a:cxnLst/>
            <a:rect l="l" t="t" r="r" b="b"/>
            <a:pathLst>
              <a:path w="10295" h="9375" extrusionOk="0">
                <a:moveTo>
                  <a:pt x="1" y="1"/>
                </a:moveTo>
                <a:lnTo>
                  <a:pt x="1" y="58"/>
                </a:lnTo>
                <a:lnTo>
                  <a:pt x="1" y="288"/>
                </a:lnTo>
                <a:lnTo>
                  <a:pt x="58" y="864"/>
                </a:lnTo>
                <a:lnTo>
                  <a:pt x="173" y="1554"/>
                </a:lnTo>
                <a:lnTo>
                  <a:pt x="403" y="2301"/>
                </a:lnTo>
                <a:lnTo>
                  <a:pt x="633" y="3049"/>
                </a:lnTo>
                <a:lnTo>
                  <a:pt x="978" y="3739"/>
                </a:lnTo>
                <a:lnTo>
                  <a:pt x="1323" y="4429"/>
                </a:lnTo>
                <a:lnTo>
                  <a:pt x="1668" y="5119"/>
                </a:lnTo>
                <a:lnTo>
                  <a:pt x="2128" y="5752"/>
                </a:lnTo>
                <a:lnTo>
                  <a:pt x="2531" y="6327"/>
                </a:lnTo>
                <a:lnTo>
                  <a:pt x="2934" y="6787"/>
                </a:lnTo>
                <a:lnTo>
                  <a:pt x="3336" y="7247"/>
                </a:lnTo>
                <a:lnTo>
                  <a:pt x="3796" y="7707"/>
                </a:lnTo>
                <a:lnTo>
                  <a:pt x="4256" y="8052"/>
                </a:lnTo>
                <a:lnTo>
                  <a:pt x="4716" y="8397"/>
                </a:lnTo>
                <a:lnTo>
                  <a:pt x="5234" y="8742"/>
                </a:lnTo>
                <a:lnTo>
                  <a:pt x="5809" y="8972"/>
                </a:lnTo>
                <a:lnTo>
                  <a:pt x="6384" y="9202"/>
                </a:lnTo>
                <a:lnTo>
                  <a:pt x="6901" y="9317"/>
                </a:lnTo>
                <a:lnTo>
                  <a:pt x="7419" y="9375"/>
                </a:lnTo>
                <a:lnTo>
                  <a:pt x="7937" y="9375"/>
                </a:lnTo>
                <a:lnTo>
                  <a:pt x="8397" y="9317"/>
                </a:lnTo>
                <a:lnTo>
                  <a:pt x="8857" y="9144"/>
                </a:lnTo>
                <a:lnTo>
                  <a:pt x="9259" y="8857"/>
                </a:lnTo>
                <a:lnTo>
                  <a:pt x="9662" y="8512"/>
                </a:lnTo>
                <a:lnTo>
                  <a:pt x="9949" y="8052"/>
                </a:lnTo>
                <a:lnTo>
                  <a:pt x="10179" y="7534"/>
                </a:lnTo>
                <a:lnTo>
                  <a:pt x="10294" y="7074"/>
                </a:lnTo>
                <a:lnTo>
                  <a:pt x="10294" y="6614"/>
                </a:lnTo>
                <a:lnTo>
                  <a:pt x="10237" y="6097"/>
                </a:lnTo>
                <a:lnTo>
                  <a:pt x="10064" y="5694"/>
                </a:lnTo>
                <a:lnTo>
                  <a:pt x="9834" y="5234"/>
                </a:lnTo>
                <a:lnTo>
                  <a:pt x="9547" y="4831"/>
                </a:lnTo>
                <a:lnTo>
                  <a:pt x="9144" y="4486"/>
                </a:lnTo>
                <a:lnTo>
                  <a:pt x="8799" y="4199"/>
                </a:lnTo>
                <a:lnTo>
                  <a:pt x="8397" y="3911"/>
                </a:lnTo>
                <a:lnTo>
                  <a:pt x="7592" y="3451"/>
                </a:lnTo>
                <a:lnTo>
                  <a:pt x="6671" y="3049"/>
                </a:lnTo>
                <a:lnTo>
                  <a:pt x="5809" y="2761"/>
                </a:lnTo>
                <a:lnTo>
                  <a:pt x="4601" y="2416"/>
                </a:lnTo>
                <a:lnTo>
                  <a:pt x="3394" y="2014"/>
                </a:lnTo>
                <a:lnTo>
                  <a:pt x="2819" y="1841"/>
                </a:lnTo>
                <a:lnTo>
                  <a:pt x="2186" y="1611"/>
                </a:lnTo>
                <a:lnTo>
                  <a:pt x="1668" y="1324"/>
                </a:lnTo>
                <a:lnTo>
                  <a:pt x="1093" y="979"/>
                </a:lnTo>
                <a:lnTo>
                  <a:pt x="576" y="576"/>
                </a:lnTo>
                <a:lnTo>
                  <a:pt x="58" y="58"/>
                </a:lnTo>
                <a:lnTo>
                  <a:pt x="1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230;p8">
            <a:extLst>
              <a:ext uri="{FF2B5EF4-FFF2-40B4-BE49-F238E27FC236}">
                <a16:creationId xmlns:a16="http://schemas.microsoft.com/office/drawing/2014/main" id="{74512173-73A4-451F-A30F-70BE9D9F1792}"/>
              </a:ext>
            </a:extLst>
          </p:cNvPr>
          <p:cNvSpPr/>
          <p:nvPr userDrawn="1"/>
        </p:nvSpPr>
        <p:spPr>
          <a:xfrm>
            <a:off x="10319558" y="3058686"/>
            <a:ext cx="160267" cy="236794"/>
          </a:xfrm>
          <a:custGeom>
            <a:avLst/>
            <a:gdLst/>
            <a:ahLst/>
            <a:cxnLst/>
            <a:rect l="l" t="t" r="r" b="b"/>
            <a:pathLst>
              <a:path w="5177" h="7649" extrusionOk="0">
                <a:moveTo>
                  <a:pt x="1" y="0"/>
                </a:moveTo>
                <a:lnTo>
                  <a:pt x="1" y="58"/>
                </a:lnTo>
                <a:lnTo>
                  <a:pt x="288" y="403"/>
                </a:lnTo>
                <a:lnTo>
                  <a:pt x="518" y="863"/>
                </a:lnTo>
                <a:lnTo>
                  <a:pt x="633" y="1265"/>
                </a:lnTo>
                <a:lnTo>
                  <a:pt x="748" y="1668"/>
                </a:lnTo>
                <a:lnTo>
                  <a:pt x="863" y="2473"/>
                </a:lnTo>
                <a:lnTo>
                  <a:pt x="1036" y="4141"/>
                </a:lnTo>
                <a:lnTo>
                  <a:pt x="1093" y="4773"/>
                </a:lnTo>
                <a:lnTo>
                  <a:pt x="1266" y="5406"/>
                </a:lnTo>
                <a:lnTo>
                  <a:pt x="1438" y="5981"/>
                </a:lnTo>
                <a:lnTo>
                  <a:pt x="1726" y="6556"/>
                </a:lnTo>
                <a:lnTo>
                  <a:pt x="1898" y="6843"/>
                </a:lnTo>
                <a:lnTo>
                  <a:pt x="2128" y="7131"/>
                </a:lnTo>
                <a:lnTo>
                  <a:pt x="2416" y="7303"/>
                </a:lnTo>
                <a:lnTo>
                  <a:pt x="2646" y="7476"/>
                </a:lnTo>
                <a:lnTo>
                  <a:pt x="2934" y="7591"/>
                </a:lnTo>
                <a:lnTo>
                  <a:pt x="3279" y="7649"/>
                </a:lnTo>
                <a:lnTo>
                  <a:pt x="3624" y="7649"/>
                </a:lnTo>
                <a:lnTo>
                  <a:pt x="3969" y="7534"/>
                </a:lnTo>
                <a:lnTo>
                  <a:pt x="4314" y="7418"/>
                </a:lnTo>
                <a:lnTo>
                  <a:pt x="4601" y="7188"/>
                </a:lnTo>
                <a:lnTo>
                  <a:pt x="4774" y="6958"/>
                </a:lnTo>
                <a:lnTo>
                  <a:pt x="4946" y="6728"/>
                </a:lnTo>
                <a:lnTo>
                  <a:pt x="5119" y="6383"/>
                </a:lnTo>
                <a:lnTo>
                  <a:pt x="5176" y="6096"/>
                </a:lnTo>
                <a:lnTo>
                  <a:pt x="5176" y="5693"/>
                </a:lnTo>
                <a:lnTo>
                  <a:pt x="5176" y="5348"/>
                </a:lnTo>
                <a:lnTo>
                  <a:pt x="5119" y="4946"/>
                </a:lnTo>
                <a:lnTo>
                  <a:pt x="5004" y="4543"/>
                </a:lnTo>
                <a:lnTo>
                  <a:pt x="4889" y="4198"/>
                </a:lnTo>
                <a:lnTo>
                  <a:pt x="4716" y="3796"/>
                </a:lnTo>
                <a:lnTo>
                  <a:pt x="4314" y="3106"/>
                </a:lnTo>
                <a:lnTo>
                  <a:pt x="3796" y="2473"/>
                </a:lnTo>
                <a:lnTo>
                  <a:pt x="3106" y="1783"/>
                </a:lnTo>
                <a:lnTo>
                  <a:pt x="2301" y="1093"/>
                </a:lnTo>
                <a:lnTo>
                  <a:pt x="1438" y="575"/>
                </a:lnTo>
                <a:lnTo>
                  <a:pt x="978" y="345"/>
                </a:lnTo>
                <a:lnTo>
                  <a:pt x="518" y="115"/>
                </a:lnTo>
                <a:lnTo>
                  <a:pt x="231" y="58"/>
                </a:lnTo>
                <a:lnTo>
                  <a:pt x="58" y="0"/>
                </a:lnTo>
                <a:close/>
              </a:path>
            </a:pathLst>
          </a:custGeom>
          <a:solidFill>
            <a:srgbClr val="FEB7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231;p8">
            <a:extLst>
              <a:ext uri="{FF2B5EF4-FFF2-40B4-BE49-F238E27FC236}">
                <a16:creationId xmlns:a16="http://schemas.microsoft.com/office/drawing/2014/main" id="{F8AD3553-883E-4C45-A509-79EF102662BB}"/>
              </a:ext>
            </a:extLst>
          </p:cNvPr>
          <p:cNvSpPr/>
          <p:nvPr userDrawn="1"/>
        </p:nvSpPr>
        <p:spPr>
          <a:xfrm>
            <a:off x="10855432" y="2569093"/>
            <a:ext cx="639118" cy="263510"/>
          </a:xfrm>
          <a:custGeom>
            <a:avLst/>
            <a:gdLst/>
            <a:ahLst/>
            <a:cxnLst/>
            <a:rect l="l" t="t" r="r" b="b"/>
            <a:pathLst>
              <a:path w="20645" h="8512" extrusionOk="0">
                <a:moveTo>
                  <a:pt x="15699" y="1"/>
                </a:moveTo>
                <a:lnTo>
                  <a:pt x="14779" y="58"/>
                </a:lnTo>
                <a:lnTo>
                  <a:pt x="13802" y="231"/>
                </a:lnTo>
                <a:lnTo>
                  <a:pt x="12882" y="461"/>
                </a:lnTo>
                <a:lnTo>
                  <a:pt x="11962" y="806"/>
                </a:lnTo>
                <a:lnTo>
                  <a:pt x="11099" y="1151"/>
                </a:lnTo>
                <a:lnTo>
                  <a:pt x="9316" y="1899"/>
                </a:lnTo>
                <a:lnTo>
                  <a:pt x="8224" y="2416"/>
                </a:lnTo>
                <a:lnTo>
                  <a:pt x="7131" y="2934"/>
                </a:lnTo>
                <a:lnTo>
                  <a:pt x="5981" y="3451"/>
                </a:lnTo>
                <a:lnTo>
                  <a:pt x="4831" y="3854"/>
                </a:lnTo>
                <a:lnTo>
                  <a:pt x="3623" y="4256"/>
                </a:lnTo>
                <a:lnTo>
                  <a:pt x="3048" y="4371"/>
                </a:lnTo>
                <a:lnTo>
                  <a:pt x="2473" y="4429"/>
                </a:lnTo>
                <a:lnTo>
                  <a:pt x="1840" y="4486"/>
                </a:lnTo>
                <a:lnTo>
                  <a:pt x="1265" y="4429"/>
                </a:lnTo>
                <a:lnTo>
                  <a:pt x="633" y="4371"/>
                </a:lnTo>
                <a:lnTo>
                  <a:pt x="58" y="4199"/>
                </a:lnTo>
                <a:lnTo>
                  <a:pt x="0" y="4199"/>
                </a:lnTo>
                <a:lnTo>
                  <a:pt x="0" y="4314"/>
                </a:lnTo>
                <a:lnTo>
                  <a:pt x="288" y="4601"/>
                </a:lnTo>
                <a:lnTo>
                  <a:pt x="863" y="5119"/>
                </a:lnTo>
                <a:lnTo>
                  <a:pt x="1725" y="5637"/>
                </a:lnTo>
                <a:lnTo>
                  <a:pt x="2530" y="6154"/>
                </a:lnTo>
                <a:lnTo>
                  <a:pt x="3451" y="6557"/>
                </a:lnTo>
                <a:lnTo>
                  <a:pt x="4371" y="6959"/>
                </a:lnTo>
                <a:lnTo>
                  <a:pt x="5291" y="7304"/>
                </a:lnTo>
                <a:lnTo>
                  <a:pt x="6211" y="7592"/>
                </a:lnTo>
                <a:lnTo>
                  <a:pt x="7131" y="7879"/>
                </a:lnTo>
                <a:lnTo>
                  <a:pt x="8051" y="8052"/>
                </a:lnTo>
                <a:lnTo>
                  <a:pt x="8971" y="8224"/>
                </a:lnTo>
                <a:lnTo>
                  <a:pt x="9949" y="8397"/>
                </a:lnTo>
                <a:lnTo>
                  <a:pt x="10869" y="8454"/>
                </a:lnTo>
                <a:lnTo>
                  <a:pt x="11847" y="8512"/>
                </a:lnTo>
                <a:lnTo>
                  <a:pt x="12767" y="8512"/>
                </a:lnTo>
                <a:lnTo>
                  <a:pt x="13744" y="8454"/>
                </a:lnTo>
                <a:lnTo>
                  <a:pt x="14664" y="8339"/>
                </a:lnTo>
                <a:lnTo>
                  <a:pt x="15584" y="8167"/>
                </a:lnTo>
                <a:lnTo>
                  <a:pt x="16275" y="7994"/>
                </a:lnTo>
                <a:lnTo>
                  <a:pt x="17022" y="7707"/>
                </a:lnTo>
                <a:lnTo>
                  <a:pt x="17827" y="7419"/>
                </a:lnTo>
                <a:lnTo>
                  <a:pt x="18517" y="7017"/>
                </a:lnTo>
                <a:lnTo>
                  <a:pt x="19207" y="6557"/>
                </a:lnTo>
                <a:lnTo>
                  <a:pt x="19495" y="6327"/>
                </a:lnTo>
                <a:lnTo>
                  <a:pt x="19782" y="6039"/>
                </a:lnTo>
                <a:lnTo>
                  <a:pt x="20012" y="5752"/>
                </a:lnTo>
                <a:lnTo>
                  <a:pt x="20242" y="5407"/>
                </a:lnTo>
                <a:lnTo>
                  <a:pt x="20415" y="5061"/>
                </a:lnTo>
                <a:lnTo>
                  <a:pt x="20530" y="4716"/>
                </a:lnTo>
                <a:lnTo>
                  <a:pt x="20588" y="4314"/>
                </a:lnTo>
                <a:lnTo>
                  <a:pt x="20645" y="3854"/>
                </a:lnTo>
                <a:lnTo>
                  <a:pt x="20588" y="3451"/>
                </a:lnTo>
                <a:lnTo>
                  <a:pt x="20472" y="3049"/>
                </a:lnTo>
                <a:lnTo>
                  <a:pt x="20300" y="2704"/>
                </a:lnTo>
                <a:lnTo>
                  <a:pt x="20127" y="2301"/>
                </a:lnTo>
                <a:lnTo>
                  <a:pt x="19897" y="1956"/>
                </a:lnTo>
                <a:lnTo>
                  <a:pt x="19610" y="1611"/>
                </a:lnTo>
                <a:lnTo>
                  <a:pt x="19322" y="1324"/>
                </a:lnTo>
                <a:lnTo>
                  <a:pt x="18977" y="1036"/>
                </a:lnTo>
                <a:lnTo>
                  <a:pt x="18632" y="748"/>
                </a:lnTo>
                <a:lnTo>
                  <a:pt x="18230" y="576"/>
                </a:lnTo>
                <a:lnTo>
                  <a:pt x="17885" y="346"/>
                </a:lnTo>
                <a:lnTo>
                  <a:pt x="17482" y="231"/>
                </a:lnTo>
                <a:lnTo>
                  <a:pt x="17080" y="116"/>
                </a:lnTo>
                <a:lnTo>
                  <a:pt x="16677" y="58"/>
                </a:lnTo>
                <a:lnTo>
                  <a:pt x="15699" y="1"/>
                </a:lnTo>
                <a:close/>
              </a:path>
            </a:pathLst>
          </a:custGeom>
          <a:solidFill>
            <a:srgbClr val="CFC1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232;p8">
            <a:extLst>
              <a:ext uri="{FF2B5EF4-FFF2-40B4-BE49-F238E27FC236}">
                <a16:creationId xmlns:a16="http://schemas.microsoft.com/office/drawing/2014/main" id="{810107B0-4F40-4BA6-B150-7964C7A4D328}"/>
              </a:ext>
            </a:extLst>
          </p:cNvPr>
          <p:cNvSpPr/>
          <p:nvPr userDrawn="1"/>
        </p:nvSpPr>
        <p:spPr>
          <a:xfrm>
            <a:off x="10629319" y="2700848"/>
            <a:ext cx="544790" cy="532314"/>
          </a:xfrm>
          <a:custGeom>
            <a:avLst/>
            <a:gdLst/>
            <a:ahLst/>
            <a:cxnLst/>
            <a:rect l="l" t="t" r="r" b="b"/>
            <a:pathLst>
              <a:path w="17598" h="17195" extrusionOk="0">
                <a:moveTo>
                  <a:pt x="58" y="0"/>
                </a:moveTo>
                <a:lnTo>
                  <a:pt x="58" y="115"/>
                </a:lnTo>
                <a:lnTo>
                  <a:pt x="1" y="518"/>
                </a:lnTo>
                <a:lnTo>
                  <a:pt x="58" y="1438"/>
                </a:lnTo>
                <a:lnTo>
                  <a:pt x="231" y="2761"/>
                </a:lnTo>
                <a:lnTo>
                  <a:pt x="576" y="4083"/>
                </a:lnTo>
                <a:lnTo>
                  <a:pt x="921" y="5348"/>
                </a:lnTo>
                <a:lnTo>
                  <a:pt x="1439" y="6671"/>
                </a:lnTo>
                <a:lnTo>
                  <a:pt x="1956" y="7879"/>
                </a:lnTo>
                <a:lnTo>
                  <a:pt x="2589" y="9086"/>
                </a:lnTo>
                <a:lnTo>
                  <a:pt x="3279" y="10237"/>
                </a:lnTo>
                <a:lnTo>
                  <a:pt x="3969" y="11329"/>
                </a:lnTo>
                <a:lnTo>
                  <a:pt x="4601" y="12249"/>
                </a:lnTo>
                <a:lnTo>
                  <a:pt x="5291" y="13054"/>
                </a:lnTo>
                <a:lnTo>
                  <a:pt x="6039" y="13859"/>
                </a:lnTo>
                <a:lnTo>
                  <a:pt x="6787" y="14550"/>
                </a:lnTo>
                <a:lnTo>
                  <a:pt x="7649" y="15240"/>
                </a:lnTo>
                <a:lnTo>
                  <a:pt x="8512" y="15815"/>
                </a:lnTo>
                <a:lnTo>
                  <a:pt x="9489" y="16332"/>
                </a:lnTo>
                <a:lnTo>
                  <a:pt x="10467" y="16735"/>
                </a:lnTo>
                <a:lnTo>
                  <a:pt x="11387" y="17022"/>
                </a:lnTo>
                <a:lnTo>
                  <a:pt x="12250" y="17195"/>
                </a:lnTo>
                <a:lnTo>
                  <a:pt x="13630" y="17195"/>
                </a:lnTo>
                <a:lnTo>
                  <a:pt x="14032" y="17080"/>
                </a:lnTo>
                <a:lnTo>
                  <a:pt x="14435" y="16965"/>
                </a:lnTo>
                <a:lnTo>
                  <a:pt x="14838" y="16850"/>
                </a:lnTo>
                <a:lnTo>
                  <a:pt x="15240" y="16620"/>
                </a:lnTo>
                <a:lnTo>
                  <a:pt x="15585" y="16390"/>
                </a:lnTo>
                <a:lnTo>
                  <a:pt x="15988" y="16102"/>
                </a:lnTo>
                <a:lnTo>
                  <a:pt x="16275" y="15815"/>
                </a:lnTo>
                <a:lnTo>
                  <a:pt x="16620" y="15412"/>
                </a:lnTo>
                <a:lnTo>
                  <a:pt x="16850" y="15010"/>
                </a:lnTo>
                <a:lnTo>
                  <a:pt x="17080" y="14607"/>
                </a:lnTo>
                <a:lnTo>
                  <a:pt x="17310" y="14204"/>
                </a:lnTo>
                <a:lnTo>
                  <a:pt x="17425" y="13744"/>
                </a:lnTo>
                <a:lnTo>
                  <a:pt x="17540" y="13342"/>
                </a:lnTo>
                <a:lnTo>
                  <a:pt x="17598" y="12939"/>
                </a:lnTo>
                <a:lnTo>
                  <a:pt x="17598" y="12479"/>
                </a:lnTo>
                <a:lnTo>
                  <a:pt x="17598" y="12077"/>
                </a:lnTo>
                <a:lnTo>
                  <a:pt x="17540" y="11674"/>
                </a:lnTo>
                <a:lnTo>
                  <a:pt x="17425" y="11272"/>
                </a:lnTo>
                <a:lnTo>
                  <a:pt x="17253" y="10869"/>
                </a:lnTo>
                <a:lnTo>
                  <a:pt x="16908" y="10122"/>
                </a:lnTo>
                <a:lnTo>
                  <a:pt x="16390" y="9374"/>
                </a:lnTo>
                <a:lnTo>
                  <a:pt x="15758" y="8684"/>
                </a:lnTo>
                <a:lnTo>
                  <a:pt x="15183" y="8109"/>
                </a:lnTo>
                <a:lnTo>
                  <a:pt x="14492" y="7591"/>
                </a:lnTo>
                <a:lnTo>
                  <a:pt x="13802" y="7131"/>
                </a:lnTo>
                <a:lnTo>
                  <a:pt x="13112" y="6671"/>
                </a:lnTo>
                <a:lnTo>
                  <a:pt x="12365" y="6326"/>
                </a:lnTo>
                <a:lnTo>
                  <a:pt x="11560" y="5924"/>
                </a:lnTo>
                <a:lnTo>
                  <a:pt x="10007" y="5348"/>
                </a:lnTo>
                <a:lnTo>
                  <a:pt x="7994" y="4601"/>
                </a:lnTo>
                <a:lnTo>
                  <a:pt x="5867" y="3853"/>
                </a:lnTo>
                <a:lnTo>
                  <a:pt x="4831" y="3451"/>
                </a:lnTo>
                <a:lnTo>
                  <a:pt x="3796" y="2991"/>
                </a:lnTo>
                <a:lnTo>
                  <a:pt x="2819" y="2473"/>
                </a:lnTo>
                <a:lnTo>
                  <a:pt x="1956" y="1841"/>
                </a:lnTo>
                <a:lnTo>
                  <a:pt x="1439" y="1438"/>
                </a:lnTo>
                <a:lnTo>
                  <a:pt x="978" y="1036"/>
                </a:lnTo>
                <a:lnTo>
                  <a:pt x="518" y="518"/>
                </a:lnTo>
                <a:lnTo>
                  <a:pt x="116" y="58"/>
                </a:lnTo>
                <a:lnTo>
                  <a:pt x="58" y="0"/>
                </a:lnTo>
                <a:close/>
              </a:path>
            </a:pathLst>
          </a:custGeom>
          <a:solidFill>
            <a:srgbClr val="B8C2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233;p8">
            <a:extLst>
              <a:ext uri="{FF2B5EF4-FFF2-40B4-BE49-F238E27FC236}">
                <a16:creationId xmlns:a16="http://schemas.microsoft.com/office/drawing/2014/main" id="{AB219FD2-2491-4EF2-B2C2-5E29D7B19949}"/>
              </a:ext>
            </a:extLst>
          </p:cNvPr>
          <p:cNvSpPr/>
          <p:nvPr userDrawn="1"/>
        </p:nvSpPr>
        <p:spPr>
          <a:xfrm>
            <a:off x="10396116" y="2843253"/>
            <a:ext cx="158471" cy="124666"/>
          </a:xfrm>
          <a:custGeom>
            <a:avLst/>
            <a:gdLst/>
            <a:ahLst/>
            <a:cxnLst/>
            <a:rect l="l" t="t" r="r" b="b"/>
            <a:pathLst>
              <a:path w="5119" h="4027" extrusionOk="0">
                <a:moveTo>
                  <a:pt x="2071" y="1"/>
                </a:moveTo>
                <a:lnTo>
                  <a:pt x="1553" y="116"/>
                </a:lnTo>
                <a:lnTo>
                  <a:pt x="1208" y="231"/>
                </a:lnTo>
                <a:lnTo>
                  <a:pt x="806" y="461"/>
                </a:lnTo>
                <a:lnTo>
                  <a:pt x="518" y="748"/>
                </a:lnTo>
                <a:lnTo>
                  <a:pt x="288" y="1094"/>
                </a:lnTo>
                <a:lnTo>
                  <a:pt x="115" y="1439"/>
                </a:lnTo>
                <a:lnTo>
                  <a:pt x="0" y="1841"/>
                </a:lnTo>
                <a:lnTo>
                  <a:pt x="58" y="2244"/>
                </a:lnTo>
                <a:lnTo>
                  <a:pt x="230" y="2646"/>
                </a:lnTo>
                <a:lnTo>
                  <a:pt x="518" y="3049"/>
                </a:lnTo>
                <a:lnTo>
                  <a:pt x="863" y="3394"/>
                </a:lnTo>
                <a:lnTo>
                  <a:pt x="1266" y="3624"/>
                </a:lnTo>
                <a:lnTo>
                  <a:pt x="1726" y="3796"/>
                </a:lnTo>
                <a:lnTo>
                  <a:pt x="2186" y="3969"/>
                </a:lnTo>
                <a:lnTo>
                  <a:pt x="2646" y="4026"/>
                </a:lnTo>
                <a:lnTo>
                  <a:pt x="3106" y="3969"/>
                </a:lnTo>
                <a:lnTo>
                  <a:pt x="3566" y="3911"/>
                </a:lnTo>
                <a:lnTo>
                  <a:pt x="3968" y="3739"/>
                </a:lnTo>
                <a:lnTo>
                  <a:pt x="4313" y="3509"/>
                </a:lnTo>
                <a:lnTo>
                  <a:pt x="4659" y="3279"/>
                </a:lnTo>
                <a:lnTo>
                  <a:pt x="4889" y="2934"/>
                </a:lnTo>
                <a:lnTo>
                  <a:pt x="5061" y="2589"/>
                </a:lnTo>
                <a:lnTo>
                  <a:pt x="5119" y="2186"/>
                </a:lnTo>
                <a:lnTo>
                  <a:pt x="5119" y="1784"/>
                </a:lnTo>
                <a:lnTo>
                  <a:pt x="4946" y="1324"/>
                </a:lnTo>
                <a:lnTo>
                  <a:pt x="4659" y="979"/>
                </a:lnTo>
                <a:lnTo>
                  <a:pt x="4313" y="633"/>
                </a:lnTo>
                <a:lnTo>
                  <a:pt x="3911" y="346"/>
                </a:lnTo>
                <a:lnTo>
                  <a:pt x="3451" y="173"/>
                </a:lnTo>
                <a:lnTo>
                  <a:pt x="2991" y="58"/>
                </a:lnTo>
                <a:lnTo>
                  <a:pt x="2531" y="1"/>
                </a:lnTo>
                <a:close/>
              </a:path>
            </a:pathLst>
          </a:custGeom>
          <a:solidFill>
            <a:srgbClr val="CFC1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234;p8">
            <a:extLst>
              <a:ext uri="{FF2B5EF4-FFF2-40B4-BE49-F238E27FC236}">
                <a16:creationId xmlns:a16="http://schemas.microsoft.com/office/drawing/2014/main" id="{A8493A42-2821-4C18-B407-8A1D802BA828}"/>
              </a:ext>
            </a:extLst>
          </p:cNvPr>
          <p:cNvSpPr/>
          <p:nvPr userDrawn="1"/>
        </p:nvSpPr>
        <p:spPr>
          <a:xfrm>
            <a:off x="1920155" y="2948261"/>
            <a:ext cx="110425" cy="87269"/>
          </a:xfrm>
          <a:custGeom>
            <a:avLst/>
            <a:gdLst/>
            <a:ahLst/>
            <a:cxnLst/>
            <a:rect l="l" t="t" r="r" b="b"/>
            <a:pathLst>
              <a:path w="3567" h="2819" extrusionOk="0">
                <a:moveTo>
                  <a:pt x="1381" y="1"/>
                </a:moveTo>
                <a:lnTo>
                  <a:pt x="1093" y="58"/>
                </a:lnTo>
                <a:lnTo>
                  <a:pt x="806" y="173"/>
                </a:lnTo>
                <a:lnTo>
                  <a:pt x="576" y="346"/>
                </a:lnTo>
                <a:lnTo>
                  <a:pt x="346" y="518"/>
                </a:lnTo>
                <a:lnTo>
                  <a:pt x="173" y="748"/>
                </a:lnTo>
                <a:lnTo>
                  <a:pt x="58" y="1036"/>
                </a:lnTo>
                <a:lnTo>
                  <a:pt x="1" y="1266"/>
                </a:lnTo>
                <a:lnTo>
                  <a:pt x="1" y="1553"/>
                </a:lnTo>
                <a:lnTo>
                  <a:pt x="173" y="1841"/>
                </a:lnTo>
                <a:lnTo>
                  <a:pt x="346" y="2128"/>
                </a:lnTo>
                <a:lnTo>
                  <a:pt x="576" y="2358"/>
                </a:lnTo>
                <a:lnTo>
                  <a:pt x="863" y="2531"/>
                </a:lnTo>
                <a:lnTo>
                  <a:pt x="1151" y="2646"/>
                </a:lnTo>
                <a:lnTo>
                  <a:pt x="1496" y="2761"/>
                </a:lnTo>
                <a:lnTo>
                  <a:pt x="1841" y="2818"/>
                </a:lnTo>
                <a:lnTo>
                  <a:pt x="2128" y="2818"/>
                </a:lnTo>
                <a:lnTo>
                  <a:pt x="2473" y="2703"/>
                </a:lnTo>
                <a:lnTo>
                  <a:pt x="2761" y="2646"/>
                </a:lnTo>
                <a:lnTo>
                  <a:pt x="2991" y="2473"/>
                </a:lnTo>
                <a:lnTo>
                  <a:pt x="3221" y="2301"/>
                </a:lnTo>
                <a:lnTo>
                  <a:pt x="3394" y="2071"/>
                </a:lnTo>
                <a:lnTo>
                  <a:pt x="3509" y="1783"/>
                </a:lnTo>
                <a:lnTo>
                  <a:pt x="3566" y="1496"/>
                </a:lnTo>
                <a:lnTo>
                  <a:pt x="3509" y="1208"/>
                </a:lnTo>
                <a:lnTo>
                  <a:pt x="3394" y="921"/>
                </a:lnTo>
                <a:lnTo>
                  <a:pt x="3221" y="691"/>
                </a:lnTo>
                <a:lnTo>
                  <a:pt x="2991" y="461"/>
                </a:lnTo>
                <a:lnTo>
                  <a:pt x="2703" y="288"/>
                </a:lnTo>
                <a:lnTo>
                  <a:pt x="2416" y="116"/>
                </a:lnTo>
                <a:lnTo>
                  <a:pt x="2071" y="58"/>
                </a:lnTo>
                <a:lnTo>
                  <a:pt x="1726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236;p8">
            <a:extLst>
              <a:ext uri="{FF2B5EF4-FFF2-40B4-BE49-F238E27FC236}">
                <a16:creationId xmlns:a16="http://schemas.microsoft.com/office/drawing/2014/main" id="{F6A5B587-F0E1-4C36-ADC4-FE8CA422FF97}"/>
              </a:ext>
            </a:extLst>
          </p:cNvPr>
          <p:cNvSpPr/>
          <p:nvPr userDrawn="1"/>
        </p:nvSpPr>
        <p:spPr>
          <a:xfrm>
            <a:off x="878714" y="2427044"/>
            <a:ext cx="158471" cy="124635"/>
          </a:xfrm>
          <a:custGeom>
            <a:avLst/>
            <a:gdLst/>
            <a:ahLst/>
            <a:cxnLst/>
            <a:rect l="l" t="t" r="r" b="b"/>
            <a:pathLst>
              <a:path w="5119" h="4026" extrusionOk="0">
                <a:moveTo>
                  <a:pt x="2013" y="0"/>
                </a:moveTo>
                <a:lnTo>
                  <a:pt x="1553" y="115"/>
                </a:lnTo>
                <a:lnTo>
                  <a:pt x="1150" y="230"/>
                </a:lnTo>
                <a:lnTo>
                  <a:pt x="805" y="460"/>
                </a:lnTo>
                <a:lnTo>
                  <a:pt x="518" y="748"/>
                </a:lnTo>
                <a:lnTo>
                  <a:pt x="230" y="1093"/>
                </a:lnTo>
                <a:lnTo>
                  <a:pt x="58" y="1438"/>
                </a:lnTo>
                <a:lnTo>
                  <a:pt x="0" y="1840"/>
                </a:lnTo>
                <a:lnTo>
                  <a:pt x="58" y="2243"/>
                </a:lnTo>
                <a:lnTo>
                  <a:pt x="230" y="2646"/>
                </a:lnTo>
                <a:lnTo>
                  <a:pt x="518" y="3048"/>
                </a:lnTo>
                <a:lnTo>
                  <a:pt x="863" y="3336"/>
                </a:lnTo>
                <a:lnTo>
                  <a:pt x="1265" y="3623"/>
                </a:lnTo>
                <a:lnTo>
                  <a:pt x="1668" y="3796"/>
                </a:lnTo>
                <a:lnTo>
                  <a:pt x="2128" y="3968"/>
                </a:lnTo>
                <a:lnTo>
                  <a:pt x="2646" y="4026"/>
                </a:lnTo>
                <a:lnTo>
                  <a:pt x="3106" y="3968"/>
                </a:lnTo>
                <a:lnTo>
                  <a:pt x="3566" y="3911"/>
                </a:lnTo>
                <a:lnTo>
                  <a:pt x="3968" y="3738"/>
                </a:lnTo>
                <a:lnTo>
                  <a:pt x="4313" y="3508"/>
                </a:lnTo>
                <a:lnTo>
                  <a:pt x="4658" y="3221"/>
                </a:lnTo>
                <a:lnTo>
                  <a:pt x="4888" y="2933"/>
                </a:lnTo>
                <a:lnTo>
                  <a:pt x="5061" y="2531"/>
                </a:lnTo>
                <a:lnTo>
                  <a:pt x="5118" y="2186"/>
                </a:lnTo>
                <a:lnTo>
                  <a:pt x="5061" y="1725"/>
                </a:lnTo>
                <a:lnTo>
                  <a:pt x="4888" y="1323"/>
                </a:lnTo>
                <a:lnTo>
                  <a:pt x="4601" y="978"/>
                </a:lnTo>
                <a:lnTo>
                  <a:pt x="4256" y="633"/>
                </a:lnTo>
                <a:lnTo>
                  <a:pt x="3853" y="345"/>
                </a:lnTo>
                <a:lnTo>
                  <a:pt x="3451" y="173"/>
                </a:lnTo>
                <a:lnTo>
                  <a:pt x="2991" y="58"/>
                </a:lnTo>
                <a:lnTo>
                  <a:pt x="2531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237;p8">
            <a:extLst>
              <a:ext uri="{FF2B5EF4-FFF2-40B4-BE49-F238E27FC236}">
                <a16:creationId xmlns:a16="http://schemas.microsoft.com/office/drawing/2014/main" id="{4AF2AF58-9A5B-4AC5-8FA6-F1A5C5AD947E}"/>
              </a:ext>
            </a:extLst>
          </p:cNvPr>
          <p:cNvSpPr/>
          <p:nvPr userDrawn="1"/>
        </p:nvSpPr>
        <p:spPr>
          <a:xfrm>
            <a:off x="807512" y="2619290"/>
            <a:ext cx="327592" cy="156707"/>
          </a:xfrm>
          <a:custGeom>
            <a:avLst/>
            <a:gdLst/>
            <a:ahLst/>
            <a:cxnLst/>
            <a:rect l="l" t="t" r="r" b="b"/>
            <a:pathLst>
              <a:path w="10582" h="5062" extrusionOk="0">
                <a:moveTo>
                  <a:pt x="2013" y="1"/>
                </a:moveTo>
                <a:lnTo>
                  <a:pt x="1610" y="116"/>
                </a:lnTo>
                <a:lnTo>
                  <a:pt x="1150" y="288"/>
                </a:lnTo>
                <a:lnTo>
                  <a:pt x="748" y="519"/>
                </a:lnTo>
                <a:lnTo>
                  <a:pt x="460" y="806"/>
                </a:lnTo>
                <a:lnTo>
                  <a:pt x="173" y="1209"/>
                </a:lnTo>
                <a:lnTo>
                  <a:pt x="0" y="1554"/>
                </a:lnTo>
                <a:lnTo>
                  <a:pt x="0" y="1784"/>
                </a:lnTo>
                <a:lnTo>
                  <a:pt x="0" y="2014"/>
                </a:lnTo>
                <a:lnTo>
                  <a:pt x="58" y="2416"/>
                </a:lnTo>
                <a:lnTo>
                  <a:pt x="230" y="2761"/>
                </a:lnTo>
                <a:lnTo>
                  <a:pt x="460" y="3106"/>
                </a:lnTo>
                <a:lnTo>
                  <a:pt x="748" y="3394"/>
                </a:lnTo>
                <a:lnTo>
                  <a:pt x="1093" y="3681"/>
                </a:lnTo>
                <a:lnTo>
                  <a:pt x="1438" y="3911"/>
                </a:lnTo>
                <a:lnTo>
                  <a:pt x="2185" y="4314"/>
                </a:lnTo>
                <a:lnTo>
                  <a:pt x="2645" y="4486"/>
                </a:lnTo>
                <a:lnTo>
                  <a:pt x="3105" y="4659"/>
                </a:lnTo>
                <a:lnTo>
                  <a:pt x="4083" y="4889"/>
                </a:lnTo>
                <a:lnTo>
                  <a:pt x="5061" y="5004"/>
                </a:lnTo>
                <a:lnTo>
                  <a:pt x="6038" y="5062"/>
                </a:lnTo>
                <a:lnTo>
                  <a:pt x="7073" y="5004"/>
                </a:lnTo>
                <a:lnTo>
                  <a:pt x="8108" y="4831"/>
                </a:lnTo>
                <a:lnTo>
                  <a:pt x="9086" y="4601"/>
                </a:lnTo>
                <a:lnTo>
                  <a:pt x="10064" y="4256"/>
                </a:lnTo>
                <a:lnTo>
                  <a:pt x="10409" y="4026"/>
                </a:lnTo>
                <a:lnTo>
                  <a:pt x="10581" y="3911"/>
                </a:lnTo>
                <a:lnTo>
                  <a:pt x="10236" y="3911"/>
                </a:lnTo>
                <a:lnTo>
                  <a:pt x="9949" y="3854"/>
                </a:lnTo>
                <a:lnTo>
                  <a:pt x="9316" y="3739"/>
                </a:lnTo>
                <a:lnTo>
                  <a:pt x="8741" y="3509"/>
                </a:lnTo>
                <a:lnTo>
                  <a:pt x="8166" y="3221"/>
                </a:lnTo>
                <a:lnTo>
                  <a:pt x="7591" y="2876"/>
                </a:lnTo>
                <a:lnTo>
                  <a:pt x="7073" y="2474"/>
                </a:lnTo>
                <a:lnTo>
                  <a:pt x="6038" y="1726"/>
                </a:lnTo>
                <a:lnTo>
                  <a:pt x="5233" y="1151"/>
                </a:lnTo>
                <a:lnTo>
                  <a:pt x="4371" y="634"/>
                </a:lnTo>
                <a:lnTo>
                  <a:pt x="3911" y="404"/>
                </a:lnTo>
                <a:lnTo>
                  <a:pt x="3450" y="231"/>
                </a:lnTo>
                <a:lnTo>
                  <a:pt x="2933" y="58"/>
                </a:lnTo>
                <a:lnTo>
                  <a:pt x="2415" y="1"/>
                </a:lnTo>
                <a:close/>
              </a:path>
            </a:pathLst>
          </a:custGeom>
          <a:solidFill>
            <a:srgbClr val="7B77C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ED2273-FBD9-4395-B60A-185D0C8B7A0F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8D8623B-1F75-477F-A52A-23FC06E033F9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20738091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53979" y="228600"/>
            <a:ext cx="10746921" cy="77491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3979" y="1500474"/>
            <a:ext cx="5303520" cy="466344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380" y="1500474"/>
            <a:ext cx="5303520" cy="466344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753979" y="1176904"/>
            <a:ext cx="10746921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CC30D66-2667-4491-A150-C88E7F303999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889CED-22F9-4CAE-8F48-80D63F2D10C0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4326093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979" y="228600"/>
            <a:ext cx="10746921" cy="77491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53979" y="1176904"/>
            <a:ext cx="10746921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B5D6428-22EE-4CDE-A06E-FD5197787AEF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C5AE06-6C8E-4AB6-9547-96065C4C2B7F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362852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14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F7117B4-2780-471F-A66B-660163209403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E24E36-FDA7-493C-A7AF-ED69B0FB8116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3918044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DD55A2-7120-42BD-8E4A-91B7E044149D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574A00-33B5-4FD6-B2B6-E5436D1F338F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520000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3048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905000"/>
            <a:ext cx="5892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19050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0F3C098-4DB6-4471-BA31-A52E4964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8EDD9F6-B8E2-48DD-8CCE-436B8592D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B5C31-2E1C-4061-A6D3-AFB86EC835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33488E-1C9A-4B83-AA7E-A279BA55360C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0D667D-0AEE-488E-8FA8-4ED6C067CA06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644272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422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84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151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4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A12EC19-5997-43AB-9A92-061FFB2B840C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58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9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A12EC19-5997-43AB-9A92-061FFB2B840C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804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3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753978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66210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3979" y="1399026"/>
            <a:ext cx="10750633" cy="4620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6" name="Rectangle 35"/>
          <p:cNvSpPr/>
          <p:nvPr userDrawn="1"/>
        </p:nvSpPr>
        <p:spPr>
          <a:xfrm>
            <a:off x="1" y="6416256"/>
            <a:ext cx="3801978" cy="45289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 userDrawn="1"/>
        </p:nvSpPr>
        <p:spPr>
          <a:xfrm>
            <a:off x="3842075" y="6416256"/>
            <a:ext cx="7626741" cy="452890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38" name="Rectangle 37"/>
          <p:cNvSpPr/>
          <p:nvPr userDrawn="1"/>
        </p:nvSpPr>
        <p:spPr>
          <a:xfrm>
            <a:off x="11500900" y="6416256"/>
            <a:ext cx="691100" cy="4528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itle Placeholder 38"/>
          <p:cNvSpPr>
            <a:spLocks noGrp="1"/>
          </p:cNvSpPr>
          <p:nvPr>
            <p:ph type="title"/>
          </p:nvPr>
        </p:nvSpPr>
        <p:spPr>
          <a:xfrm>
            <a:off x="753979" y="228601"/>
            <a:ext cx="10746921" cy="844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0" name="TextBox 39"/>
          <p:cNvSpPr txBox="1"/>
          <p:nvPr userDrawn="1"/>
        </p:nvSpPr>
        <p:spPr>
          <a:xfrm>
            <a:off x="11504612" y="6487402"/>
            <a:ext cx="687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A11D5C9F-DCDD-47CD-BA3F-ADA670993C2C}" type="slidenum">
              <a:rPr lang="en-US" sz="1600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71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3006674" y="2666467"/>
            <a:ext cx="5013521" cy="121623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b="1" dirty="0">
                <a:solidFill>
                  <a:schemeClr val="accent2"/>
                </a:solidFill>
              </a:rPr>
              <a:t>Queue </a:t>
            </a:r>
            <a:r>
              <a:rPr lang="en-US" sz="8000" b="1" dirty="0" smtClean="0">
                <a:solidFill>
                  <a:schemeClr val="accent2"/>
                </a:solidFill>
              </a:rPr>
              <a:t>Algorithm</a:t>
            </a:r>
            <a:endParaRPr lang="en-US" sz="8000" b="1" dirty="0">
              <a:solidFill>
                <a:schemeClr val="accent2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9358604" y="0"/>
            <a:ext cx="2146941" cy="1712222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53134" y="194034"/>
            <a:ext cx="5330737" cy="1779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hickThin">
                <a:solidFill>
                  <a:schemeClr val="accent2">
                    <a:lumMod val="50000"/>
                    <a:lumOff val="0"/>
                  </a:schemeClr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137160" tIns="91440" rIns="137160" bIns="91440" anchor="ctr" anchorCtr="0" upright="1">
            <a:noAutofit/>
          </a:bodyPr>
          <a:lstStyle/>
          <a:p>
            <a:pPr marL="0" marR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Kurdistan Regional Government-Iraq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Ministry of Higher Education and Scientific Research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Duhok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Polytechnic University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Technical Collage of </a:t>
            </a:r>
            <a:r>
              <a:rPr lang="en-US" sz="1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Zakho</a:t>
            </a:r>
            <a:endParaRPr lang="en-US" sz="1200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Dept. of </a:t>
            </a:r>
            <a:r>
              <a:rPr lang="en-US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CIS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7652" y="5792090"/>
            <a:ext cx="4300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Lecturers: </a:t>
            </a:r>
            <a:r>
              <a:rPr lang="en-US" dirty="0" err="1"/>
              <a:t>Sipan</a:t>
            </a:r>
            <a:r>
              <a:rPr lang="en-US" dirty="0"/>
              <a:t> M. Hameed </a:t>
            </a:r>
            <a:r>
              <a:rPr lang="en-US" dirty="0" smtClean="0"/>
              <a:t>&amp; Ahmed </a:t>
            </a:r>
            <a:r>
              <a:rPr lang="en-US" dirty="0"/>
              <a:t>Jamil</a:t>
            </a:r>
          </a:p>
        </p:txBody>
      </p:sp>
    </p:spTree>
    <p:extLst>
      <p:ext uri="{BB962C8B-B14F-4D97-AF65-F5344CB8AC3E}">
        <p14:creationId xmlns:p14="http://schemas.microsoft.com/office/powerpoint/2010/main" val="1174556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338A1-DB69-43C1-B5F5-7C7CDC7FD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Queue Operations - Example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BEAD7AB-50DA-4BAC-9865-DBFAD66969C2}"/>
              </a:ext>
            </a:extLst>
          </p:cNvPr>
          <p:cNvGrpSpPr/>
          <p:nvPr/>
        </p:nvGrpSpPr>
        <p:grpSpPr>
          <a:xfrm>
            <a:off x="3998328" y="1785599"/>
            <a:ext cx="7630913" cy="862768"/>
            <a:chOff x="526496" y="1616038"/>
            <a:chExt cx="7630913" cy="862768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29BB9FD4-C369-498C-9F17-3A0E4D7CFF0E}"/>
                </a:ext>
              </a:extLst>
            </p:cNvPr>
            <p:cNvSpPr/>
            <p:nvPr/>
          </p:nvSpPr>
          <p:spPr>
            <a:xfrm>
              <a:off x="2065231" y="1990840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0C90C83-EB3A-4D35-A504-5A806A292223}"/>
                </a:ext>
              </a:extLst>
            </p:cNvPr>
            <p:cNvSpPr txBox="1"/>
            <p:nvPr/>
          </p:nvSpPr>
          <p:spPr>
            <a:xfrm>
              <a:off x="745907" y="161824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E6CEC8BF-5FF1-493F-BA7B-7D274BF7E73B}"/>
                </a:ext>
              </a:extLst>
            </p:cNvPr>
            <p:cNvSpPr txBox="1"/>
            <p:nvPr/>
          </p:nvSpPr>
          <p:spPr>
            <a:xfrm>
              <a:off x="1514101" y="1618247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D4E01B6A-B137-4EE2-8E35-2DF98B309CB5}"/>
                </a:ext>
              </a:extLst>
            </p:cNvPr>
            <p:cNvSpPr txBox="1"/>
            <p:nvPr/>
          </p:nvSpPr>
          <p:spPr>
            <a:xfrm>
              <a:off x="2297093" y="161603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DEAAC5B8-9D93-42CC-A2C6-83FF42BFE798}"/>
                </a:ext>
              </a:extLst>
            </p:cNvPr>
            <p:cNvSpPr txBox="1"/>
            <p:nvPr/>
          </p:nvSpPr>
          <p:spPr>
            <a:xfrm>
              <a:off x="3061142" y="162040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EC8E1515-7BAF-425A-B74C-CECDDEF179B6}"/>
                </a:ext>
              </a:extLst>
            </p:cNvPr>
            <p:cNvSpPr txBox="1"/>
            <p:nvPr/>
          </p:nvSpPr>
          <p:spPr>
            <a:xfrm>
              <a:off x="3779552" y="162040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F60A8090-D8AB-4034-A985-D4A96E89FA40}"/>
                </a:ext>
              </a:extLst>
            </p:cNvPr>
            <p:cNvSpPr txBox="1"/>
            <p:nvPr/>
          </p:nvSpPr>
          <p:spPr>
            <a:xfrm>
              <a:off x="4555112" y="1633084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D2041871-F5F5-4E57-89E9-22598C4FCA9C}"/>
                </a:ext>
              </a:extLst>
            </p:cNvPr>
            <p:cNvSpPr txBox="1"/>
            <p:nvPr/>
          </p:nvSpPr>
          <p:spPr>
            <a:xfrm>
              <a:off x="5324161" y="163518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3FEB3FCC-152E-4BE0-9D04-EAF9CB47AEF5}"/>
                </a:ext>
              </a:extLst>
            </p:cNvPr>
            <p:cNvSpPr txBox="1"/>
            <p:nvPr/>
          </p:nvSpPr>
          <p:spPr>
            <a:xfrm>
              <a:off x="6081976" y="1646345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7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82F2D69E-FBCF-45B9-ABC9-3A5E8F7913EC}"/>
                </a:ext>
              </a:extLst>
            </p:cNvPr>
            <p:cNvSpPr txBox="1"/>
            <p:nvPr/>
          </p:nvSpPr>
          <p:spPr>
            <a:xfrm>
              <a:off x="6813131" y="163518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8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B137508C-6ED6-415E-9E5F-58310B1F0EAB}"/>
                </a:ext>
              </a:extLst>
            </p:cNvPr>
            <p:cNvSpPr/>
            <p:nvPr/>
          </p:nvSpPr>
          <p:spPr>
            <a:xfrm>
              <a:off x="1292286" y="1990841"/>
              <a:ext cx="757815" cy="486137"/>
            </a:xfrm>
            <a:prstGeom prst="rect">
              <a:avLst/>
            </a:prstGeom>
            <a:ln w="34925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3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E077F363-8A14-4BD8-9FC5-28BE60299AC3}"/>
                </a:ext>
              </a:extLst>
            </p:cNvPr>
            <p:cNvSpPr txBox="1"/>
            <p:nvPr/>
          </p:nvSpPr>
          <p:spPr>
            <a:xfrm>
              <a:off x="7621246" y="162150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9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A81E9DEA-7C5F-4E95-A50F-B826D47061F9}"/>
                </a:ext>
              </a:extLst>
            </p:cNvPr>
            <p:cNvSpPr/>
            <p:nvPr/>
          </p:nvSpPr>
          <p:spPr>
            <a:xfrm>
              <a:off x="2838688" y="1990839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F4199850-D9F2-42AC-8CEE-AC5CF2251747}"/>
                </a:ext>
              </a:extLst>
            </p:cNvPr>
            <p:cNvSpPr/>
            <p:nvPr/>
          </p:nvSpPr>
          <p:spPr>
            <a:xfrm>
              <a:off x="3578350" y="1990300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0FA259E2-D300-4D82-8F1A-BB8644E4C306}"/>
                </a:ext>
              </a:extLst>
            </p:cNvPr>
            <p:cNvSpPr/>
            <p:nvPr/>
          </p:nvSpPr>
          <p:spPr>
            <a:xfrm>
              <a:off x="4326108" y="1990296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35DC38F1-19A0-4B9C-B2C9-A5B2EB4A9675}"/>
                </a:ext>
              </a:extLst>
            </p:cNvPr>
            <p:cNvSpPr/>
            <p:nvPr/>
          </p:nvSpPr>
          <p:spPr>
            <a:xfrm>
              <a:off x="5093216" y="1989742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D8DF424B-7506-4A81-B280-6EF20DF63095}"/>
                </a:ext>
              </a:extLst>
            </p:cNvPr>
            <p:cNvSpPr/>
            <p:nvPr/>
          </p:nvSpPr>
          <p:spPr>
            <a:xfrm>
              <a:off x="5860324" y="1989742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37CAC060-3702-4386-943F-8FDDB396892D}"/>
                </a:ext>
              </a:extLst>
            </p:cNvPr>
            <p:cNvSpPr/>
            <p:nvPr/>
          </p:nvSpPr>
          <p:spPr>
            <a:xfrm>
              <a:off x="6629959" y="1989742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D495F371-7C3D-4A02-8644-55BCCB45CE0C}"/>
                </a:ext>
              </a:extLst>
            </p:cNvPr>
            <p:cNvSpPr/>
            <p:nvPr/>
          </p:nvSpPr>
          <p:spPr>
            <a:xfrm>
              <a:off x="7399594" y="1989741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314F81C3-3009-4C88-BF88-A52B5D46C61C}"/>
                </a:ext>
              </a:extLst>
            </p:cNvPr>
            <p:cNvSpPr/>
            <p:nvPr/>
          </p:nvSpPr>
          <p:spPr>
            <a:xfrm>
              <a:off x="526496" y="1992669"/>
              <a:ext cx="757815" cy="486137"/>
            </a:xfrm>
            <a:prstGeom prst="rect">
              <a:avLst/>
            </a:prstGeom>
            <a:ln w="34925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9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F3E182D-610A-4387-B83A-D50623540E51}"/>
              </a:ext>
            </a:extLst>
          </p:cNvPr>
          <p:cNvGrpSpPr/>
          <p:nvPr/>
        </p:nvGrpSpPr>
        <p:grpSpPr>
          <a:xfrm>
            <a:off x="4182633" y="2842298"/>
            <a:ext cx="696024" cy="841900"/>
            <a:chOff x="4078642" y="2499044"/>
            <a:chExt cx="696024" cy="841900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A5E86DA7-128D-47A7-B5F3-3BB0DC5E4B9F}"/>
                </a:ext>
              </a:extLst>
            </p:cNvPr>
            <p:cNvCxnSpPr/>
            <p:nvPr/>
          </p:nvCxnSpPr>
          <p:spPr>
            <a:xfrm flipV="1">
              <a:off x="4426654" y="2499044"/>
              <a:ext cx="0" cy="457200"/>
            </a:xfrm>
            <a:prstGeom prst="straightConnector1">
              <a:avLst/>
            </a:prstGeom>
            <a:ln w="41275">
              <a:solidFill>
                <a:srgbClr val="7030A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39E48C1-341D-49F1-8232-5CE666AC387C}"/>
                </a:ext>
              </a:extLst>
            </p:cNvPr>
            <p:cNvSpPr txBox="1"/>
            <p:nvPr/>
          </p:nvSpPr>
          <p:spPr>
            <a:xfrm>
              <a:off x="4078642" y="2971612"/>
              <a:ext cx="6960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7030A0"/>
                  </a:solidFill>
                </a:rPr>
                <a:t>front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B50C1D3-FCB5-4A97-AF68-20123D254BF3}"/>
              </a:ext>
            </a:extLst>
          </p:cNvPr>
          <p:cNvGrpSpPr/>
          <p:nvPr/>
        </p:nvGrpSpPr>
        <p:grpSpPr>
          <a:xfrm>
            <a:off x="5679351" y="2754472"/>
            <a:ext cx="631904" cy="845839"/>
            <a:chOff x="4590532" y="2499044"/>
            <a:chExt cx="631904" cy="845839"/>
          </a:xfrm>
        </p:grpSpPr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1303731D-9038-470E-8CF1-09EDD60E4FE8}"/>
                </a:ext>
              </a:extLst>
            </p:cNvPr>
            <p:cNvCxnSpPr/>
            <p:nvPr/>
          </p:nvCxnSpPr>
          <p:spPr>
            <a:xfrm flipV="1">
              <a:off x="4862366" y="2499044"/>
              <a:ext cx="0" cy="457200"/>
            </a:xfrm>
            <a:prstGeom prst="straightConnector1">
              <a:avLst/>
            </a:prstGeom>
            <a:ln w="412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AAFD88E4-B8D4-4491-AE80-95869E1F49F4}"/>
                </a:ext>
              </a:extLst>
            </p:cNvPr>
            <p:cNvSpPr txBox="1"/>
            <p:nvPr/>
          </p:nvSpPr>
          <p:spPr>
            <a:xfrm>
              <a:off x="4590532" y="2975551"/>
              <a:ext cx="631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B050"/>
                  </a:solidFill>
                </a:rPr>
                <a:t>rear</a:t>
              </a:r>
            </a:p>
          </p:txBody>
        </p: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D8497698-5547-4994-828A-903FEF502FBD}"/>
              </a:ext>
            </a:extLst>
          </p:cNvPr>
          <p:cNvSpPr txBox="1"/>
          <p:nvPr/>
        </p:nvSpPr>
        <p:spPr>
          <a:xfrm>
            <a:off x="690555" y="1785599"/>
            <a:ext cx="226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Queue Q, N=10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603EE49-B420-42C9-BCF5-6FE193486823}"/>
              </a:ext>
            </a:extLst>
          </p:cNvPr>
          <p:cNvSpPr txBox="1"/>
          <p:nvPr/>
        </p:nvSpPr>
        <p:spPr>
          <a:xfrm>
            <a:off x="404640" y="2238498"/>
            <a:ext cx="332655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Enqueue (5)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/>
              <a:t>	if </a:t>
            </a:r>
            <a:r>
              <a:rPr lang="en-US" sz="2400" b="1" dirty="0" err="1"/>
              <a:t>isFull</a:t>
            </a:r>
            <a:r>
              <a:rPr lang="en-US" sz="2400" b="1" dirty="0"/>
              <a:t> Then</a:t>
            </a:r>
          </a:p>
          <a:p>
            <a:r>
              <a:rPr lang="en-US" sz="2400" b="1" dirty="0"/>
              <a:t>		“Queue is Full”</a:t>
            </a:r>
          </a:p>
          <a:p>
            <a:r>
              <a:rPr lang="en-US" sz="2400" b="1" dirty="0"/>
              <a:t>      else</a:t>
            </a:r>
          </a:p>
          <a:p>
            <a:r>
              <a:rPr lang="en-US" sz="2400" b="1" dirty="0"/>
              <a:t>	  	Q[rear]=5</a:t>
            </a:r>
          </a:p>
          <a:p>
            <a:r>
              <a:rPr lang="en-US" sz="2400" b="1" dirty="0"/>
              <a:t>		 rear=rear+1</a:t>
            </a:r>
          </a:p>
          <a:p>
            <a:r>
              <a:rPr lang="en-US" sz="2400" b="1" dirty="0"/>
              <a:t>}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4504AF9-7FE2-4426-B8F8-CAC1E74B1175}"/>
              </a:ext>
            </a:extLst>
          </p:cNvPr>
          <p:cNvGrpSpPr/>
          <p:nvPr/>
        </p:nvGrpSpPr>
        <p:grpSpPr>
          <a:xfrm>
            <a:off x="4376595" y="3915478"/>
            <a:ext cx="7631554" cy="1886539"/>
            <a:chOff x="4376595" y="3915478"/>
            <a:chExt cx="7631554" cy="1886539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B7F86E22-5B35-4D27-B413-955692A72BF3}"/>
                </a:ext>
              </a:extLst>
            </p:cNvPr>
            <p:cNvGrpSpPr/>
            <p:nvPr/>
          </p:nvGrpSpPr>
          <p:grpSpPr>
            <a:xfrm>
              <a:off x="4377236" y="3915478"/>
              <a:ext cx="7630913" cy="862768"/>
              <a:chOff x="526496" y="1616038"/>
              <a:chExt cx="7630913" cy="862768"/>
            </a:xfrm>
          </p:grpSpPr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F9FD8ECD-A23B-4E4F-90C0-1D07DD8C384B}"/>
                  </a:ext>
                </a:extLst>
              </p:cNvPr>
              <p:cNvSpPr/>
              <p:nvPr/>
            </p:nvSpPr>
            <p:spPr>
              <a:xfrm>
                <a:off x="2065231" y="1990840"/>
                <a:ext cx="757815" cy="486137"/>
              </a:xfrm>
              <a:prstGeom prst="rect">
                <a:avLst/>
              </a:prstGeom>
              <a:ln w="2857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5</a:t>
                </a:r>
              </a:p>
            </p:txBody>
          </p:sp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31739056-AF5D-49E5-A82B-572D43E46DE2}"/>
                  </a:ext>
                </a:extLst>
              </p:cNvPr>
              <p:cNvSpPr txBox="1"/>
              <p:nvPr/>
            </p:nvSpPr>
            <p:spPr>
              <a:xfrm>
                <a:off x="745907" y="161824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0</a:t>
                </a:r>
              </a:p>
            </p:txBody>
          </p: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378527CC-41D8-4F66-BB6F-7630B3D96E16}"/>
                  </a:ext>
                </a:extLst>
              </p:cNvPr>
              <p:cNvSpPr txBox="1"/>
              <p:nvPr/>
            </p:nvSpPr>
            <p:spPr>
              <a:xfrm>
                <a:off x="1514101" y="1618247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ACB2EDF4-ED42-4B5B-932F-5DB68379D2EC}"/>
                  </a:ext>
                </a:extLst>
              </p:cNvPr>
              <p:cNvSpPr txBox="1"/>
              <p:nvPr/>
            </p:nvSpPr>
            <p:spPr>
              <a:xfrm>
                <a:off x="2297093" y="161603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922E3253-99B3-4688-8935-79FFD2CDC30F}"/>
                  </a:ext>
                </a:extLst>
              </p:cNvPr>
              <p:cNvSpPr txBox="1"/>
              <p:nvPr/>
            </p:nvSpPr>
            <p:spPr>
              <a:xfrm>
                <a:off x="306114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3</a:t>
                </a:r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4987D524-B838-4D1F-99F8-5A9AC8EF9B2A}"/>
                  </a:ext>
                </a:extLst>
              </p:cNvPr>
              <p:cNvSpPr txBox="1"/>
              <p:nvPr/>
            </p:nvSpPr>
            <p:spPr>
              <a:xfrm>
                <a:off x="377955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4</a:t>
                </a:r>
              </a:p>
            </p:txBody>
          </p: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9790F9D9-7EC7-4523-A213-26F639075EC0}"/>
                  </a:ext>
                </a:extLst>
              </p:cNvPr>
              <p:cNvSpPr txBox="1"/>
              <p:nvPr/>
            </p:nvSpPr>
            <p:spPr>
              <a:xfrm>
                <a:off x="4555112" y="1633084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5</a:t>
                </a:r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F5055BA3-8E55-4FD3-AAC1-E0636B776730}"/>
                  </a:ext>
                </a:extLst>
              </p:cNvPr>
              <p:cNvSpPr txBox="1"/>
              <p:nvPr/>
            </p:nvSpPr>
            <p:spPr>
              <a:xfrm>
                <a:off x="532416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6</a:t>
                </a:r>
              </a:p>
            </p:txBody>
          </p:sp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0B777F43-9D01-4E78-AAF5-EC4C631BA217}"/>
                  </a:ext>
                </a:extLst>
              </p:cNvPr>
              <p:cNvSpPr txBox="1"/>
              <p:nvPr/>
            </p:nvSpPr>
            <p:spPr>
              <a:xfrm>
                <a:off x="6081976" y="1646345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7</a:t>
                </a:r>
              </a:p>
            </p:txBody>
          </p:sp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BB246977-BEF2-4EC4-8674-62A3BEA2C726}"/>
                  </a:ext>
                </a:extLst>
              </p:cNvPr>
              <p:cNvSpPr txBox="1"/>
              <p:nvPr/>
            </p:nvSpPr>
            <p:spPr>
              <a:xfrm>
                <a:off x="681313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8</a:t>
                </a: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17A72C25-CF9D-4290-BFF2-B412F2DA1DF8}"/>
                  </a:ext>
                </a:extLst>
              </p:cNvPr>
              <p:cNvSpPr/>
              <p:nvPr/>
            </p:nvSpPr>
            <p:spPr>
              <a:xfrm>
                <a:off x="1292286" y="1990841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3</a:t>
                </a:r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67CF168F-5AF0-4B8E-B345-C5B5B82CCBA8}"/>
                  </a:ext>
                </a:extLst>
              </p:cNvPr>
              <p:cNvSpPr txBox="1"/>
              <p:nvPr/>
            </p:nvSpPr>
            <p:spPr>
              <a:xfrm>
                <a:off x="7621246" y="16215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9</a:t>
                </a:r>
              </a:p>
            </p:txBody>
          </p:sp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9B5931B7-CF24-4789-855F-822902BD44D0}"/>
                  </a:ext>
                </a:extLst>
              </p:cNvPr>
              <p:cNvSpPr/>
              <p:nvPr/>
            </p:nvSpPr>
            <p:spPr>
              <a:xfrm>
                <a:off x="2838688" y="1990839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61646B9D-C727-4D8E-8F0A-D51C3A86CE97}"/>
                  </a:ext>
                </a:extLst>
              </p:cNvPr>
              <p:cNvSpPr/>
              <p:nvPr/>
            </p:nvSpPr>
            <p:spPr>
              <a:xfrm>
                <a:off x="3578350" y="1990300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D16A2C40-0F05-4C7C-88E0-A81FD5D7B88A}"/>
                  </a:ext>
                </a:extLst>
              </p:cNvPr>
              <p:cNvSpPr/>
              <p:nvPr/>
            </p:nvSpPr>
            <p:spPr>
              <a:xfrm>
                <a:off x="4326108" y="1990296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564567A8-072D-4350-8B27-CCE4AC1B39B6}"/>
                  </a:ext>
                </a:extLst>
              </p:cNvPr>
              <p:cNvSpPr/>
              <p:nvPr/>
            </p:nvSpPr>
            <p:spPr>
              <a:xfrm>
                <a:off x="5093216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CF47B12-78EF-492C-AD24-ACDC9FB277B5}"/>
                  </a:ext>
                </a:extLst>
              </p:cNvPr>
              <p:cNvSpPr/>
              <p:nvPr/>
            </p:nvSpPr>
            <p:spPr>
              <a:xfrm>
                <a:off x="5860324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08175664-BAD0-47F1-A4EA-D62437184FFD}"/>
                  </a:ext>
                </a:extLst>
              </p:cNvPr>
              <p:cNvSpPr/>
              <p:nvPr/>
            </p:nvSpPr>
            <p:spPr>
              <a:xfrm>
                <a:off x="6629959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053F5B3F-237C-41EF-9E9B-0BFDB0AEB2D2}"/>
                  </a:ext>
                </a:extLst>
              </p:cNvPr>
              <p:cNvSpPr/>
              <p:nvPr/>
            </p:nvSpPr>
            <p:spPr>
              <a:xfrm>
                <a:off x="7399594" y="1989741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65AAEE2F-E228-4368-9B15-689B26054B7D}"/>
                  </a:ext>
                </a:extLst>
              </p:cNvPr>
              <p:cNvSpPr/>
              <p:nvPr/>
            </p:nvSpPr>
            <p:spPr>
              <a:xfrm>
                <a:off x="526496" y="1992669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9</a:t>
                </a:r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A3DA495-F07D-442D-9D07-9618EC608EF5}"/>
                </a:ext>
              </a:extLst>
            </p:cNvPr>
            <p:cNvGrpSpPr/>
            <p:nvPr/>
          </p:nvGrpSpPr>
          <p:grpSpPr>
            <a:xfrm>
              <a:off x="4376595" y="4947813"/>
              <a:ext cx="696024" cy="854204"/>
              <a:chOff x="4376595" y="4947813"/>
              <a:chExt cx="696024" cy="854204"/>
            </a:xfrm>
          </p:grpSpPr>
          <p:cxnSp>
            <p:nvCxnSpPr>
              <p:cNvPr id="95" name="Straight Arrow Connector 94">
                <a:extLst>
                  <a:ext uri="{FF2B5EF4-FFF2-40B4-BE49-F238E27FC236}">
                    <a16:creationId xmlns:a16="http://schemas.microsoft.com/office/drawing/2014/main" id="{EBDCBF2D-0D1A-4FAF-B6F4-59C4DAE18061}"/>
                  </a:ext>
                </a:extLst>
              </p:cNvPr>
              <p:cNvCxnSpPr/>
              <p:nvPr/>
            </p:nvCxnSpPr>
            <p:spPr>
              <a:xfrm flipV="1">
                <a:off x="4753100" y="4947813"/>
                <a:ext cx="0" cy="457200"/>
              </a:xfrm>
              <a:prstGeom prst="straightConnector1">
                <a:avLst/>
              </a:prstGeom>
              <a:ln w="41275">
                <a:solidFill>
                  <a:srgbClr val="7030A0"/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7A901C3B-3F7D-4099-A13D-9A38E05BBDD6}"/>
                  </a:ext>
                </a:extLst>
              </p:cNvPr>
              <p:cNvSpPr txBox="1"/>
              <p:nvPr/>
            </p:nvSpPr>
            <p:spPr>
              <a:xfrm>
                <a:off x="4376595" y="5432685"/>
                <a:ext cx="696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7030A0"/>
                    </a:solidFill>
                  </a:rPr>
                  <a:t>front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90FFE34-2C4E-4C7E-9D33-3F9D11351AE3}"/>
                </a:ext>
              </a:extLst>
            </p:cNvPr>
            <p:cNvGrpSpPr/>
            <p:nvPr/>
          </p:nvGrpSpPr>
          <p:grpSpPr>
            <a:xfrm>
              <a:off x="6839209" y="4933745"/>
              <a:ext cx="631904" cy="840600"/>
              <a:chOff x="6839209" y="4933745"/>
              <a:chExt cx="631904" cy="840600"/>
            </a:xfrm>
          </p:grpSpPr>
          <p:cxnSp>
            <p:nvCxnSpPr>
              <p:cNvPr id="96" name="Straight Arrow Connector 95">
                <a:extLst>
                  <a:ext uri="{FF2B5EF4-FFF2-40B4-BE49-F238E27FC236}">
                    <a16:creationId xmlns:a16="http://schemas.microsoft.com/office/drawing/2014/main" id="{B3D73B3A-5032-477C-A86B-61E540CF6157}"/>
                  </a:ext>
                </a:extLst>
              </p:cNvPr>
              <p:cNvCxnSpPr/>
              <p:nvPr/>
            </p:nvCxnSpPr>
            <p:spPr>
              <a:xfrm flipV="1">
                <a:off x="7101120" y="4933745"/>
                <a:ext cx="0" cy="457200"/>
              </a:xfrm>
              <a:prstGeom prst="straightConnector1">
                <a:avLst/>
              </a:prstGeom>
              <a:ln w="41275"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AF06FFB2-CE5D-4791-8123-9571F3FF5DEC}"/>
                  </a:ext>
                </a:extLst>
              </p:cNvPr>
              <p:cNvSpPr txBox="1"/>
              <p:nvPr/>
            </p:nvSpPr>
            <p:spPr>
              <a:xfrm>
                <a:off x="6839209" y="5405013"/>
                <a:ext cx="631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00B050"/>
                    </a:solidFill>
                  </a:rPr>
                  <a:t>rear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5484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338A1-DB69-43C1-B5F5-7C7CDC7FD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Queue Operations - Example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BEAD7AB-50DA-4BAC-9865-DBFAD66969C2}"/>
              </a:ext>
            </a:extLst>
          </p:cNvPr>
          <p:cNvGrpSpPr/>
          <p:nvPr/>
        </p:nvGrpSpPr>
        <p:grpSpPr>
          <a:xfrm>
            <a:off x="3922712" y="1684936"/>
            <a:ext cx="7630913" cy="862768"/>
            <a:chOff x="526496" y="1616038"/>
            <a:chExt cx="7630913" cy="862768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29BB9FD4-C369-498C-9F17-3A0E4D7CFF0E}"/>
                </a:ext>
              </a:extLst>
            </p:cNvPr>
            <p:cNvSpPr/>
            <p:nvPr/>
          </p:nvSpPr>
          <p:spPr>
            <a:xfrm>
              <a:off x="2065231" y="1990840"/>
              <a:ext cx="757815" cy="486137"/>
            </a:xfrm>
            <a:prstGeom prst="rect">
              <a:avLst/>
            </a:prstGeom>
            <a:ln w="34925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5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0C90C83-EB3A-4D35-A504-5A806A292223}"/>
                </a:ext>
              </a:extLst>
            </p:cNvPr>
            <p:cNvSpPr txBox="1"/>
            <p:nvPr/>
          </p:nvSpPr>
          <p:spPr>
            <a:xfrm>
              <a:off x="745907" y="161824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E6CEC8BF-5FF1-493F-BA7B-7D274BF7E73B}"/>
                </a:ext>
              </a:extLst>
            </p:cNvPr>
            <p:cNvSpPr txBox="1"/>
            <p:nvPr/>
          </p:nvSpPr>
          <p:spPr>
            <a:xfrm>
              <a:off x="1514101" y="1618247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D4E01B6A-B137-4EE2-8E35-2DF98B309CB5}"/>
                </a:ext>
              </a:extLst>
            </p:cNvPr>
            <p:cNvSpPr txBox="1"/>
            <p:nvPr/>
          </p:nvSpPr>
          <p:spPr>
            <a:xfrm>
              <a:off x="2297093" y="161603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DEAAC5B8-9D93-42CC-A2C6-83FF42BFE798}"/>
                </a:ext>
              </a:extLst>
            </p:cNvPr>
            <p:cNvSpPr txBox="1"/>
            <p:nvPr/>
          </p:nvSpPr>
          <p:spPr>
            <a:xfrm>
              <a:off x="3061142" y="162040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EC8E1515-7BAF-425A-B74C-CECDDEF179B6}"/>
                </a:ext>
              </a:extLst>
            </p:cNvPr>
            <p:cNvSpPr txBox="1"/>
            <p:nvPr/>
          </p:nvSpPr>
          <p:spPr>
            <a:xfrm>
              <a:off x="3779552" y="162040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F60A8090-D8AB-4034-A985-D4A96E89FA40}"/>
                </a:ext>
              </a:extLst>
            </p:cNvPr>
            <p:cNvSpPr txBox="1"/>
            <p:nvPr/>
          </p:nvSpPr>
          <p:spPr>
            <a:xfrm>
              <a:off x="4555112" y="1633084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D2041871-F5F5-4E57-89E9-22598C4FCA9C}"/>
                </a:ext>
              </a:extLst>
            </p:cNvPr>
            <p:cNvSpPr txBox="1"/>
            <p:nvPr/>
          </p:nvSpPr>
          <p:spPr>
            <a:xfrm>
              <a:off x="5324161" y="163518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3FEB3FCC-152E-4BE0-9D04-EAF9CB47AEF5}"/>
                </a:ext>
              </a:extLst>
            </p:cNvPr>
            <p:cNvSpPr txBox="1"/>
            <p:nvPr/>
          </p:nvSpPr>
          <p:spPr>
            <a:xfrm>
              <a:off x="6081976" y="1646345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7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82F2D69E-FBCF-45B9-ABC9-3A5E8F7913EC}"/>
                </a:ext>
              </a:extLst>
            </p:cNvPr>
            <p:cNvSpPr txBox="1"/>
            <p:nvPr/>
          </p:nvSpPr>
          <p:spPr>
            <a:xfrm>
              <a:off x="6813131" y="163518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8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B137508C-6ED6-415E-9E5F-58310B1F0EAB}"/>
                </a:ext>
              </a:extLst>
            </p:cNvPr>
            <p:cNvSpPr/>
            <p:nvPr/>
          </p:nvSpPr>
          <p:spPr>
            <a:xfrm>
              <a:off x="1292286" y="1990841"/>
              <a:ext cx="757815" cy="486137"/>
            </a:xfrm>
            <a:prstGeom prst="rect">
              <a:avLst/>
            </a:prstGeom>
            <a:ln w="34925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3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E077F363-8A14-4BD8-9FC5-28BE60299AC3}"/>
                </a:ext>
              </a:extLst>
            </p:cNvPr>
            <p:cNvSpPr txBox="1"/>
            <p:nvPr/>
          </p:nvSpPr>
          <p:spPr>
            <a:xfrm>
              <a:off x="7621246" y="162150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9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A81E9DEA-7C5F-4E95-A50F-B826D47061F9}"/>
                </a:ext>
              </a:extLst>
            </p:cNvPr>
            <p:cNvSpPr/>
            <p:nvPr/>
          </p:nvSpPr>
          <p:spPr>
            <a:xfrm>
              <a:off x="2838688" y="1990839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F4199850-D9F2-42AC-8CEE-AC5CF2251747}"/>
                </a:ext>
              </a:extLst>
            </p:cNvPr>
            <p:cNvSpPr/>
            <p:nvPr/>
          </p:nvSpPr>
          <p:spPr>
            <a:xfrm>
              <a:off x="3578350" y="1990300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0FA259E2-D300-4D82-8F1A-BB8644E4C306}"/>
                </a:ext>
              </a:extLst>
            </p:cNvPr>
            <p:cNvSpPr/>
            <p:nvPr/>
          </p:nvSpPr>
          <p:spPr>
            <a:xfrm>
              <a:off x="4326108" y="1990296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35DC38F1-19A0-4B9C-B2C9-A5B2EB4A9675}"/>
                </a:ext>
              </a:extLst>
            </p:cNvPr>
            <p:cNvSpPr/>
            <p:nvPr/>
          </p:nvSpPr>
          <p:spPr>
            <a:xfrm>
              <a:off x="5093216" y="1989742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D8DF424B-7506-4A81-B280-6EF20DF63095}"/>
                </a:ext>
              </a:extLst>
            </p:cNvPr>
            <p:cNvSpPr/>
            <p:nvPr/>
          </p:nvSpPr>
          <p:spPr>
            <a:xfrm>
              <a:off x="5860324" y="1989742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37CAC060-3702-4386-943F-8FDDB396892D}"/>
                </a:ext>
              </a:extLst>
            </p:cNvPr>
            <p:cNvSpPr/>
            <p:nvPr/>
          </p:nvSpPr>
          <p:spPr>
            <a:xfrm>
              <a:off x="6629959" y="1989742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D495F371-7C3D-4A02-8644-55BCCB45CE0C}"/>
                </a:ext>
              </a:extLst>
            </p:cNvPr>
            <p:cNvSpPr/>
            <p:nvPr/>
          </p:nvSpPr>
          <p:spPr>
            <a:xfrm>
              <a:off x="7399594" y="1989741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314F81C3-3009-4C88-BF88-A52B5D46C61C}"/>
                </a:ext>
              </a:extLst>
            </p:cNvPr>
            <p:cNvSpPr/>
            <p:nvPr/>
          </p:nvSpPr>
          <p:spPr>
            <a:xfrm>
              <a:off x="526496" y="1992669"/>
              <a:ext cx="757815" cy="486137"/>
            </a:xfrm>
            <a:prstGeom prst="rect">
              <a:avLst/>
            </a:prstGeom>
            <a:ln w="34925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9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F3E182D-610A-4387-B83A-D50623540E51}"/>
              </a:ext>
            </a:extLst>
          </p:cNvPr>
          <p:cNvGrpSpPr/>
          <p:nvPr/>
        </p:nvGrpSpPr>
        <p:grpSpPr>
          <a:xfrm>
            <a:off x="3977761" y="2704600"/>
            <a:ext cx="696024" cy="841900"/>
            <a:chOff x="4078642" y="2499044"/>
            <a:chExt cx="696024" cy="841900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A5E86DA7-128D-47A7-B5F3-3BB0DC5E4B9F}"/>
                </a:ext>
              </a:extLst>
            </p:cNvPr>
            <p:cNvCxnSpPr/>
            <p:nvPr/>
          </p:nvCxnSpPr>
          <p:spPr>
            <a:xfrm flipV="1">
              <a:off x="4426654" y="2499044"/>
              <a:ext cx="0" cy="457200"/>
            </a:xfrm>
            <a:prstGeom prst="straightConnector1">
              <a:avLst/>
            </a:prstGeom>
            <a:ln w="41275">
              <a:solidFill>
                <a:srgbClr val="7030A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39E48C1-341D-49F1-8232-5CE666AC387C}"/>
                </a:ext>
              </a:extLst>
            </p:cNvPr>
            <p:cNvSpPr txBox="1"/>
            <p:nvPr/>
          </p:nvSpPr>
          <p:spPr>
            <a:xfrm>
              <a:off x="4078642" y="2971612"/>
              <a:ext cx="6960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7030A0"/>
                  </a:solidFill>
                </a:rPr>
                <a:t>front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B50C1D3-FCB5-4A97-AF68-20123D254BF3}"/>
              </a:ext>
            </a:extLst>
          </p:cNvPr>
          <p:cNvGrpSpPr/>
          <p:nvPr/>
        </p:nvGrpSpPr>
        <p:grpSpPr>
          <a:xfrm>
            <a:off x="6523257" y="2650542"/>
            <a:ext cx="631904" cy="845839"/>
            <a:chOff x="4590532" y="2499044"/>
            <a:chExt cx="631904" cy="845839"/>
          </a:xfrm>
        </p:grpSpPr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1303731D-9038-470E-8CF1-09EDD60E4FE8}"/>
                </a:ext>
              </a:extLst>
            </p:cNvPr>
            <p:cNvCxnSpPr/>
            <p:nvPr/>
          </p:nvCxnSpPr>
          <p:spPr>
            <a:xfrm flipV="1">
              <a:off x="4862366" y="2499044"/>
              <a:ext cx="0" cy="457200"/>
            </a:xfrm>
            <a:prstGeom prst="straightConnector1">
              <a:avLst/>
            </a:prstGeom>
            <a:ln w="412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AAFD88E4-B8D4-4491-AE80-95869E1F49F4}"/>
                </a:ext>
              </a:extLst>
            </p:cNvPr>
            <p:cNvSpPr txBox="1"/>
            <p:nvPr/>
          </p:nvSpPr>
          <p:spPr>
            <a:xfrm>
              <a:off x="4590532" y="2975551"/>
              <a:ext cx="631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B050"/>
                  </a:solidFill>
                </a:rPr>
                <a:t>rear</a:t>
              </a:r>
            </a:p>
          </p:txBody>
        </p: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D8497698-5547-4994-828A-903FEF502FBD}"/>
              </a:ext>
            </a:extLst>
          </p:cNvPr>
          <p:cNvSpPr txBox="1"/>
          <p:nvPr/>
        </p:nvSpPr>
        <p:spPr>
          <a:xfrm>
            <a:off x="531824" y="1834867"/>
            <a:ext cx="226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Queue Q, N=10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603EE49-B420-42C9-BCF5-6FE193486823}"/>
              </a:ext>
            </a:extLst>
          </p:cNvPr>
          <p:cNvSpPr txBox="1"/>
          <p:nvPr/>
        </p:nvSpPr>
        <p:spPr>
          <a:xfrm>
            <a:off x="374498" y="2301706"/>
            <a:ext cx="388083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Dequeue ()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/>
              <a:t>	if </a:t>
            </a:r>
            <a:r>
              <a:rPr lang="en-US" sz="2400" b="1" dirty="0" err="1"/>
              <a:t>isFull</a:t>
            </a:r>
            <a:r>
              <a:rPr lang="en-US" sz="2400" b="1" dirty="0"/>
              <a:t> Then</a:t>
            </a:r>
          </a:p>
          <a:p>
            <a:r>
              <a:rPr lang="en-US" sz="2400" b="1" dirty="0"/>
              <a:t>	    “Queue is empty”</a:t>
            </a:r>
          </a:p>
          <a:p>
            <a:r>
              <a:rPr lang="en-US" sz="2400" b="1" dirty="0"/>
              <a:t>      else</a:t>
            </a:r>
          </a:p>
          <a:p>
            <a:r>
              <a:rPr lang="en-US" sz="2400" b="1" dirty="0"/>
              <a:t>	     item=Q[front]</a:t>
            </a:r>
          </a:p>
          <a:p>
            <a:r>
              <a:rPr lang="en-US" sz="2400" b="1" dirty="0"/>
              <a:t>          Q[front]=null</a:t>
            </a:r>
          </a:p>
          <a:p>
            <a:r>
              <a:rPr lang="en-US" sz="2400" b="1" dirty="0"/>
              <a:t>	     front=front+1</a:t>
            </a:r>
          </a:p>
          <a:p>
            <a:r>
              <a:rPr lang="en-US" sz="2400" b="1" dirty="0"/>
              <a:t>		return item</a:t>
            </a:r>
          </a:p>
          <a:p>
            <a:r>
              <a:rPr lang="en-US" sz="2400" b="1" dirty="0"/>
              <a:t>}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7329093-6149-4C71-A06F-BE58486B3633}"/>
              </a:ext>
            </a:extLst>
          </p:cNvPr>
          <p:cNvGrpSpPr/>
          <p:nvPr/>
        </p:nvGrpSpPr>
        <p:grpSpPr>
          <a:xfrm>
            <a:off x="4377236" y="3915478"/>
            <a:ext cx="7630913" cy="1872471"/>
            <a:chOff x="4377236" y="3915478"/>
            <a:chExt cx="7630913" cy="1872471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B7F86E22-5B35-4D27-B413-955692A72BF3}"/>
                </a:ext>
              </a:extLst>
            </p:cNvPr>
            <p:cNvGrpSpPr/>
            <p:nvPr/>
          </p:nvGrpSpPr>
          <p:grpSpPr>
            <a:xfrm>
              <a:off x="4377236" y="3915478"/>
              <a:ext cx="7630913" cy="862768"/>
              <a:chOff x="526496" y="1616038"/>
              <a:chExt cx="7630913" cy="862768"/>
            </a:xfrm>
          </p:grpSpPr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F9FD8ECD-A23B-4E4F-90C0-1D07DD8C384B}"/>
                  </a:ext>
                </a:extLst>
              </p:cNvPr>
              <p:cNvSpPr/>
              <p:nvPr/>
            </p:nvSpPr>
            <p:spPr>
              <a:xfrm>
                <a:off x="2065231" y="1990840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5</a:t>
                </a:r>
              </a:p>
            </p:txBody>
          </p:sp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31739056-AF5D-49E5-A82B-572D43E46DE2}"/>
                  </a:ext>
                </a:extLst>
              </p:cNvPr>
              <p:cNvSpPr txBox="1"/>
              <p:nvPr/>
            </p:nvSpPr>
            <p:spPr>
              <a:xfrm>
                <a:off x="745907" y="161824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0</a:t>
                </a:r>
              </a:p>
            </p:txBody>
          </p: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378527CC-41D8-4F66-BB6F-7630B3D96E16}"/>
                  </a:ext>
                </a:extLst>
              </p:cNvPr>
              <p:cNvSpPr txBox="1"/>
              <p:nvPr/>
            </p:nvSpPr>
            <p:spPr>
              <a:xfrm>
                <a:off x="1514101" y="1618247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ACB2EDF4-ED42-4B5B-932F-5DB68379D2EC}"/>
                  </a:ext>
                </a:extLst>
              </p:cNvPr>
              <p:cNvSpPr txBox="1"/>
              <p:nvPr/>
            </p:nvSpPr>
            <p:spPr>
              <a:xfrm>
                <a:off x="2297093" y="161603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922E3253-99B3-4688-8935-79FFD2CDC30F}"/>
                  </a:ext>
                </a:extLst>
              </p:cNvPr>
              <p:cNvSpPr txBox="1"/>
              <p:nvPr/>
            </p:nvSpPr>
            <p:spPr>
              <a:xfrm>
                <a:off x="306114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3</a:t>
                </a:r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4987D524-B838-4D1F-99F8-5A9AC8EF9B2A}"/>
                  </a:ext>
                </a:extLst>
              </p:cNvPr>
              <p:cNvSpPr txBox="1"/>
              <p:nvPr/>
            </p:nvSpPr>
            <p:spPr>
              <a:xfrm>
                <a:off x="377955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4</a:t>
                </a:r>
              </a:p>
            </p:txBody>
          </p: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9790F9D9-7EC7-4523-A213-26F639075EC0}"/>
                  </a:ext>
                </a:extLst>
              </p:cNvPr>
              <p:cNvSpPr txBox="1"/>
              <p:nvPr/>
            </p:nvSpPr>
            <p:spPr>
              <a:xfrm>
                <a:off x="4555112" y="1633084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5</a:t>
                </a:r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F5055BA3-8E55-4FD3-AAC1-E0636B776730}"/>
                  </a:ext>
                </a:extLst>
              </p:cNvPr>
              <p:cNvSpPr txBox="1"/>
              <p:nvPr/>
            </p:nvSpPr>
            <p:spPr>
              <a:xfrm>
                <a:off x="532416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6</a:t>
                </a:r>
              </a:p>
            </p:txBody>
          </p:sp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0B777F43-9D01-4E78-AAF5-EC4C631BA217}"/>
                  </a:ext>
                </a:extLst>
              </p:cNvPr>
              <p:cNvSpPr txBox="1"/>
              <p:nvPr/>
            </p:nvSpPr>
            <p:spPr>
              <a:xfrm>
                <a:off x="6081976" y="1646345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7</a:t>
                </a:r>
              </a:p>
            </p:txBody>
          </p:sp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BB246977-BEF2-4EC4-8674-62A3BEA2C726}"/>
                  </a:ext>
                </a:extLst>
              </p:cNvPr>
              <p:cNvSpPr txBox="1"/>
              <p:nvPr/>
            </p:nvSpPr>
            <p:spPr>
              <a:xfrm>
                <a:off x="681313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8</a:t>
                </a: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17A72C25-CF9D-4290-BFF2-B412F2DA1DF8}"/>
                  </a:ext>
                </a:extLst>
              </p:cNvPr>
              <p:cNvSpPr/>
              <p:nvPr/>
            </p:nvSpPr>
            <p:spPr>
              <a:xfrm>
                <a:off x="1292286" y="1990841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3</a:t>
                </a:r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67CF168F-5AF0-4B8E-B345-C5B5B82CCBA8}"/>
                  </a:ext>
                </a:extLst>
              </p:cNvPr>
              <p:cNvSpPr txBox="1"/>
              <p:nvPr/>
            </p:nvSpPr>
            <p:spPr>
              <a:xfrm>
                <a:off x="7621246" y="16215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9</a:t>
                </a:r>
              </a:p>
            </p:txBody>
          </p:sp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9B5931B7-CF24-4789-855F-822902BD44D0}"/>
                  </a:ext>
                </a:extLst>
              </p:cNvPr>
              <p:cNvSpPr/>
              <p:nvPr/>
            </p:nvSpPr>
            <p:spPr>
              <a:xfrm>
                <a:off x="2838688" y="1990839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61646B9D-C727-4D8E-8F0A-D51C3A86CE97}"/>
                  </a:ext>
                </a:extLst>
              </p:cNvPr>
              <p:cNvSpPr/>
              <p:nvPr/>
            </p:nvSpPr>
            <p:spPr>
              <a:xfrm>
                <a:off x="3578350" y="1990300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D16A2C40-0F05-4C7C-88E0-A81FD5D7B88A}"/>
                  </a:ext>
                </a:extLst>
              </p:cNvPr>
              <p:cNvSpPr/>
              <p:nvPr/>
            </p:nvSpPr>
            <p:spPr>
              <a:xfrm>
                <a:off x="4326108" y="1990296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564567A8-072D-4350-8B27-CCE4AC1B39B6}"/>
                  </a:ext>
                </a:extLst>
              </p:cNvPr>
              <p:cNvSpPr/>
              <p:nvPr/>
            </p:nvSpPr>
            <p:spPr>
              <a:xfrm>
                <a:off x="5093216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CF47B12-78EF-492C-AD24-ACDC9FB277B5}"/>
                  </a:ext>
                </a:extLst>
              </p:cNvPr>
              <p:cNvSpPr/>
              <p:nvPr/>
            </p:nvSpPr>
            <p:spPr>
              <a:xfrm>
                <a:off x="5860324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08175664-BAD0-47F1-A4EA-D62437184FFD}"/>
                  </a:ext>
                </a:extLst>
              </p:cNvPr>
              <p:cNvSpPr/>
              <p:nvPr/>
            </p:nvSpPr>
            <p:spPr>
              <a:xfrm>
                <a:off x="6629959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053F5B3F-237C-41EF-9E9B-0BFDB0AEB2D2}"/>
                  </a:ext>
                </a:extLst>
              </p:cNvPr>
              <p:cNvSpPr/>
              <p:nvPr/>
            </p:nvSpPr>
            <p:spPr>
              <a:xfrm>
                <a:off x="7399594" y="1989741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65AAEE2F-E228-4368-9B15-689B26054B7D}"/>
                  </a:ext>
                </a:extLst>
              </p:cNvPr>
              <p:cNvSpPr/>
              <p:nvPr/>
            </p:nvSpPr>
            <p:spPr>
              <a:xfrm>
                <a:off x="526496" y="1992669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A3DA495-F07D-442D-9D07-9618EC608EF5}"/>
                </a:ext>
              </a:extLst>
            </p:cNvPr>
            <p:cNvGrpSpPr/>
            <p:nvPr/>
          </p:nvGrpSpPr>
          <p:grpSpPr>
            <a:xfrm>
              <a:off x="5168821" y="4933745"/>
              <a:ext cx="696024" cy="854204"/>
              <a:chOff x="5168821" y="4933745"/>
              <a:chExt cx="696024" cy="854204"/>
            </a:xfrm>
          </p:grpSpPr>
          <p:cxnSp>
            <p:nvCxnSpPr>
              <p:cNvPr id="95" name="Straight Arrow Connector 94">
                <a:extLst>
                  <a:ext uri="{FF2B5EF4-FFF2-40B4-BE49-F238E27FC236}">
                    <a16:creationId xmlns:a16="http://schemas.microsoft.com/office/drawing/2014/main" id="{EBDCBF2D-0D1A-4FAF-B6F4-59C4DAE18061}"/>
                  </a:ext>
                </a:extLst>
              </p:cNvPr>
              <p:cNvCxnSpPr/>
              <p:nvPr/>
            </p:nvCxnSpPr>
            <p:spPr>
              <a:xfrm flipV="1">
                <a:off x="5545326" y="4933745"/>
                <a:ext cx="0" cy="457200"/>
              </a:xfrm>
              <a:prstGeom prst="straightConnector1">
                <a:avLst/>
              </a:prstGeom>
              <a:ln w="41275">
                <a:solidFill>
                  <a:srgbClr val="7030A0"/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7A901C3B-3F7D-4099-A13D-9A38E05BBDD6}"/>
                  </a:ext>
                </a:extLst>
              </p:cNvPr>
              <p:cNvSpPr txBox="1"/>
              <p:nvPr/>
            </p:nvSpPr>
            <p:spPr>
              <a:xfrm>
                <a:off x="5168821" y="5418617"/>
                <a:ext cx="696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7030A0"/>
                    </a:solidFill>
                  </a:rPr>
                  <a:t>front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90FFE34-2C4E-4C7E-9D33-3F9D11351AE3}"/>
                </a:ext>
              </a:extLst>
            </p:cNvPr>
            <p:cNvGrpSpPr/>
            <p:nvPr/>
          </p:nvGrpSpPr>
          <p:grpSpPr>
            <a:xfrm>
              <a:off x="6839209" y="4933745"/>
              <a:ext cx="631904" cy="840600"/>
              <a:chOff x="6839209" y="4933745"/>
              <a:chExt cx="631904" cy="840600"/>
            </a:xfrm>
          </p:grpSpPr>
          <p:cxnSp>
            <p:nvCxnSpPr>
              <p:cNvPr id="96" name="Straight Arrow Connector 95">
                <a:extLst>
                  <a:ext uri="{FF2B5EF4-FFF2-40B4-BE49-F238E27FC236}">
                    <a16:creationId xmlns:a16="http://schemas.microsoft.com/office/drawing/2014/main" id="{B3D73B3A-5032-477C-A86B-61E540CF6157}"/>
                  </a:ext>
                </a:extLst>
              </p:cNvPr>
              <p:cNvCxnSpPr/>
              <p:nvPr/>
            </p:nvCxnSpPr>
            <p:spPr>
              <a:xfrm flipV="1">
                <a:off x="7101120" y="4933745"/>
                <a:ext cx="0" cy="457200"/>
              </a:xfrm>
              <a:prstGeom prst="straightConnector1">
                <a:avLst/>
              </a:prstGeom>
              <a:ln w="41275"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AF06FFB2-CE5D-4791-8123-9571F3FF5DEC}"/>
                  </a:ext>
                </a:extLst>
              </p:cNvPr>
              <p:cNvSpPr txBox="1"/>
              <p:nvPr/>
            </p:nvSpPr>
            <p:spPr>
              <a:xfrm>
                <a:off x="6839209" y="5405013"/>
                <a:ext cx="631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00B050"/>
                    </a:solidFill>
                  </a:rPr>
                  <a:t>rear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0539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338A1-DB69-43C1-B5F5-7C7CDC7FD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Queue Operations - Example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BEAD7AB-50DA-4BAC-9865-DBFAD66969C2}"/>
              </a:ext>
            </a:extLst>
          </p:cNvPr>
          <p:cNvGrpSpPr/>
          <p:nvPr/>
        </p:nvGrpSpPr>
        <p:grpSpPr>
          <a:xfrm>
            <a:off x="3972090" y="1774493"/>
            <a:ext cx="7630913" cy="862768"/>
            <a:chOff x="526496" y="1616038"/>
            <a:chExt cx="7630913" cy="862768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29BB9FD4-C369-498C-9F17-3A0E4D7CFF0E}"/>
                </a:ext>
              </a:extLst>
            </p:cNvPr>
            <p:cNvSpPr/>
            <p:nvPr/>
          </p:nvSpPr>
          <p:spPr>
            <a:xfrm>
              <a:off x="2065231" y="1990840"/>
              <a:ext cx="757815" cy="486137"/>
            </a:xfrm>
            <a:prstGeom prst="rect">
              <a:avLst/>
            </a:prstGeom>
            <a:ln w="34925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5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0C90C83-EB3A-4D35-A504-5A806A292223}"/>
                </a:ext>
              </a:extLst>
            </p:cNvPr>
            <p:cNvSpPr txBox="1"/>
            <p:nvPr/>
          </p:nvSpPr>
          <p:spPr>
            <a:xfrm>
              <a:off x="745907" y="161824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E6CEC8BF-5FF1-493F-BA7B-7D274BF7E73B}"/>
                </a:ext>
              </a:extLst>
            </p:cNvPr>
            <p:cNvSpPr txBox="1"/>
            <p:nvPr/>
          </p:nvSpPr>
          <p:spPr>
            <a:xfrm>
              <a:off x="1514101" y="1618247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D4E01B6A-B137-4EE2-8E35-2DF98B309CB5}"/>
                </a:ext>
              </a:extLst>
            </p:cNvPr>
            <p:cNvSpPr txBox="1"/>
            <p:nvPr/>
          </p:nvSpPr>
          <p:spPr>
            <a:xfrm>
              <a:off x="2297093" y="161603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DEAAC5B8-9D93-42CC-A2C6-83FF42BFE798}"/>
                </a:ext>
              </a:extLst>
            </p:cNvPr>
            <p:cNvSpPr txBox="1"/>
            <p:nvPr/>
          </p:nvSpPr>
          <p:spPr>
            <a:xfrm>
              <a:off x="3061142" y="162040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EC8E1515-7BAF-425A-B74C-CECDDEF179B6}"/>
                </a:ext>
              </a:extLst>
            </p:cNvPr>
            <p:cNvSpPr txBox="1"/>
            <p:nvPr/>
          </p:nvSpPr>
          <p:spPr>
            <a:xfrm>
              <a:off x="3779552" y="162040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F60A8090-D8AB-4034-A985-D4A96E89FA40}"/>
                </a:ext>
              </a:extLst>
            </p:cNvPr>
            <p:cNvSpPr txBox="1"/>
            <p:nvPr/>
          </p:nvSpPr>
          <p:spPr>
            <a:xfrm>
              <a:off x="4555112" y="1633084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D2041871-F5F5-4E57-89E9-22598C4FCA9C}"/>
                </a:ext>
              </a:extLst>
            </p:cNvPr>
            <p:cNvSpPr txBox="1"/>
            <p:nvPr/>
          </p:nvSpPr>
          <p:spPr>
            <a:xfrm>
              <a:off x="5324161" y="163518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3FEB3FCC-152E-4BE0-9D04-EAF9CB47AEF5}"/>
                </a:ext>
              </a:extLst>
            </p:cNvPr>
            <p:cNvSpPr txBox="1"/>
            <p:nvPr/>
          </p:nvSpPr>
          <p:spPr>
            <a:xfrm>
              <a:off x="6081976" y="1646345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7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82F2D69E-FBCF-45B9-ABC9-3A5E8F7913EC}"/>
                </a:ext>
              </a:extLst>
            </p:cNvPr>
            <p:cNvSpPr txBox="1"/>
            <p:nvPr/>
          </p:nvSpPr>
          <p:spPr>
            <a:xfrm>
              <a:off x="6813131" y="163518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8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B137508C-6ED6-415E-9E5F-58310B1F0EAB}"/>
                </a:ext>
              </a:extLst>
            </p:cNvPr>
            <p:cNvSpPr/>
            <p:nvPr/>
          </p:nvSpPr>
          <p:spPr>
            <a:xfrm>
              <a:off x="1292286" y="1990841"/>
              <a:ext cx="757815" cy="486137"/>
            </a:xfrm>
            <a:prstGeom prst="rect">
              <a:avLst/>
            </a:prstGeom>
            <a:ln w="34925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3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E077F363-8A14-4BD8-9FC5-28BE60299AC3}"/>
                </a:ext>
              </a:extLst>
            </p:cNvPr>
            <p:cNvSpPr txBox="1"/>
            <p:nvPr/>
          </p:nvSpPr>
          <p:spPr>
            <a:xfrm>
              <a:off x="7621246" y="162150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9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A81E9DEA-7C5F-4E95-A50F-B826D47061F9}"/>
                </a:ext>
              </a:extLst>
            </p:cNvPr>
            <p:cNvSpPr/>
            <p:nvPr/>
          </p:nvSpPr>
          <p:spPr>
            <a:xfrm>
              <a:off x="2838688" y="1990839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F4199850-D9F2-42AC-8CEE-AC5CF2251747}"/>
                </a:ext>
              </a:extLst>
            </p:cNvPr>
            <p:cNvSpPr/>
            <p:nvPr/>
          </p:nvSpPr>
          <p:spPr>
            <a:xfrm>
              <a:off x="3578350" y="1990300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0FA259E2-D300-4D82-8F1A-BB8644E4C306}"/>
                </a:ext>
              </a:extLst>
            </p:cNvPr>
            <p:cNvSpPr/>
            <p:nvPr/>
          </p:nvSpPr>
          <p:spPr>
            <a:xfrm>
              <a:off x="4326108" y="1990296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35DC38F1-19A0-4B9C-B2C9-A5B2EB4A9675}"/>
                </a:ext>
              </a:extLst>
            </p:cNvPr>
            <p:cNvSpPr/>
            <p:nvPr/>
          </p:nvSpPr>
          <p:spPr>
            <a:xfrm>
              <a:off x="5093216" y="1989742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D8DF424B-7506-4A81-B280-6EF20DF63095}"/>
                </a:ext>
              </a:extLst>
            </p:cNvPr>
            <p:cNvSpPr/>
            <p:nvPr/>
          </p:nvSpPr>
          <p:spPr>
            <a:xfrm>
              <a:off x="5860324" y="1989742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37CAC060-3702-4386-943F-8FDDB396892D}"/>
                </a:ext>
              </a:extLst>
            </p:cNvPr>
            <p:cNvSpPr/>
            <p:nvPr/>
          </p:nvSpPr>
          <p:spPr>
            <a:xfrm>
              <a:off x="6629959" y="1989742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D495F371-7C3D-4A02-8644-55BCCB45CE0C}"/>
                </a:ext>
              </a:extLst>
            </p:cNvPr>
            <p:cNvSpPr/>
            <p:nvPr/>
          </p:nvSpPr>
          <p:spPr>
            <a:xfrm>
              <a:off x="7399594" y="1989741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314F81C3-3009-4C88-BF88-A52B5D46C61C}"/>
                </a:ext>
              </a:extLst>
            </p:cNvPr>
            <p:cNvSpPr/>
            <p:nvPr/>
          </p:nvSpPr>
          <p:spPr>
            <a:xfrm>
              <a:off x="526496" y="1992669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F3E182D-610A-4387-B83A-D50623540E51}"/>
              </a:ext>
            </a:extLst>
          </p:cNvPr>
          <p:cNvGrpSpPr/>
          <p:nvPr/>
        </p:nvGrpSpPr>
        <p:grpSpPr>
          <a:xfrm>
            <a:off x="4721005" y="2854696"/>
            <a:ext cx="696024" cy="841900"/>
            <a:chOff x="4078642" y="2499044"/>
            <a:chExt cx="696024" cy="841900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A5E86DA7-128D-47A7-B5F3-3BB0DC5E4B9F}"/>
                </a:ext>
              </a:extLst>
            </p:cNvPr>
            <p:cNvCxnSpPr/>
            <p:nvPr/>
          </p:nvCxnSpPr>
          <p:spPr>
            <a:xfrm flipV="1">
              <a:off x="4426654" y="2499044"/>
              <a:ext cx="0" cy="457200"/>
            </a:xfrm>
            <a:prstGeom prst="straightConnector1">
              <a:avLst/>
            </a:prstGeom>
            <a:ln w="41275">
              <a:solidFill>
                <a:srgbClr val="7030A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39E48C1-341D-49F1-8232-5CE666AC387C}"/>
                </a:ext>
              </a:extLst>
            </p:cNvPr>
            <p:cNvSpPr txBox="1"/>
            <p:nvPr/>
          </p:nvSpPr>
          <p:spPr>
            <a:xfrm>
              <a:off x="4078642" y="2971612"/>
              <a:ext cx="6960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7030A0"/>
                  </a:solidFill>
                </a:rPr>
                <a:t>front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B50C1D3-FCB5-4A97-AF68-20123D254BF3}"/>
              </a:ext>
            </a:extLst>
          </p:cNvPr>
          <p:cNvGrpSpPr/>
          <p:nvPr/>
        </p:nvGrpSpPr>
        <p:grpSpPr>
          <a:xfrm>
            <a:off x="6392040" y="2766857"/>
            <a:ext cx="631904" cy="845839"/>
            <a:chOff x="4590532" y="2499044"/>
            <a:chExt cx="631904" cy="845839"/>
          </a:xfrm>
        </p:grpSpPr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1303731D-9038-470E-8CF1-09EDD60E4FE8}"/>
                </a:ext>
              </a:extLst>
            </p:cNvPr>
            <p:cNvCxnSpPr/>
            <p:nvPr/>
          </p:nvCxnSpPr>
          <p:spPr>
            <a:xfrm flipV="1">
              <a:off x="4862366" y="2499044"/>
              <a:ext cx="0" cy="457200"/>
            </a:xfrm>
            <a:prstGeom prst="straightConnector1">
              <a:avLst/>
            </a:prstGeom>
            <a:ln w="412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AAFD88E4-B8D4-4491-AE80-95869E1F49F4}"/>
                </a:ext>
              </a:extLst>
            </p:cNvPr>
            <p:cNvSpPr txBox="1"/>
            <p:nvPr/>
          </p:nvSpPr>
          <p:spPr>
            <a:xfrm>
              <a:off x="4590532" y="2975551"/>
              <a:ext cx="631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B050"/>
                  </a:solidFill>
                </a:rPr>
                <a:t>rear</a:t>
              </a:r>
            </a:p>
          </p:txBody>
        </p: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D8497698-5547-4994-828A-903FEF502FBD}"/>
              </a:ext>
            </a:extLst>
          </p:cNvPr>
          <p:cNvSpPr txBox="1"/>
          <p:nvPr/>
        </p:nvSpPr>
        <p:spPr>
          <a:xfrm>
            <a:off x="531423" y="1931840"/>
            <a:ext cx="226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Queue Q, N=10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603EE49-B420-42C9-BCF5-6FE193486823}"/>
              </a:ext>
            </a:extLst>
          </p:cNvPr>
          <p:cNvSpPr txBox="1"/>
          <p:nvPr/>
        </p:nvSpPr>
        <p:spPr>
          <a:xfrm>
            <a:off x="345168" y="2391984"/>
            <a:ext cx="388083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Dequeue ()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/>
              <a:t>	if isEmpty Then</a:t>
            </a:r>
          </a:p>
          <a:p>
            <a:r>
              <a:rPr lang="en-US" sz="2400" b="1" dirty="0"/>
              <a:t>	    “Queue is empty”</a:t>
            </a:r>
          </a:p>
          <a:p>
            <a:r>
              <a:rPr lang="en-US" sz="2400" b="1" dirty="0"/>
              <a:t>      else</a:t>
            </a:r>
          </a:p>
          <a:p>
            <a:r>
              <a:rPr lang="en-US" sz="2400" b="1" dirty="0"/>
              <a:t>	     item=Q[front]</a:t>
            </a:r>
          </a:p>
          <a:p>
            <a:r>
              <a:rPr lang="en-US" sz="2400" b="1" dirty="0"/>
              <a:t>          Q[front]=null</a:t>
            </a:r>
          </a:p>
          <a:p>
            <a:r>
              <a:rPr lang="en-US" sz="2400" b="1" dirty="0"/>
              <a:t>	     front=front+1</a:t>
            </a:r>
          </a:p>
          <a:p>
            <a:r>
              <a:rPr lang="en-US" sz="2400" b="1" dirty="0"/>
              <a:t>		return item</a:t>
            </a:r>
          </a:p>
          <a:p>
            <a:r>
              <a:rPr lang="en-US" sz="2400" b="1" dirty="0"/>
              <a:t>}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7329093-6149-4C71-A06F-BE58486B3633}"/>
              </a:ext>
            </a:extLst>
          </p:cNvPr>
          <p:cNvGrpSpPr/>
          <p:nvPr/>
        </p:nvGrpSpPr>
        <p:grpSpPr>
          <a:xfrm>
            <a:off x="4377236" y="3915478"/>
            <a:ext cx="7630913" cy="1858867"/>
            <a:chOff x="4377236" y="3915478"/>
            <a:chExt cx="7630913" cy="1858867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B7F86E22-5B35-4D27-B413-955692A72BF3}"/>
                </a:ext>
              </a:extLst>
            </p:cNvPr>
            <p:cNvGrpSpPr/>
            <p:nvPr/>
          </p:nvGrpSpPr>
          <p:grpSpPr>
            <a:xfrm>
              <a:off x="4377236" y="3915478"/>
              <a:ext cx="7630913" cy="862768"/>
              <a:chOff x="526496" y="1616038"/>
              <a:chExt cx="7630913" cy="862768"/>
            </a:xfrm>
          </p:grpSpPr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F9FD8ECD-A23B-4E4F-90C0-1D07DD8C384B}"/>
                  </a:ext>
                </a:extLst>
              </p:cNvPr>
              <p:cNvSpPr/>
              <p:nvPr/>
            </p:nvSpPr>
            <p:spPr>
              <a:xfrm>
                <a:off x="2065231" y="1990840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5</a:t>
                </a:r>
              </a:p>
            </p:txBody>
          </p:sp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31739056-AF5D-49E5-A82B-572D43E46DE2}"/>
                  </a:ext>
                </a:extLst>
              </p:cNvPr>
              <p:cNvSpPr txBox="1"/>
              <p:nvPr/>
            </p:nvSpPr>
            <p:spPr>
              <a:xfrm>
                <a:off x="745907" y="161824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0</a:t>
                </a:r>
              </a:p>
            </p:txBody>
          </p: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378527CC-41D8-4F66-BB6F-7630B3D96E16}"/>
                  </a:ext>
                </a:extLst>
              </p:cNvPr>
              <p:cNvSpPr txBox="1"/>
              <p:nvPr/>
            </p:nvSpPr>
            <p:spPr>
              <a:xfrm>
                <a:off x="1514101" y="1618247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ACB2EDF4-ED42-4B5B-932F-5DB68379D2EC}"/>
                  </a:ext>
                </a:extLst>
              </p:cNvPr>
              <p:cNvSpPr txBox="1"/>
              <p:nvPr/>
            </p:nvSpPr>
            <p:spPr>
              <a:xfrm>
                <a:off x="2297093" y="161603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922E3253-99B3-4688-8935-79FFD2CDC30F}"/>
                  </a:ext>
                </a:extLst>
              </p:cNvPr>
              <p:cNvSpPr txBox="1"/>
              <p:nvPr/>
            </p:nvSpPr>
            <p:spPr>
              <a:xfrm>
                <a:off x="306114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3</a:t>
                </a:r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4987D524-B838-4D1F-99F8-5A9AC8EF9B2A}"/>
                  </a:ext>
                </a:extLst>
              </p:cNvPr>
              <p:cNvSpPr txBox="1"/>
              <p:nvPr/>
            </p:nvSpPr>
            <p:spPr>
              <a:xfrm>
                <a:off x="377955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4</a:t>
                </a:r>
              </a:p>
            </p:txBody>
          </p: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9790F9D9-7EC7-4523-A213-26F639075EC0}"/>
                  </a:ext>
                </a:extLst>
              </p:cNvPr>
              <p:cNvSpPr txBox="1"/>
              <p:nvPr/>
            </p:nvSpPr>
            <p:spPr>
              <a:xfrm>
                <a:off x="4555112" y="1633084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5</a:t>
                </a:r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F5055BA3-8E55-4FD3-AAC1-E0636B776730}"/>
                  </a:ext>
                </a:extLst>
              </p:cNvPr>
              <p:cNvSpPr txBox="1"/>
              <p:nvPr/>
            </p:nvSpPr>
            <p:spPr>
              <a:xfrm>
                <a:off x="532416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6</a:t>
                </a:r>
              </a:p>
            </p:txBody>
          </p:sp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0B777F43-9D01-4E78-AAF5-EC4C631BA217}"/>
                  </a:ext>
                </a:extLst>
              </p:cNvPr>
              <p:cNvSpPr txBox="1"/>
              <p:nvPr/>
            </p:nvSpPr>
            <p:spPr>
              <a:xfrm>
                <a:off x="6081976" y="1646345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7</a:t>
                </a:r>
              </a:p>
            </p:txBody>
          </p:sp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BB246977-BEF2-4EC4-8674-62A3BEA2C726}"/>
                  </a:ext>
                </a:extLst>
              </p:cNvPr>
              <p:cNvSpPr txBox="1"/>
              <p:nvPr/>
            </p:nvSpPr>
            <p:spPr>
              <a:xfrm>
                <a:off x="681313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8</a:t>
                </a: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17A72C25-CF9D-4290-BFF2-B412F2DA1DF8}"/>
                  </a:ext>
                </a:extLst>
              </p:cNvPr>
              <p:cNvSpPr/>
              <p:nvPr/>
            </p:nvSpPr>
            <p:spPr>
              <a:xfrm>
                <a:off x="1292286" y="1990841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67CF168F-5AF0-4B8E-B345-C5B5B82CCBA8}"/>
                  </a:ext>
                </a:extLst>
              </p:cNvPr>
              <p:cNvSpPr txBox="1"/>
              <p:nvPr/>
            </p:nvSpPr>
            <p:spPr>
              <a:xfrm>
                <a:off x="7621246" y="16215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9</a:t>
                </a:r>
              </a:p>
            </p:txBody>
          </p:sp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9B5931B7-CF24-4789-855F-822902BD44D0}"/>
                  </a:ext>
                </a:extLst>
              </p:cNvPr>
              <p:cNvSpPr/>
              <p:nvPr/>
            </p:nvSpPr>
            <p:spPr>
              <a:xfrm>
                <a:off x="2838688" y="1990839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61646B9D-C727-4D8E-8F0A-D51C3A86CE97}"/>
                  </a:ext>
                </a:extLst>
              </p:cNvPr>
              <p:cNvSpPr/>
              <p:nvPr/>
            </p:nvSpPr>
            <p:spPr>
              <a:xfrm>
                <a:off x="3578350" y="1990300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D16A2C40-0F05-4C7C-88E0-A81FD5D7B88A}"/>
                  </a:ext>
                </a:extLst>
              </p:cNvPr>
              <p:cNvSpPr/>
              <p:nvPr/>
            </p:nvSpPr>
            <p:spPr>
              <a:xfrm>
                <a:off x="4326108" y="1990296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564567A8-072D-4350-8B27-CCE4AC1B39B6}"/>
                  </a:ext>
                </a:extLst>
              </p:cNvPr>
              <p:cNvSpPr/>
              <p:nvPr/>
            </p:nvSpPr>
            <p:spPr>
              <a:xfrm>
                <a:off x="5093216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CF47B12-78EF-492C-AD24-ACDC9FB277B5}"/>
                  </a:ext>
                </a:extLst>
              </p:cNvPr>
              <p:cNvSpPr/>
              <p:nvPr/>
            </p:nvSpPr>
            <p:spPr>
              <a:xfrm>
                <a:off x="5860324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08175664-BAD0-47F1-A4EA-D62437184FFD}"/>
                  </a:ext>
                </a:extLst>
              </p:cNvPr>
              <p:cNvSpPr/>
              <p:nvPr/>
            </p:nvSpPr>
            <p:spPr>
              <a:xfrm>
                <a:off x="6629959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053F5B3F-237C-41EF-9E9B-0BFDB0AEB2D2}"/>
                  </a:ext>
                </a:extLst>
              </p:cNvPr>
              <p:cNvSpPr/>
              <p:nvPr/>
            </p:nvSpPr>
            <p:spPr>
              <a:xfrm>
                <a:off x="7399594" y="1989741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65AAEE2F-E228-4368-9B15-689B26054B7D}"/>
                  </a:ext>
                </a:extLst>
              </p:cNvPr>
              <p:cNvSpPr/>
              <p:nvPr/>
            </p:nvSpPr>
            <p:spPr>
              <a:xfrm>
                <a:off x="526496" y="1992669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A3DA495-F07D-442D-9D07-9618EC608EF5}"/>
                </a:ext>
              </a:extLst>
            </p:cNvPr>
            <p:cNvGrpSpPr/>
            <p:nvPr/>
          </p:nvGrpSpPr>
          <p:grpSpPr>
            <a:xfrm>
              <a:off x="5949474" y="4897108"/>
              <a:ext cx="696024" cy="854204"/>
              <a:chOff x="5949474" y="4897108"/>
              <a:chExt cx="696024" cy="854204"/>
            </a:xfrm>
          </p:grpSpPr>
          <p:cxnSp>
            <p:nvCxnSpPr>
              <p:cNvPr id="95" name="Straight Arrow Connector 94">
                <a:extLst>
                  <a:ext uri="{FF2B5EF4-FFF2-40B4-BE49-F238E27FC236}">
                    <a16:creationId xmlns:a16="http://schemas.microsoft.com/office/drawing/2014/main" id="{EBDCBF2D-0D1A-4FAF-B6F4-59C4DAE18061}"/>
                  </a:ext>
                </a:extLst>
              </p:cNvPr>
              <p:cNvCxnSpPr/>
              <p:nvPr/>
            </p:nvCxnSpPr>
            <p:spPr>
              <a:xfrm flipV="1">
                <a:off x="6325979" y="4897108"/>
                <a:ext cx="0" cy="457200"/>
              </a:xfrm>
              <a:prstGeom prst="straightConnector1">
                <a:avLst/>
              </a:prstGeom>
              <a:ln w="41275">
                <a:solidFill>
                  <a:srgbClr val="7030A0"/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7A901C3B-3F7D-4099-A13D-9A38E05BBDD6}"/>
                  </a:ext>
                </a:extLst>
              </p:cNvPr>
              <p:cNvSpPr txBox="1"/>
              <p:nvPr/>
            </p:nvSpPr>
            <p:spPr>
              <a:xfrm>
                <a:off x="5949474" y="5381980"/>
                <a:ext cx="696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7030A0"/>
                    </a:solidFill>
                  </a:rPr>
                  <a:t>front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90FFE34-2C4E-4C7E-9D33-3F9D11351AE3}"/>
                </a:ext>
              </a:extLst>
            </p:cNvPr>
            <p:cNvGrpSpPr/>
            <p:nvPr/>
          </p:nvGrpSpPr>
          <p:grpSpPr>
            <a:xfrm>
              <a:off x="6839209" y="4933745"/>
              <a:ext cx="631904" cy="840600"/>
              <a:chOff x="6839209" y="4933745"/>
              <a:chExt cx="631904" cy="840600"/>
            </a:xfrm>
          </p:grpSpPr>
          <p:cxnSp>
            <p:nvCxnSpPr>
              <p:cNvPr id="96" name="Straight Arrow Connector 95">
                <a:extLst>
                  <a:ext uri="{FF2B5EF4-FFF2-40B4-BE49-F238E27FC236}">
                    <a16:creationId xmlns:a16="http://schemas.microsoft.com/office/drawing/2014/main" id="{B3D73B3A-5032-477C-A86B-61E540CF6157}"/>
                  </a:ext>
                </a:extLst>
              </p:cNvPr>
              <p:cNvCxnSpPr/>
              <p:nvPr/>
            </p:nvCxnSpPr>
            <p:spPr>
              <a:xfrm flipV="1">
                <a:off x="7101120" y="4933745"/>
                <a:ext cx="0" cy="457200"/>
              </a:xfrm>
              <a:prstGeom prst="straightConnector1">
                <a:avLst/>
              </a:prstGeom>
              <a:ln w="41275"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AF06FFB2-CE5D-4791-8123-9571F3FF5DEC}"/>
                  </a:ext>
                </a:extLst>
              </p:cNvPr>
              <p:cNvSpPr txBox="1"/>
              <p:nvPr/>
            </p:nvSpPr>
            <p:spPr>
              <a:xfrm>
                <a:off x="6839209" y="5405013"/>
                <a:ext cx="631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00B050"/>
                    </a:solidFill>
                  </a:rPr>
                  <a:t>rear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4985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338A1-DB69-43C1-B5F5-7C7CDC7FD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Queue Operations - Example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BEAD7AB-50DA-4BAC-9865-DBFAD66969C2}"/>
              </a:ext>
            </a:extLst>
          </p:cNvPr>
          <p:cNvGrpSpPr/>
          <p:nvPr/>
        </p:nvGrpSpPr>
        <p:grpSpPr>
          <a:xfrm>
            <a:off x="4049558" y="1717655"/>
            <a:ext cx="7630913" cy="862768"/>
            <a:chOff x="526496" y="1616038"/>
            <a:chExt cx="7630913" cy="862768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29BB9FD4-C369-498C-9F17-3A0E4D7CFF0E}"/>
                </a:ext>
              </a:extLst>
            </p:cNvPr>
            <p:cNvSpPr/>
            <p:nvPr/>
          </p:nvSpPr>
          <p:spPr>
            <a:xfrm>
              <a:off x="2065231" y="1990840"/>
              <a:ext cx="757815" cy="486137"/>
            </a:xfrm>
            <a:prstGeom prst="rect">
              <a:avLst/>
            </a:prstGeom>
            <a:ln w="34925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5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0C90C83-EB3A-4D35-A504-5A806A292223}"/>
                </a:ext>
              </a:extLst>
            </p:cNvPr>
            <p:cNvSpPr txBox="1"/>
            <p:nvPr/>
          </p:nvSpPr>
          <p:spPr>
            <a:xfrm>
              <a:off x="745907" y="161824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E6CEC8BF-5FF1-493F-BA7B-7D274BF7E73B}"/>
                </a:ext>
              </a:extLst>
            </p:cNvPr>
            <p:cNvSpPr txBox="1"/>
            <p:nvPr/>
          </p:nvSpPr>
          <p:spPr>
            <a:xfrm>
              <a:off x="1514101" y="1618247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D4E01B6A-B137-4EE2-8E35-2DF98B309CB5}"/>
                </a:ext>
              </a:extLst>
            </p:cNvPr>
            <p:cNvSpPr txBox="1"/>
            <p:nvPr/>
          </p:nvSpPr>
          <p:spPr>
            <a:xfrm>
              <a:off x="2297093" y="161603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DEAAC5B8-9D93-42CC-A2C6-83FF42BFE798}"/>
                </a:ext>
              </a:extLst>
            </p:cNvPr>
            <p:cNvSpPr txBox="1"/>
            <p:nvPr/>
          </p:nvSpPr>
          <p:spPr>
            <a:xfrm>
              <a:off x="3061142" y="162040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EC8E1515-7BAF-425A-B74C-CECDDEF179B6}"/>
                </a:ext>
              </a:extLst>
            </p:cNvPr>
            <p:cNvSpPr txBox="1"/>
            <p:nvPr/>
          </p:nvSpPr>
          <p:spPr>
            <a:xfrm>
              <a:off x="3779552" y="162040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F60A8090-D8AB-4034-A985-D4A96E89FA40}"/>
                </a:ext>
              </a:extLst>
            </p:cNvPr>
            <p:cNvSpPr txBox="1"/>
            <p:nvPr/>
          </p:nvSpPr>
          <p:spPr>
            <a:xfrm>
              <a:off x="4555112" y="1633084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D2041871-F5F5-4E57-89E9-22598C4FCA9C}"/>
                </a:ext>
              </a:extLst>
            </p:cNvPr>
            <p:cNvSpPr txBox="1"/>
            <p:nvPr/>
          </p:nvSpPr>
          <p:spPr>
            <a:xfrm>
              <a:off x="5324161" y="163518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3FEB3FCC-152E-4BE0-9D04-EAF9CB47AEF5}"/>
                </a:ext>
              </a:extLst>
            </p:cNvPr>
            <p:cNvSpPr txBox="1"/>
            <p:nvPr/>
          </p:nvSpPr>
          <p:spPr>
            <a:xfrm>
              <a:off x="6081976" y="1646345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7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82F2D69E-FBCF-45B9-ABC9-3A5E8F7913EC}"/>
                </a:ext>
              </a:extLst>
            </p:cNvPr>
            <p:cNvSpPr txBox="1"/>
            <p:nvPr/>
          </p:nvSpPr>
          <p:spPr>
            <a:xfrm>
              <a:off x="6813131" y="163518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8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B137508C-6ED6-415E-9E5F-58310B1F0EAB}"/>
                </a:ext>
              </a:extLst>
            </p:cNvPr>
            <p:cNvSpPr/>
            <p:nvPr/>
          </p:nvSpPr>
          <p:spPr>
            <a:xfrm>
              <a:off x="1292286" y="1990841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E077F363-8A14-4BD8-9FC5-28BE60299AC3}"/>
                </a:ext>
              </a:extLst>
            </p:cNvPr>
            <p:cNvSpPr txBox="1"/>
            <p:nvPr/>
          </p:nvSpPr>
          <p:spPr>
            <a:xfrm>
              <a:off x="7621246" y="162150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9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A81E9DEA-7C5F-4E95-A50F-B826D47061F9}"/>
                </a:ext>
              </a:extLst>
            </p:cNvPr>
            <p:cNvSpPr/>
            <p:nvPr/>
          </p:nvSpPr>
          <p:spPr>
            <a:xfrm>
              <a:off x="2838688" y="1990839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F4199850-D9F2-42AC-8CEE-AC5CF2251747}"/>
                </a:ext>
              </a:extLst>
            </p:cNvPr>
            <p:cNvSpPr/>
            <p:nvPr/>
          </p:nvSpPr>
          <p:spPr>
            <a:xfrm>
              <a:off x="3578350" y="1990300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0FA259E2-D300-4D82-8F1A-BB8644E4C306}"/>
                </a:ext>
              </a:extLst>
            </p:cNvPr>
            <p:cNvSpPr/>
            <p:nvPr/>
          </p:nvSpPr>
          <p:spPr>
            <a:xfrm>
              <a:off x="4326108" y="1990296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35DC38F1-19A0-4B9C-B2C9-A5B2EB4A9675}"/>
                </a:ext>
              </a:extLst>
            </p:cNvPr>
            <p:cNvSpPr/>
            <p:nvPr/>
          </p:nvSpPr>
          <p:spPr>
            <a:xfrm>
              <a:off x="5093216" y="1989742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D8DF424B-7506-4A81-B280-6EF20DF63095}"/>
                </a:ext>
              </a:extLst>
            </p:cNvPr>
            <p:cNvSpPr/>
            <p:nvPr/>
          </p:nvSpPr>
          <p:spPr>
            <a:xfrm>
              <a:off x="5860324" y="1989742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37CAC060-3702-4386-943F-8FDDB396892D}"/>
                </a:ext>
              </a:extLst>
            </p:cNvPr>
            <p:cNvSpPr/>
            <p:nvPr/>
          </p:nvSpPr>
          <p:spPr>
            <a:xfrm>
              <a:off x="6629959" y="1989742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D495F371-7C3D-4A02-8644-55BCCB45CE0C}"/>
                </a:ext>
              </a:extLst>
            </p:cNvPr>
            <p:cNvSpPr/>
            <p:nvPr/>
          </p:nvSpPr>
          <p:spPr>
            <a:xfrm>
              <a:off x="7399594" y="1989741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314F81C3-3009-4C88-BF88-A52B5D46C61C}"/>
                </a:ext>
              </a:extLst>
            </p:cNvPr>
            <p:cNvSpPr/>
            <p:nvPr/>
          </p:nvSpPr>
          <p:spPr>
            <a:xfrm>
              <a:off x="526496" y="1992669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F3E182D-610A-4387-B83A-D50623540E51}"/>
              </a:ext>
            </a:extLst>
          </p:cNvPr>
          <p:cNvGrpSpPr/>
          <p:nvPr/>
        </p:nvGrpSpPr>
        <p:grpSpPr>
          <a:xfrm>
            <a:off x="5637431" y="2693783"/>
            <a:ext cx="696024" cy="841900"/>
            <a:chOff x="4078642" y="2499044"/>
            <a:chExt cx="696024" cy="841900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A5E86DA7-128D-47A7-B5F3-3BB0DC5E4B9F}"/>
                </a:ext>
              </a:extLst>
            </p:cNvPr>
            <p:cNvCxnSpPr/>
            <p:nvPr/>
          </p:nvCxnSpPr>
          <p:spPr>
            <a:xfrm flipV="1">
              <a:off x="4426654" y="2499044"/>
              <a:ext cx="0" cy="457200"/>
            </a:xfrm>
            <a:prstGeom prst="straightConnector1">
              <a:avLst/>
            </a:prstGeom>
            <a:ln w="41275">
              <a:solidFill>
                <a:srgbClr val="7030A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39E48C1-341D-49F1-8232-5CE666AC387C}"/>
                </a:ext>
              </a:extLst>
            </p:cNvPr>
            <p:cNvSpPr txBox="1"/>
            <p:nvPr/>
          </p:nvSpPr>
          <p:spPr>
            <a:xfrm>
              <a:off x="4078642" y="2971612"/>
              <a:ext cx="6960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7030A0"/>
                  </a:solidFill>
                </a:rPr>
                <a:t>front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B50C1D3-FCB5-4A97-AF68-20123D254BF3}"/>
              </a:ext>
            </a:extLst>
          </p:cNvPr>
          <p:cNvGrpSpPr/>
          <p:nvPr/>
        </p:nvGrpSpPr>
        <p:grpSpPr>
          <a:xfrm>
            <a:off x="6525184" y="2761916"/>
            <a:ext cx="631904" cy="845839"/>
            <a:chOff x="4590532" y="2499044"/>
            <a:chExt cx="631904" cy="845839"/>
          </a:xfrm>
        </p:grpSpPr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1303731D-9038-470E-8CF1-09EDD60E4FE8}"/>
                </a:ext>
              </a:extLst>
            </p:cNvPr>
            <p:cNvCxnSpPr/>
            <p:nvPr/>
          </p:nvCxnSpPr>
          <p:spPr>
            <a:xfrm flipV="1">
              <a:off x="4862366" y="2499044"/>
              <a:ext cx="0" cy="457200"/>
            </a:xfrm>
            <a:prstGeom prst="straightConnector1">
              <a:avLst/>
            </a:prstGeom>
            <a:ln w="412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AAFD88E4-B8D4-4491-AE80-95869E1F49F4}"/>
                </a:ext>
              </a:extLst>
            </p:cNvPr>
            <p:cNvSpPr txBox="1"/>
            <p:nvPr/>
          </p:nvSpPr>
          <p:spPr>
            <a:xfrm>
              <a:off x="4590532" y="2975551"/>
              <a:ext cx="631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B050"/>
                  </a:solidFill>
                </a:rPr>
                <a:t>rear</a:t>
              </a:r>
            </a:p>
          </p:txBody>
        </p: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D8497698-5547-4994-828A-903FEF502FBD}"/>
              </a:ext>
            </a:extLst>
          </p:cNvPr>
          <p:cNvSpPr txBox="1"/>
          <p:nvPr/>
        </p:nvSpPr>
        <p:spPr>
          <a:xfrm>
            <a:off x="655136" y="1850392"/>
            <a:ext cx="226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Queue Q, N=10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603EE49-B420-42C9-BCF5-6FE193486823}"/>
              </a:ext>
            </a:extLst>
          </p:cNvPr>
          <p:cNvSpPr txBox="1"/>
          <p:nvPr/>
        </p:nvSpPr>
        <p:spPr>
          <a:xfrm>
            <a:off x="345168" y="2391984"/>
            <a:ext cx="388083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Dequeue ()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/>
              <a:t>	if isEmpty Then</a:t>
            </a:r>
          </a:p>
          <a:p>
            <a:r>
              <a:rPr lang="en-US" sz="2400" b="1" dirty="0"/>
              <a:t>	    “Queue is empty”</a:t>
            </a:r>
          </a:p>
          <a:p>
            <a:r>
              <a:rPr lang="en-US" sz="2400" b="1" dirty="0"/>
              <a:t>      else</a:t>
            </a:r>
          </a:p>
          <a:p>
            <a:r>
              <a:rPr lang="en-US" sz="2400" b="1" dirty="0"/>
              <a:t>	     item=Q[front]</a:t>
            </a:r>
          </a:p>
          <a:p>
            <a:r>
              <a:rPr lang="en-US" sz="2400" b="1" dirty="0"/>
              <a:t>          Q[front]=null</a:t>
            </a:r>
          </a:p>
          <a:p>
            <a:r>
              <a:rPr lang="en-US" sz="2400" b="1" dirty="0"/>
              <a:t>	     front=front+1</a:t>
            </a:r>
          </a:p>
          <a:p>
            <a:r>
              <a:rPr lang="en-US" sz="2400" b="1" dirty="0"/>
              <a:t>		return item</a:t>
            </a:r>
          </a:p>
          <a:p>
            <a:r>
              <a:rPr lang="en-US" sz="2400" b="1" dirty="0"/>
              <a:t>}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7329093-6149-4C71-A06F-BE58486B3633}"/>
              </a:ext>
            </a:extLst>
          </p:cNvPr>
          <p:cNvGrpSpPr/>
          <p:nvPr/>
        </p:nvGrpSpPr>
        <p:grpSpPr>
          <a:xfrm>
            <a:off x="4377236" y="3915478"/>
            <a:ext cx="7630913" cy="1853918"/>
            <a:chOff x="4377236" y="3915478"/>
            <a:chExt cx="7630913" cy="1853918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B7F86E22-5B35-4D27-B413-955692A72BF3}"/>
                </a:ext>
              </a:extLst>
            </p:cNvPr>
            <p:cNvGrpSpPr/>
            <p:nvPr/>
          </p:nvGrpSpPr>
          <p:grpSpPr>
            <a:xfrm>
              <a:off x="4377236" y="3915478"/>
              <a:ext cx="7630913" cy="862768"/>
              <a:chOff x="526496" y="1616038"/>
              <a:chExt cx="7630913" cy="862768"/>
            </a:xfrm>
          </p:grpSpPr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F9FD8ECD-A23B-4E4F-90C0-1D07DD8C384B}"/>
                  </a:ext>
                </a:extLst>
              </p:cNvPr>
              <p:cNvSpPr/>
              <p:nvPr/>
            </p:nvSpPr>
            <p:spPr>
              <a:xfrm>
                <a:off x="2065231" y="1990840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31739056-AF5D-49E5-A82B-572D43E46DE2}"/>
                  </a:ext>
                </a:extLst>
              </p:cNvPr>
              <p:cNvSpPr txBox="1"/>
              <p:nvPr/>
            </p:nvSpPr>
            <p:spPr>
              <a:xfrm>
                <a:off x="745907" y="161824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0</a:t>
                </a:r>
              </a:p>
            </p:txBody>
          </p: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378527CC-41D8-4F66-BB6F-7630B3D96E16}"/>
                  </a:ext>
                </a:extLst>
              </p:cNvPr>
              <p:cNvSpPr txBox="1"/>
              <p:nvPr/>
            </p:nvSpPr>
            <p:spPr>
              <a:xfrm>
                <a:off x="1514101" y="1618247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ACB2EDF4-ED42-4B5B-932F-5DB68379D2EC}"/>
                  </a:ext>
                </a:extLst>
              </p:cNvPr>
              <p:cNvSpPr txBox="1"/>
              <p:nvPr/>
            </p:nvSpPr>
            <p:spPr>
              <a:xfrm>
                <a:off x="2297093" y="161603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922E3253-99B3-4688-8935-79FFD2CDC30F}"/>
                  </a:ext>
                </a:extLst>
              </p:cNvPr>
              <p:cNvSpPr txBox="1"/>
              <p:nvPr/>
            </p:nvSpPr>
            <p:spPr>
              <a:xfrm>
                <a:off x="306114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3</a:t>
                </a:r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4987D524-B838-4D1F-99F8-5A9AC8EF9B2A}"/>
                  </a:ext>
                </a:extLst>
              </p:cNvPr>
              <p:cNvSpPr txBox="1"/>
              <p:nvPr/>
            </p:nvSpPr>
            <p:spPr>
              <a:xfrm>
                <a:off x="377955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4</a:t>
                </a:r>
              </a:p>
            </p:txBody>
          </p: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9790F9D9-7EC7-4523-A213-26F639075EC0}"/>
                  </a:ext>
                </a:extLst>
              </p:cNvPr>
              <p:cNvSpPr txBox="1"/>
              <p:nvPr/>
            </p:nvSpPr>
            <p:spPr>
              <a:xfrm>
                <a:off x="4555112" y="1633084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5</a:t>
                </a:r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F5055BA3-8E55-4FD3-AAC1-E0636B776730}"/>
                  </a:ext>
                </a:extLst>
              </p:cNvPr>
              <p:cNvSpPr txBox="1"/>
              <p:nvPr/>
            </p:nvSpPr>
            <p:spPr>
              <a:xfrm>
                <a:off x="532416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6</a:t>
                </a:r>
              </a:p>
            </p:txBody>
          </p:sp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0B777F43-9D01-4E78-AAF5-EC4C631BA217}"/>
                  </a:ext>
                </a:extLst>
              </p:cNvPr>
              <p:cNvSpPr txBox="1"/>
              <p:nvPr/>
            </p:nvSpPr>
            <p:spPr>
              <a:xfrm>
                <a:off x="6081976" y="1646345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7</a:t>
                </a:r>
              </a:p>
            </p:txBody>
          </p:sp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BB246977-BEF2-4EC4-8674-62A3BEA2C726}"/>
                  </a:ext>
                </a:extLst>
              </p:cNvPr>
              <p:cNvSpPr txBox="1"/>
              <p:nvPr/>
            </p:nvSpPr>
            <p:spPr>
              <a:xfrm>
                <a:off x="681313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8</a:t>
                </a: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17A72C25-CF9D-4290-BFF2-B412F2DA1DF8}"/>
                  </a:ext>
                </a:extLst>
              </p:cNvPr>
              <p:cNvSpPr/>
              <p:nvPr/>
            </p:nvSpPr>
            <p:spPr>
              <a:xfrm>
                <a:off x="1292286" y="1990841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67CF168F-5AF0-4B8E-B345-C5B5B82CCBA8}"/>
                  </a:ext>
                </a:extLst>
              </p:cNvPr>
              <p:cNvSpPr txBox="1"/>
              <p:nvPr/>
            </p:nvSpPr>
            <p:spPr>
              <a:xfrm>
                <a:off x="7621246" y="16215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9</a:t>
                </a:r>
              </a:p>
            </p:txBody>
          </p:sp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9B5931B7-CF24-4789-855F-822902BD44D0}"/>
                  </a:ext>
                </a:extLst>
              </p:cNvPr>
              <p:cNvSpPr/>
              <p:nvPr/>
            </p:nvSpPr>
            <p:spPr>
              <a:xfrm>
                <a:off x="2838688" y="1990839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61646B9D-C727-4D8E-8F0A-D51C3A86CE97}"/>
                  </a:ext>
                </a:extLst>
              </p:cNvPr>
              <p:cNvSpPr/>
              <p:nvPr/>
            </p:nvSpPr>
            <p:spPr>
              <a:xfrm>
                <a:off x="3578350" y="1990300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D16A2C40-0F05-4C7C-88E0-A81FD5D7B88A}"/>
                  </a:ext>
                </a:extLst>
              </p:cNvPr>
              <p:cNvSpPr/>
              <p:nvPr/>
            </p:nvSpPr>
            <p:spPr>
              <a:xfrm>
                <a:off x="4326108" y="1990296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564567A8-072D-4350-8B27-CCE4AC1B39B6}"/>
                  </a:ext>
                </a:extLst>
              </p:cNvPr>
              <p:cNvSpPr/>
              <p:nvPr/>
            </p:nvSpPr>
            <p:spPr>
              <a:xfrm>
                <a:off x="5093216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CF47B12-78EF-492C-AD24-ACDC9FB277B5}"/>
                  </a:ext>
                </a:extLst>
              </p:cNvPr>
              <p:cNvSpPr/>
              <p:nvPr/>
            </p:nvSpPr>
            <p:spPr>
              <a:xfrm>
                <a:off x="5860324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08175664-BAD0-47F1-A4EA-D62437184FFD}"/>
                  </a:ext>
                </a:extLst>
              </p:cNvPr>
              <p:cNvSpPr/>
              <p:nvPr/>
            </p:nvSpPr>
            <p:spPr>
              <a:xfrm>
                <a:off x="6629959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053F5B3F-237C-41EF-9E9B-0BFDB0AEB2D2}"/>
                  </a:ext>
                </a:extLst>
              </p:cNvPr>
              <p:cNvSpPr/>
              <p:nvPr/>
            </p:nvSpPr>
            <p:spPr>
              <a:xfrm>
                <a:off x="7399594" y="1989741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65AAEE2F-E228-4368-9B15-689B26054B7D}"/>
                  </a:ext>
                </a:extLst>
              </p:cNvPr>
              <p:cNvSpPr/>
              <p:nvPr/>
            </p:nvSpPr>
            <p:spPr>
              <a:xfrm>
                <a:off x="526496" y="1992669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A3DA495-F07D-442D-9D07-9618EC608EF5}"/>
                </a:ext>
              </a:extLst>
            </p:cNvPr>
            <p:cNvGrpSpPr/>
            <p:nvPr/>
          </p:nvGrpSpPr>
          <p:grpSpPr>
            <a:xfrm>
              <a:off x="6493124" y="4903305"/>
              <a:ext cx="696024" cy="854204"/>
              <a:chOff x="6493124" y="4903305"/>
              <a:chExt cx="696024" cy="854204"/>
            </a:xfrm>
          </p:grpSpPr>
          <p:cxnSp>
            <p:nvCxnSpPr>
              <p:cNvPr id="95" name="Straight Arrow Connector 94">
                <a:extLst>
                  <a:ext uri="{FF2B5EF4-FFF2-40B4-BE49-F238E27FC236}">
                    <a16:creationId xmlns:a16="http://schemas.microsoft.com/office/drawing/2014/main" id="{EBDCBF2D-0D1A-4FAF-B6F4-59C4DAE18061}"/>
                  </a:ext>
                </a:extLst>
              </p:cNvPr>
              <p:cNvCxnSpPr/>
              <p:nvPr/>
            </p:nvCxnSpPr>
            <p:spPr>
              <a:xfrm flipV="1">
                <a:off x="6869629" y="4903305"/>
                <a:ext cx="0" cy="457200"/>
              </a:xfrm>
              <a:prstGeom prst="straightConnector1">
                <a:avLst/>
              </a:prstGeom>
              <a:ln w="41275">
                <a:solidFill>
                  <a:srgbClr val="7030A0"/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7A901C3B-3F7D-4099-A13D-9A38E05BBDD6}"/>
                  </a:ext>
                </a:extLst>
              </p:cNvPr>
              <p:cNvSpPr txBox="1"/>
              <p:nvPr/>
            </p:nvSpPr>
            <p:spPr>
              <a:xfrm>
                <a:off x="6493124" y="5388177"/>
                <a:ext cx="696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7030A0"/>
                    </a:solidFill>
                  </a:rPr>
                  <a:t>front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90FFE34-2C4E-4C7E-9D33-3F9D11351AE3}"/>
                </a:ext>
              </a:extLst>
            </p:cNvPr>
            <p:cNvGrpSpPr/>
            <p:nvPr/>
          </p:nvGrpSpPr>
          <p:grpSpPr>
            <a:xfrm>
              <a:off x="7076078" y="4928796"/>
              <a:ext cx="631904" cy="840600"/>
              <a:chOff x="7076078" y="4928796"/>
              <a:chExt cx="631904" cy="840600"/>
            </a:xfrm>
          </p:grpSpPr>
          <p:cxnSp>
            <p:nvCxnSpPr>
              <p:cNvPr id="96" name="Straight Arrow Connector 95">
                <a:extLst>
                  <a:ext uri="{FF2B5EF4-FFF2-40B4-BE49-F238E27FC236}">
                    <a16:creationId xmlns:a16="http://schemas.microsoft.com/office/drawing/2014/main" id="{B3D73B3A-5032-477C-A86B-61E540CF6157}"/>
                  </a:ext>
                </a:extLst>
              </p:cNvPr>
              <p:cNvCxnSpPr/>
              <p:nvPr/>
            </p:nvCxnSpPr>
            <p:spPr>
              <a:xfrm flipV="1">
                <a:off x="7337989" y="4928796"/>
                <a:ext cx="0" cy="457200"/>
              </a:xfrm>
              <a:prstGeom prst="straightConnector1">
                <a:avLst/>
              </a:prstGeom>
              <a:ln w="41275"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AF06FFB2-CE5D-4791-8123-9571F3FF5DEC}"/>
                  </a:ext>
                </a:extLst>
              </p:cNvPr>
              <p:cNvSpPr txBox="1"/>
              <p:nvPr/>
            </p:nvSpPr>
            <p:spPr>
              <a:xfrm>
                <a:off x="7076078" y="5400064"/>
                <a:ext cx="631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00B050"/>
                    </a:solidFill>
                  </a:rPr>
                  <a:t>rear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4618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338A1-DB69-43C1-B5F5-7C7CDC7FD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643" y="16943"/>
            <a:ext cx="10058400" cy="1450757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Queue Operations - Example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D8497698-5547-4994-828A-903FEF502FBD}"/>
              </a:ext>
            </a:extLst>
          </p:cNvPr>
          <p:cNvSpPr txBox="1"/>
          <p:nvPr/>
        </p:nvSpPr>
        <p:spPr>
          <a:xfrm>
            <a:off x="623990" y="1854924"/>
            <a:ext cx="226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Queue Q, N=10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603EE49-B420-42C9-BCF5-6FE193486823}"/>
              </a:ext>
            </a:extLst>
          </p:cNvPr>
          <p:cNvSpPr txBox="1"/>
          <p:nvPr/>
        </p:nvSpPr>
        <p:spPr>
          <a:xfrm>
            <a:off x="649884" y="2594785"/>
            <a:ext cx="332655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Enqueue (8)</a:t>
            </a:r>
          </a:p>
          <a:p>
            <a:r>
              <a:rPr lang="en-US" sz="2400" b="1" dirty="0"/>
              <a:t>Enqueue (1)</a:t>
            </a:r>
          </a:p>
          <a:p>
            <a:r>
              <a:rPr lang="en-US" sz="2400" b="1" dirty="0"/>
              <a:t>Enqueue (12)</a:t>
            </a:r>
          </a:p>
          <a:p>
            <a:r>
              <a:rPr lang="en-US" sz="2400" b="1" dirty="0"/>
              <a:t>Enqueue (11)</a:t>
            </a:r>
          </a:p>
          <a:p>
            <a:r>
              <a:rPr lang="en-US" sz="2400" b="1" dirty="0"/>
              <a:t>Enqueue (4)</a:t>
            </a:r>
          </a:p>
          <a:p>
            <a:r>
              <a:rPr lang="en-US" sz="2400" b="1" dirty="0"/>
              <a:t>Enqueue (6)</a:t>
            </a:r>
          </a:p>
          <a:p>
            <a:r>
              <a:rPr lang="en-US" sz="2400" b="1" dirty="0"/>
              <a:t>Enqueue (13)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7453A02-D714-4C05-B89C-3E224B2B016D}"/>
              </a:ext>
            </a:extLst>
          </p:cNvPr>
          <p:cNvGrpSpPr/>
          <p:nvPr/>
        </p:nvGrpSpPr>
        <p:grpSpPr>
          <a:xfrm>
            <a:off x="4123893" y="1824617"/>
            <a:ext cx="7630913" cy="1853918"/>
            <a:chOff x="4377236" y="3915478"/>
            <a:chExt cx="7630913" cy="1853918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EB1305C8-4ABB-4FF5-BE94-9BDC164D1173}"/>
                </a:ext>
              </a:extLst>
            </p:cNvPr>
            <p:cNvGrpSpPr/>
            <p:nvPr/>
          </p:nvGrpSpPr>
          <p:grpSpPr>
            <a:xfrm>
              <a:off x="4377236" y="3915478"/>
              <a:ext cx="7630913" cy="862768"/>
              <a:chOff x="526496" y="1616038"/>
              <a:chExt cx="7630913" cy="862768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D4B254B0-F818-423E-8D19-9CE8014E7FA1}"/>
                  </a:ext>
                </a:extLst>
              </p:cNvPr>
              <p:cNvSpPr/>
              <p:nvPr/>
            </p:nvSpPr>
            <p:spPr>
              <a:xfrm>
                <a:off x="2065231" y="1990840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CDBB367D-CE12-4836-878A-44A90B53BC7A}"/>
                  </a:ext>
                </a:extLst>
              </p:cNvPr>
              <p:cNvSpPr txBox="1"/>
              <p:nvPr/>
            </p:nvSpPr>
            <p:spPr>
              <a:xfrm>
                <a:off x="745907" y="161824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0</a:t>
                </a:r>
              </a:p>
            </p:txBody>
          </p: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FB9B528C-DA02-4714-9A50-83210FD9B844}"/>
                  </a:ext>
                </a:extLst>
              </p:cNvPr>
              <p:cNvSpPr txBox="1"/>
              <p:nvPr/>
            </p:nvSpPr>
            <p:spPr>
              <a:xfrm>
                <a:off x="1514101" y="1618247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0B90C7EA-3AB0-42F0-8F30-85109CD3E8FE}"/>
                  </a:ext>
                </a:extLst>
              </p:cNvPr>
              <p:cNvSpPr txBox="1"/>
              <p:nvPr/>
            </p:nvSpPr>
            <p:spPr>
              <a:xfrm>
                <a:off x="2297093" y="161603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2933E332-0C82-46B0-93CF-F5390A3F4571}"/>
                  </a:ext>
                </a:extLst>
              </p:cNvPr>
              <p:cNvSpPr txBox="1"/>
              <p:nvPr/>
            </p:nvSpPr>
            <p:spPr>
              <a:xfrm>
                <a:off x="306114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3</a:t>
                </a:r>
              </a:p>
            </p:txBody>
          </p:sp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687B1194-CA22-4496-8ACB-E9ED4C862B3F}"/>
                  </a:ext>
                </a:extLst>
              </p:cNvPr>
              <p:cNvSpPr txBox="1"/>
              <p:nvPr/>
            </p:nvSpPr>
            <p:spPr>
              <a:xfrm>
                <a:off x="377955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4</a:t>
                </a:r>
              </a:p>
            </p:txBody>
          </p:sp>
          <p:sp>
            <p:nvSpPr>
              <p:cNvPr id="122" name="TextBox 121">
                <a:extLst>
                  <a:ext uri="{FF2B5EF4-FFF2-40B4-BE49-F238E27FC236}">
                    <a16:creationId xmlns:a16="http://schemas.microsoft.com/office/drawing/2014/main" id="{0DE42718-B7C7-4C40-841B-A796D089067E}"/>
                  </a:ext>
                </a:extLst>
              </p:cNvPr>
              <p:cNvSpPr txBox="1"/>
              <p:nvPr/>
            </p:nvSpPr>
            <p:spPr>
              <a:xfrm>
                <a:off x="4555112" y="1633084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5</a:t>
                </a:r>
              </a:p>
            </p:txBody>
          </p:sp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0182A863-D384-4BA3-8F29-2BF405A77A7C}"/>
                  </a:ext>
                </a:extLst>
              </p:cNvPr>
              <p:cNvSpPr txBox="1"/>
              <p:nvPr/>
            </p:nvSpPr>
            <p:spPr>
              <a:xfrm>
                <a:off x="532416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6</a:t>
                </a:r>
              </a:p>
            </p:txBody>
          </p: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46EBEEF9-5E88-49DC-9C5C-890FF54E9805}"/>
                  </a:ext>
                </a:extLst>
              </p:cNvPr>
              <p:cNvSpPr txBox="1"/>
              <p:nvPr/>
            </p:nvSpPr>
            <p:spPr>
              <a:xfrm>
                <a:off x="6081976" y="1646345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7</a:t>
                </a:r>
              </a:p>
            </p:txBody>
          </p:sp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953BAE90-D5DC-4998-BCF3-AD68451BD220}"/>
                  </a:ext>
                </a:extLst>
              </p:cNvPr>
              <p:cNvSpPr txBox="1"/>
              <p:nvPr/>
            </p:nvSpPr>
            <p:spPr>
              <a:xfrm>
                <a:off x="681313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8</a:t>
                </a:r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A26A08C4-98CE-45E5-A384-A74972DC47FC}"/>
                  </a:ext>
                </a:extLst>
              </p:cNvPr>
              <p:cNvSpPr/>
              <p:nvPr/>
            </p:nvSpPr>
            <p:spPr>
              <a:xfrm>
                <a:off x="1292286" y="1990841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586B1299-8851-4370-BA10-40AE9CE16FE9}"/>
                  </a:ext>
                </a:extLst>
              </p:cNvPr>
              <p:cNvSpPr txBox="1"/>
              <p:nvPr/>
            </p:nvSpPr>
            <p:spPr>
              <a:xfrm>
                <a:off x="7621246" y="16215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9</a:t>
                </a:r>
              </a:p>
            </p:txBody>
          </p:sp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A1B05F1A-646A-4945-A155-2E3B0024B096}"/>
                  </a:ext>
                </a:extLst>
              </p:cNvPr>
              <p:cNvSpPr/>
              <p:nvPr/>
            </p:nvSpPr>
            <p:spPr>
              <a:xfrm>
                <a:off x="2838688" y="1990839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2D8F8F85-1170-441B-B8AE-1BD5734BAF55}"/>
                  </a:ext>
                </a:extLst>
              </p:cNvPr>
              <p:cNvSpPr/>
              <p:nvPr/>
            </p:nvSpPr>
            <p:spPr>
              <a:xfrm>
                <a:off x="3578350" y="1990300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3F8C4BDC-D658-4ADF-A66A-211F8D79E62B}"/>
                  </a:ext>
                </a:extLst>
              </p:cNvPr>
              <p:cNvSpPr/>
              <p:nvPr/>
            </p:nvSpPr>
            <p:spPr>
              <a:xfrm>
                <a:off x="4326108" y="1990296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EA0B036D-7BE2-4D95-95C7-1B8FB2A06F52}"/>
                  </a:ext>
                </a:extLst>
              </p:cNvPr>
              <p:cNvSpPr/>
              <p:nvPr/>
            </p:nvSpPr>
            <p:spPr>
              <a:xfrm>
                <a:off x="5093216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5A5A5ACA-31E4-4BC0-A323-FF3D33C90851}"/>
                  </a:ext>
                </a:extLst>
              </p:cNvPr>
              <p:cNvSpPr/>
              <p:nvPr/>
            </p:nvSpPr>
            <p:spPr>
              <a:xfrm>
                <a:off x="5860324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757ADCDB-AA76-40E1-9F22-24F1ACE51962}"/>
                  </a:ext>
                </a:extLst>
              </p:cNvPr>
              <p:cNvSpPr/>
              <p:nvPr/>
            </p:nvSpPr>
            <p:spPr>
              <a:xfrm>
                <a:off x="6629959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E48CE498-2816-44D4-B4F0-C966D1440322}"/>
                  </a:ext>
                </a:extLst>
              </p:cNvPr>
              <p:cNvSpPr/>
              <p:nvPr/>
            </p:nvSpPr>
            <p:spPr>
              <a:xfrm>
                <a:off x="7399594" y="1989741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4DDC9379-AF26-4C28-A0F3-86D8C3F901CC}"/>
                  </a:ext>
                </a:extLst>
              </p:cNvPr>
              <p:cNvSpPr/>
              <p:nvPr/>
            </p:nvSpPr>
            <p:spPr>
              <a:xfrm>
                <a:off x="526496" y="1992669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7101B503-845F-4C74-A537-9B2EA9A35619}"/>
                </a:ext>
              </a:extLst>
            </p:cNvPr>
            <p:cNvGrpSpPr/>
            <p:nvPr/>
          </p:nvGrpSpPr>
          <p:grpSpPr>
            <a:xfrm>
              <a:off x="6493124" y="4903305"/>
              <a:ext cx="696024" cy="854204"/>
              <a:chOff x="6493124" y="4903305"/>
              <a:chExt cx="696024" cy="854204"/>
            </a:xfrm>
          </p:grpSpPr>
          <p:cxnSp>
            <p:nvCxnSpPr>
              <p:cNvPr id="66" name="Straight Arrow Connector 65">
                <a:extLst>
                  <a:ext uri="{FF2B5EF4-FFF2-40B4-BE49-F238E27FC236}">
                    <a16:creationId xmlns:a16="http://schemas.microsoft.com/office/drawing/2014/main" id="{3B66A509-6D23-4749-843A-44E050D8C46A}"/>
                  </a:ext>
                </a:extLst>
              </p:cNvPr>
              <p:cNvCxnSpPr/>
              <p:nvPr/>
            </p:nvCxnSpPr>
            <p:spPr>
              <a:xfrm flipV="1">
                <a:off x="6869629" y="4903305"/>
                <a:ext cx="0" cy="457200"/>
              </a:xfrm>
              <a:prstGeom prst="straightConnector1">
                <a:avLst/>
              </a:prstGeom>
              <a:ln w="41275">
                <a:solidFill>
                  <a:srgbClr val="7030A0"/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7CCD0DF-D379-4CC0-85A0-8AF8A84060AE}"/>
                  </a:ext>
                </a:extLst>
              </p:cNvPr>
              <p:cNvSpPr txBox="1"/>
              <p:nvPr/>
            </p:nvSpPr>
            <p:spPr>
              <a:xfrm>
                <a:off x="6493124" y="5388177"/>
                <a:ext cx="696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7030A0"/>
                    </a:solidFill>
                  </a:rPr>
                  <a:t>front</a:t>
                </a: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EF883B31-3008-457A-8C10-B114AD65BB5C}"/>
                </a:ext>
              </a:extLst>
            </p:cNvPr>
            <p:cNvGrpSpPr/>
            <p:nvPr/>
          </p:nvGrpSpPr>
          <p:grpSpPr>
            <a:xfrm>
              <a:off x="7076078" y="4928796"/>
              <a:ext cx="631904" cy="840600"/>
              <a:chOff x="7076078" y="4928796"/>
              <a:chExt cx="631904" cy="840600"/>
            </a:xfrm>
          </p:grpSpPr>
          <p:cxnSp>
            <p:nvCxnSpPr>
              <p:cNvPr id="64" name="Straight Arrow Connector 63">
                <a:extLst>
                  <a:ext uri="{FF2B5EF4-FFF2-40B4-BE49-F238E27FC236}">
                    <a16:creationId xmlns:a16="http://schemas.microsoft.com/office/drawing/2014/main" id="{316E9650-0681-4DCD-B6C0-BBD1D802083C}"/>
                  </a:ext>
                </a:extLst>
              </p:cNvPr>
              <p:cNvCxnSpPr/>
              <p:nvPr/>
            </p:nvCxnSpPr>
            <p:spPr>
              <a:xfrm flipV="1">
                <a:off x="7337989" y="4928796"/>
                <a:ext cx="0" cy="457200"/>
              </a:xfrm>
              <a:prstGeom prst="straightConnector1">
                <a:avLst/>
              </a:prstGeom>
              <a:ln w="41275"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84D10336-3711-44D2-842E-2C2E3D3E3109}"/>
                  </a:ext>
                </a:extLst>
              </p:cNvPr>
              <p:cNvSpPr txBox="1"/>
              <p:nvPr/>
            </p:nvSpPr>
            <p:spPr>
              <a:xfrm>
                <a:off x="7076078" y="5400064"/>
                <a:ext cx="631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00B050"/>
                    </a:solidFill>
                  </a:rPr>
                  <a:t>rear</a:t>
                </a:r>
              </a:p>
            </p:txBody>
          </p:sp>
        </p:grp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D504F513-18E0-49EB-9AF9-0A54AC7D8D2E}"/>
              </a:ext>
            </a:extLst>
          </p:cNvPr>
          <p:cNvGrpSpPr/>
          <p:nvPr/>
        </p:nvGrpSpPr>
        <p:grpSpPr>
          <a:xfrm>
            <a:off x="4345546" y="3642748"/>
            <a:ext cx="7646758" cy="1814359"/>
            <a:chOff x="4377236" y="3915478"/>
            <a:chExt cx="7646758" cy="1814359"/>
          </a:xfrm>
        </p:grpSpPr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91D1C3F6-03EC-4035-A605-6AAD5D7A090F}"/>
                </a:ext>
              </a:extLst>
            </p:cNvPr>
            <p:cNvGrpSpPr/>
            <p:nvPr/>
          </p:nvGrpSpPr>
          <p:grpSpPr>
            <a:xfrm>
              <a:off x="4377236" y="3915478"/>
              <a:ext cx="7630913" cy="862768"/>
              <a:chOff x="526496" y="1616038"/>
              <a:chExt cx="7630913" cy="862768"/>
            </a:xfrm>
          </p:grpSpPr>
          <p:sp>
            <p:nvSpPr>
              <p:cNvPr id="144" name="Rectangle 143">
                <a:extLst>
                  <a:ext uri="{FF2B5EF4-FFF2-40B4-BE49-F238E27FC236}">
                    <a16:creationId xmlns:a16="http://schemas.microsoft.com/office/drawing/2014/main" id="{CE3FE317-C864-4C22-822C-594FE6682854}"/>
                  </a:ext>
                </a:extLst>
              </p:cNvPr>
              <p:cNvSpPr/>
              <p:nvPr/>
            </p:nvSpPr>
            <p:spPr>
              <a:xfrm>
                <a:off x="2065231" y="1990840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C6FBA66C-E15F-4F04-BBA9-918B8EAA7ED0}"/>
                  </a:ext>
                </a:extLst>
              </p:cNvPr>
              <p:cNvSpPr txBox="1"/>
              <p:nvPr/>
            </p:nvSpPr>
            <p:spPr>
              <a:xfrm>
                <a:off x="745907" y="161824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0</a:t>
                </a:r>
              </a:p>
            </p:txBody>
          </p:sp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5B191844-B09A-450D-BF22-9EF77B35C6D5}"/>
                  </a:ext>
                </a:extLst>
              </p:cNvPr>
              <p:cNvSpPr txBox="1"/>
              <p:nvPr/>
            </p:nvSpPr>
            <p:spPr>
              <a:xfrm>
                <a:off x="1514101" y="1618247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D02DF56B-E5D9-4234-B518-21E9B4EFBF5F}"/>
                  </a:ext>
                </a:extLst>
              </p:cNvPr>
              <p:cNvSpPr txBox="1"/>
              <p:nvPr/>
            </p:nvSpPr>
            <p:spPr>
              <a:xfrm>
                <a:off x="2297093" y="161603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9B695BC8-F380-402E-A7B6-C779A4A1EBF4}"/>
                  </a:ext>
                </a:extLst>
              </p:cNvPr>
              <p:cNvSpPr txBox="1"/>
              <p:nvPr/>
            </p:nvSpPr>
            <p:spPr>
              <a:xfrm>
                <a:off x="306114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3</a:t>
                </a:r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8B2DC318-FC02-4771-ADF9-97D1BEAABBDC}"/>
                  </a:ext>
                </a:extLst>
              </p:cNvPr>
              <p:cNvSpPr txBox="1"/>
              <p:nvPr/>
            </p:nvSpPr>
            <p:spPr>
              <a:xfrm>
                <a:off x="377955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4</a:t>
                </a: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5801E5B1-437D-41BE-B4FE-51F9D7849606}"/>
                  </a:ext>
                </a:extLst>
              </p:cNvPr>
              <p:cNvSpPr txBox="1"/>
              <p:nvPr/>
            </p:nvSpPr>
            <p:spPr>
              <a:xfrm>
                <a:off x="4555112" y="1633084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5</a:t>
                </a:r>
              </a:p>
            </p:txBody>
          </p:sp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9AC74CCE-57A3-4DF1-89CF-C02B5440D647}"/>
                  </a:ext>
                </a:extLst>
              </p:cNvPr>
              <p:cNvSpPr txBox="1"/>
              <p:nvPr/>
            </p:nvSpPr>
            <p:spPr>
              <a:xfrm>
                <a:off x="532416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6</a:t>
                </a:r>
              </a:p>
            </p:txBody>
          </p:sp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17414160-6AA3-4164-95DF-B845213D9937}"/>
                  </a:ext>
                </a:extLst>
              </p:cNvPr>
              <p:cNvSpPr txBox="1"/>
              <p:nvPr/>
            </p:nvSpPr>
            <p:spPr>
              <a:xfrm>
                <a:off x="6081976" y="1646345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7</a:t>
                </a:r>
              </a:p>
            </p:txBody>
          </p:sp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20E2C4E3-8426-4C93-82AD-6094896E33EE}"/>
                  </a:ext>
                </a:extLst>
              </p:cNvPr>
              <p:cNvSpPr txBox="1"/>
              <p:nvPr/>
            </p:nvSpPr>
            <p:spPr>
              <a:xfrm>
                <a:off x="681313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8</a:t>
                </a:r>
              </a:p>
            </p:txBody>
          </p:sp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7E1DAB22-B6BF-4D59-96E4-519EC7D281F9}"/>
                  </a:ext>
                </a:extLst>
              </p:cNvPr>
              <p:cNvSpPr/>
              <p:nvPr/>
            </p:nvSpPr>
            <p:spPr>
              <a:xfrm>
                <a:off x="1292286" y="1990841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B9E44941-B647-4398-8059-D68CEC04577A}"/>
                  </a:ext>
                </a:extLst>
              </p:cNvPr>
              <p:cNvSpPr txBox="1"/>
              <p:nvPr/>
            </p:nvSpPr>
            <p:spPr>
              <a:xfrm>
                <a:off x="7621246" y="16215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9</a:t>
                </a:r>
              </a:p>
            </p:txBody>
          </p:sp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71FFE434-2672-4665-9255-407231C20A56}"/>
                  </a:ext>
                </a:extLst>
              </p:cNvPr>
              <p:cNvSpPr/>
              <p:nvPr/>
            </p:nvSpPr>
            <p:spPr>
              <a:xfrm>
                <a:off x="2838688" y="1990839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8</a:t>
                </a:r>
              </a:p>
            </p:txBody>
          </p:sp>
          <p:sp>
            <p:nvSpPr>
              <p:cNvPr id="157" name="Rectangle 156">
                <a:extLst>
                  <a:ext uri="{FF2B5EF4-FFF2-40B4-BE49-F238E27FC236}">
                    <a16:creationId xmlns:a16="http://schemas.microsoft.com/office/drawing/2014/main" id="{EBF7BD92-305E-47DE-A474-4F18CFAE04DD}"/>
                  </a:ext>
                </a:extLst>
              </p:cNvPr>
              <p:cNvSpPr/>
              <p:nvPr/>
            </p:nvSpPr>
            <p:spPr>
              <a:xfrm>
                <a:off x="3578350" y="1990300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</a:t>
                </a:r>
              </a:p>
            </p:txBody>
          </p:sp>
          <p:sp>
            <p:nvSpPr>
              <p:cNvPr id="158" name="Rectangle 157">
                <a:extLst>
                  <a:ext uri="{FF2B5EF4-FFF2-40B4-BE49-F238E27FC236}">
                    <a16:creationId xmlns:a16="http://schemas.microsoft.com/office/drawing/2014/main" id="{175E91CA-FD5D-40FD-8C3F-C7CFC0EC4FDF}"/>
                  </a:ext>
                </a:extLst>
              </p:cNvPr>
              <p:cNvSpPr/>
              <p:nvPr/>
            </p:nvSpPr>
            <p:spPr>
              <a:xfrm>
                <a:off x="4326108" y="1990296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12</a:t>
                </a:r>
              </a:p>
            </p:txBody>
          </p:sp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681FB231-065E-4BB0-A08E-518F5588CE7D}"/>
                  </a:ext>
                </a:extLst>
              </p:cNvPr>
              <p:cNvSpPr/>
              <p:nvPr/>
            </p:nvSpPr>
            <p:spPr>
              <a:xfrm>
                <a:off x="5093216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11</a:t>
                </a:r>
              </a:p>
            </p:txBody>
          </p:sp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945F5536-DA6F-4E20-BBC4-1D5A80D9671A}"/>
                  </a:ext>
                </a:extLst>
              </p:cNvPr>
              <p:cNvSpPr/>
              <p:nvPr/>
            </p:nvSpPr>
            <p:spPr>
              <a:xfrm>
                <a:off x="5860324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4</a:t>
                </a:r>
              </a:p>
            </p:txBody>
          </p:sp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917771FD-347E-4B0B-8E10-97F916EBCF79}"/>
                  </a:ext>
                </a:extLst>
              </p:cNvPr>
              <p:cNvSpPr/>
              <p:nvPr/>
            </p:nvSpPr>
            <p:spPr>
              <a:xfrm>
                <a:off x="6629959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6</a:t>
                </a:r>
              </a:p>
            </p:txBody>
          </p:sp>
          <p:sp>
            <p:nvSpPr>
              <p:cNvPr id="162" name="Rectangle 161">
                <a:extLst>
                  <a:ext uri="{FF2B5EF4-FFF2-40B4-BE49-F238E27FC236}">
                    <a16:creationId xmlns:a16="http://schemas.microsoft.com/office/drawing/2014/main" id="{D18C471B-F99A-4C66-B3E8-27F3D62CB963}"/>
                  </a:ext>
                </a:extLst>
              </p:cNvPr>
              <p:cNvSpPr/>
              <p:nvPr/>
            </p:nvSpPr>
            <p:spPr>
              <a:xfrm>
                <a:off x="7399594" y="1989741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13</a:t>
                </a:r>
              </a:p>
            </p:txBody>
          </p:sp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D359F87D-2230-4714-AEAA-C2C496E0D5AF}"/>
                  </a:ext>
                </a:extLst>
              </p:cNvPr>
              <p:cNvSpPr/>
              <p:nvPr/>
            </p:nvSpPr>
            <p:spPr>
              <a:xfrm>
                <a:off x="526496" y="1992669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</p:grpSp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5A3B825C-06A3-4C32-8A10-FBC2E5760853}"/>
                </a:ext>
              </a:extLst>
            </p:cNvPr>
            <p:cNvGrpSpPr/>
            <p:nvPr/>
          </p:nvGrpSpPr>
          <p:grpSpPr>
            <a:xfrm>
              <a:off x="6736168" y="4889237"/>
              <a:ext cx="696024" cy="840600"/>
              <a:chOff x="6736168" y="4889237"/>
              <a:chExt cx="696024" cy="840600"/>
            </a:xfrm>
          </p:grpSpPr>
          <p:cxnSp>
            <p:nvCxnSpPr>
              <p:cNvPr id="142" name="Straight Arrow Connector 141">
                <a:extLst>
                  <a:ext uri="{FF2B5EF4-FFF2-40B4-BE49-F238E27FC236}">
                    <a16:creationId xmlns:a16="http://schemas.microsoft.com/office/drawing/2014/main" id="{360066D0-E967-4B06-A260-57EFE0E08DCD}"/>
                  </a:ext>
                </a:extLst>
              </p:cNvPr>
              <p:cNvCxnSpPr/>
              <p:nvPr/>
            </p:nvCxnSpPr>
            <p:spPr>
              <a:xfrm flipV="1">
                <a:off x="7068335" y="4889237"/>
                <a:ext cx="0" cy="457200"/>
              </a:xfrm>
              <a:prstGeom prst="straightConnector1">
                <a:avLst/>
              </a:prstGeom>
              <a:ln w="41275">
                <a:solidFill>
                  <a:srgbClr val="7030A0"/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2B2A642D-931F-4C10-83FD-C3794B244773}"/>
                  </a:ext>
                </a:extLst>
              </p:cNvPr>
              <p:cNvSpPr txBox="1"/>
              <p:nvPr/>
            </p:nvSpPr>
            <p:spPr>
              <a:xfrm>
                <a:off x="6736168" y="5360505"/>
                <a:ext cx="696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7030A0"/>
                    </a:solidFill>
                  </a:rPr>
                  <a:t>front</a:t>
                </a:r>
              </a:p>
            </p:txBody>
          </p:sp>
        </p:grp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8BBCD1C9-1B52-4CD3-8402-9A655F0BEDE5}"/>
                </a:ext>
              </a:extLst>
            </p:cNvPr>
            <p:cNvGrpSpPr/>
            <p:nvPr/>
          </p:nvGrpSpPr>
          <p:grpSpPr>
            <a:xfrm>
              <a:off x="11392090" y="4889237"/>
              <a:ext cx="631904" cy="840600"/>
              <a:chOff x="11392090" y="4889237"/>
              <a:chExt cx="631904" cy="840600"/>
            </a:xfrm>
          </p:grpSpPr>
          <p:cxnSp>
            <p:nvCxnSpPr>
              <p:cNvPr id="140" name="Straight Arrow Connector 139">
                <a:extLst>
                  <a:ext uri="{FF2B5EF4-FFF2-40B4-BE49-F238E27FC236}">
                    <a16:creationId xmlns:a16="http://schemas.microsoft.com/office/drawing/2014/main" id="{FBC11229-B11A-41C0-841E-7237F58F9E7E}"/>
                  </a:ext>
                </a:extLst>
              </p:cNvPr>
              <p:cNvCxnSpPr/>
              <p:nvPr/>
            </p:nvCxnSpPr>
            <p:spPr>
              <a:xfrm flipV="1">
                <a:off x="11654001" y="4889237"/>
                <a:ext cx="0" cy="457200"/>
              </a:xfrm>
              <a:prstGeom prst="straightConnector1">
                <a:avLst/>
              </a:prstGeom>
              <a:ln w="41275"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948F92FB-E443-4889-BF01-7BEC79715EA7}"/>
                  </a:ext>
                </a:extLst>
              </p:cNvPr>
              <p:cNvSpPr txBox="1"/>
              <p:nvPr/>
            </p:nvSpPr>
            <p:spPr>
              <a:xfrm>
                <a:off x="11392090" y="5360505"/>
                <a:ext cx="631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00B050"/>
                    </a:solidFill>
                  </a:rPr>
                  <a:t>rear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56245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338A1-DB69-43C1-B5F5-7C7CDC7FD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541" y="438257"/>
            <a:ext cx="10058400" cy="1078520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Queue Operations - Example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D8497698-5547-4994-828A-903FEF502FBD}"/>
              </a:ext>
            </a:extLst>
          </p:cNvPr>
          <p:cNvSpPr txBox="1"/>
          <p:nvPr/>
        </p:nvSpPr>
        <p:spPr>
          <a:xfrm>
            <a:off x="552093" y="1911754"/>
            <a:ext cx="226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Queue Q, N=10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603EE49-B420-42C9-BCF5-6FE193486823}"/>
              </a:ext>
            </a:extLst>
          </p:cNvPr>
          <p:cNvSpPr txBox="1"/>
          <p:nvPr/>
        </p:nvSpPr>
        <p:spPr>
          <a:xfrm>
            <a:off x="253389" y="2365593"/>
            <a:ext cx="3326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Now, let’s add one more element </a:t>
            </a:r>
            <a:r>
              <a:rPr lang="en-US" sz="2400" b="1" dirty="0">
                <a:solidFill>
                  <a:srgbClr val="C00000"/>
                </a:solidFill>
              </a:rPr>
              <a:t>7.</a:t>
            </a:r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D504F513-18E0-49EB-9AF9-0A54AC7D8D2E}"/>
              </a:ext>
            </a:extLst>
          </p:cNvPr>
          <p:cNvGrpSpPr/>
          <p:nvPr/>
        </p:nvGrpSpPr>
        <p:grpSpPr>
          <a:xfrm>
            <a:off x="3648365" y="1807333"/>
            <a:ext cx="8334147" cy="1828971"/>
            <a:chOff x="4377236" y="3915478"/>
            <a:chExt cx="8115925" cy="1828971"/>
          </a:xfrm>
        </p:grpSpPr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91D1C3F6-03EC-4035-A605-6AAD5D7A090F}"/>
                </a:ext>
              </a:extLst>
            </p:cNvPr>
            <p:cNvGrpSpPr/>
            <p:nvPr/>
          </p:nvGrpSpPr>
          <p:grpSpPr>
            <a:xfrm>
              <a:off x="4377236" y="3915478"/>
              <a:ext cx="7630913" cy="862768"/>
              <a:chOff x="526496" y="1616038"/>
              <a:chExt cx="7630913" cy="862768"/>
            </a:xfrm>
          </p:grpSpPr>
          <p:sp>
            <p:nvSpPr>
              <p:cNvPr id="144" name="Rectangle 143">
                <a:extLst>
                  <a:ext uri="{FF2B5EF4-FFF2-40B4-BE49-F238E27FC236}">
                    <a16:creationId xmlns:a16="http://schemas.microsoft.com/office/drawing/2014/main" id="{CE3FE317-C864-4C22-822C-594FE6682854}"/>
                  </a:ext>
                </a:extLst>
              </p:cNvPr>
              <p:cNvSpPr/>
              <p:nvPr/>
            </p:nvSpPr>
            <p:spPr>
              <a:xfrm>
                <a:off x="2065231" y="1990840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C6FBA66C-E15F-4F04-BBA9-918B8EAA7ED0}"/>
                  </a:ext>
                </a:extLst>
              </p:cNvPr>
              <p:cNvSpPr txBox="1"/>
              <p:nvPr/>
            </p:nvSpPr>
            <p:spPr>
              <a:xfrm>
                <a:off x="745907" y="161824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0</a:t>
                </a:r>
              </a:p>
            </p:txBody>
          </p:sp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5B191844-B09A-450D-BF22-9EF77B35C6D5}"/>
                  </a:ext>
                </a:extLst>
              </p:cNvPr>
              <p:cNvSpPr txBox="1"/>
              <p:nvPr/>
            </p:nvSpPr>
            <p:spPr>
              <a:xfrm>
                <a:off x="1514101" y="1618247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D02DF56B-E5D9-4234-B518-21E9B4EFBF5F}"/>
                  </a:ext>
                </a:extLst>
              </p:cNvPr>
              <p:cNvSpPr txBox="1"/>
              <p:nvPr/>
            </p:nvSpPr>
            <p:spPr>
              <a:xfrm>
                <a:off x="2297093" y="161603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9B695BC8-F380-402E-A7B6-C779A4A1EBF4}"/>
                  </a:ext>
                </a:extLst>
              </p:cNvPr>
              <p:cNvSpPr txBox="1"/>
              <p:nvPr/>
            </p:nvSpPr>
            <p:spPr>
              <a:xfrm>
                <a:off x="306114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3</a:t>
                </a:r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8B2DC318-FC02-4771-ADF9-97D1BEAABBDC}"/>
                  </a:ext>
                </a:extLst>
              </p:cNvPr>
              <p:cNvSpPr txBox="1"/>
              <p:nvPr/>
            </p:nvSpPr>
            <p:spPr>
              <a:xfrm>
                <a:off x="377955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4</a:t>
                </a: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5801E5B1-437D-41BE-B4FE-51F9D7849606}"/>
                  </a:ext>
                </a:extLst>
              </p:cNvPr>
              <p:cNvSpPr txBox="1"/>
              <p:nvPr/>
            </p:nvSpPr>
            <p:spPr>
              <a:xfrm>
                <a:off x="4555112" y="1633084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5</a:t>
                </a:r>
              </a:p>
            </p:txBody>
          </p:sp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9AC74CCE-57A3-4DF1-89CF-C02B5440D647}"/>
                  </a:ext>
                </a:extLst>
              </p:cNvPr>
              <p:cNvSpPr txBox="1"/>
              <p:nvPr/>
            </p:nvSpPr>
            <p:spPr>
              <a:xfrm>
                <a:off x="532416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6</a:t>
                </a:r>
              </a:p>
            </p:txBody>
          </p:sp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17414160-6AA3-4164-95DF-B845213D9937}"/>
                  </a:ext>
                </a:extLst>
              </p:cNvPr>
              <p:cNvSpPr txBox="1"/>
              <p:nvPr/>
            </p:nvSpPr>
            <p:spPr>
              <a:xfrm>
                <a:off x="6081976" y="1646345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7</a:t>
                </a:r>
              </a:p>
            </p:txBody>
          </p:sp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20E2C4E3-8426-4C93-82AD-6094896E33EE}"/>
                  </a:ext>
                </a:extLst>
              </p:cNvPr>
              <p:cNvSpPr txBox="1"/>
              <p:nvPr/>
            </p:nvSpPr>
            <p:spPr>
              <a:xfrm>
                <a:off x="681313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8</a:t>
                </a:r>
              </a:p>
            </p:txBody>
          </p:sp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7E1DAB22-B6BF-4D59-96E4-519EC7D281F9}"/>
                  </a:ext>
                </a:extLst>
              </p:cNvPr>
              <p:cNvSpPr/>
              <p:nvPr/>
            </p:nvSpPr>
            <p:spPr>
              <a:xfrm>
                <a:off x="1292286" y="1990841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B9E44941-B647-4398-8059-D68CEC04577A}"/>
                  </a:ext>
                </a:extLst>
              </p:cNvPr>
              <p:cNvSpPr txBox="1"/>
              <p:nvPr/>
            </p:nvSpPr>
            <p:spPr>
              <a:xfrm>
                <a:off x="7621246" y="16215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9</a:t>
                </a:r>
              </a:p>
            </p:txBody>
          </p:sp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71FFE434-2672-4665-9255-407231C20A56}"/>
                  </a:ext>
                </a:extLst>
              </p:cNvPr>
              <p:cNvSpPr/>
              <p:nvPr/>
            </p:nvSpPr>
            <p:spPr>
              <a:xfrm>
                <a:off x="2838688" y="1990839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8</a:t>
                </a:r>
              </a:p>
            </p:txBody>
          </p:sp>
          <p:sp>
            <p:nvSpPr>
              <p:cNvPr id="157" name="Rectangle 156">
                <a:extLst>
                  <a:ext uri="{FF2B5EF4-FFF2-40B4-BE49-F238E27FC236}">
                    <a16:creationId xmlns:a16="http://schemas.microsoft.com/office/drawing/2014/main" id="{EBF7BD92-305E-47DE-A474-4F18CFAE04DD}"/>
                  </a:ext>
                </a:extLst>
              </p:cNvPr>
              <p:cNvSpPr/>
              <p:nvPr/>
            </p:nvSpPr>
            <p:spPr>
              <a:xfrm>
                <a:off x="3578350" y="1990300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</a:t>
                </a:r>
              </a:p>
            </p:txBody>
          </p:sp>
          <p:sp>
            <p:nvSpPr>
              <p:cNvPr id="158" name="Rectangle 157">
                <a:extLst>
                  <a:ext uri="{FF2B5EF4-FFF2-40B4-BE49-F238E27FC236}">
                    <a16:creationId xmlns:a16="http://schemas.microsoft.com/office/drawing/2014/main" id="{175E91CA-FD5D-40FD-8C3F-C7CFC0EC4FDF}"/>
                  </a:ext>
                </a:extLst>
              </p:cNvPr>
              <p:cNvSpPr/>
              <p:nvPr/>
            </p:nvSpPr>
            <p:spPr>
              <a:xfrm>
                <a:off x="4326108" y="1990296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12</a:t>
                </a:r>
              </a:p>
            </p:txBody>
          </p:sp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681FB231-065E-4BB0-A08E-518F5588CE7D}"/>
                  </a:ext>
                </a:extLst>
              </p:cNvPr>
              <p:cNvSpPr/>
              <p:nvPr/>
            </p:nvSpPr>
            <p:spPr>
              <a:xfrm>
                <a:off x="5093216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11</a:t>
                </a:r>
              </a:p>
            </p:txBody>
          </p:sp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945F5536-DA6F-4E20-BBC4-1D5A80D9671A}"/>
                  </a:ext>
                </a:extLst>
              </p:cNvPr>
              <p:cNvSpPr/>
              <p:nvPr/>
            </p:nvSpPr>
            <p:spPr>
              <a:xfrm>
                <a:off x="5860324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4</a:t>
                </a:r>
              </a:p>
            </p:txBody>
          </p:sp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917771FD-347E-4B0B-8E10-97F916EBCF79}"/>
                  </a:ext>
                </a:extLst>
              </p:cNvPr>
              <p:cNvSpPr/>
              <p:nvPr/>
            </p:nvSpPr>
            <p:spPr>
              <a:xfrm>
                <a:off x="6629959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6</a:t>
                </a:r>
              </a:p>
            </p:txBody>
          </p:sp>
          <p:sp>
            <p:nvSpPr>
              <p:cNvPr id="162" name="Rectangle 161">
                <a:extLst>
                  <a:ext uri="{FF2B5EF4-FFF2-40B4-BE49-F238E27FC236}">
                    <a16:creationId xmlns:a16="http://schemas.microsoft.com/office/drawing/2014/main" id="{D18C471B-F99A-4C66-B3E8-27F3D62CB963}"/>
                  </a:ext>
                </a:extLst>
              </p:cNvPr>
              <p:cNvSpPr/>
              <p:nvPr/>
            </p:nvSpPr>
            <p:spPr>
              <a:xfrm>
                <a:off x="7399594" y="1989741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13</a:t>
                </a:r>
              </a:p>
            </p:txBody>
          </p:sp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D359F87D-2230-4714-AEAA-C2C496E0D5AF}"/>
                  </a:ext>
                </a:extLst>
              </p:cNvPr>
              <p:cNvSpPr/>
              <p:nvPr/>
            </p:nvSpPr>
            <p:spPr>
              <a:xfrm>
                <a:off x="526496" y="1992669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</p:grpSp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5A3B825C-06A3-4C32-8A10-FBC2E5760853}"/>
                </a:ext>
              </a:extLst>
            </p:cNvPr>
            <p:cNvGrpSpPr/>
            <p:nvPr/>
          </p:nvGrpSpPr>
          <p:grpSpPr>
            <a:xfrm>
              <a:off x="6736168" y="4889237"/>
              <a:ext cx="696024" cy="840600"/>
              <a:chOff x="6736168" y="4889237"/>
              <a:chExt cx="696024" cy="840600"/>
            </a:xfrm>
          </p:grpSpPr>
          <p:cxnSp>
            <p:nvCxnSpPr>
              <p:cNvPr id="142" name="Straight Arrow Connector 141">
                <a:extLst>
                  <a:ext uri="{FF2B5EF4-FFF2-40B4-BE49-F238E27FC236}">
                    <a16:creationId xmlns:a16="http://schemas.microsoft.com/office/drawing/2014/main" id="{360066D0-E967-4B06-A260-57EFE0E08DCD}"/>
                  </a:ext>
                </a:extLst>
              </p:cNvPr>
              <p:cNvCxnSpPr/>
              <p:nvPr/>
            </p:nvCxnSpPr>
            <p:spPr>
              <a:xfrm flipV="1">
                <a:off x="7068335" y="4889237"/>
                <a:ext cx="0" cy="457200"/>
              </a:xfrm>
              <a:prstGeom prst="straightConnector1">
                <a:avLst/>
              </a:prstGeom>
              <a:ln w="41275">
                <a:solidFill>
                  <a:srgbClr val="7030A0"/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2B2A642D-931F-4C10-83FD-C3794B244773}"/>
                  </a:ext>
                </a:extLst>
              </p:cNvPr>
              <p:cNvSpPr txBox="1"/>
              <p:nvPr/>
            </p:nvSpPr>
            <p:spPr>
              <a:xfrm>
                <a:off x="6736168" y="5360505"/>
                <a:ext cx="696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7030A0"/>
                    </a:solidFill>
                  </a:rPr>
                  <a:t>front</a:t>
                </a:r>
              </a:p>
            </p:txBody>
          </p:sp>
        </p:grp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8BBCD1C9-1B52-4CD3-8402-9A655F0BEDE5}"/>
                </a:ext>
              </a:extLst>
            </p:cNvPr>
            <p:cNvGrpSpPr/>
            <p:nvPr/>
          </p:nvGrpSpPr>
          <p:grpSpPr>
            <a:xfrm>
              <a:off x="11861257" y="4847445"/>
              <a:ext cx="631904" cy="897004"/>
              <a:chOff x="11861257" y="4847445"/>
              <a:chExt cx="631904" cy="897004"/>
            </a:xfrm>
          </p:grpSpPr>
          <p:cxnSp>
            <p:nvCxnSpPr>
              <p:cNvPr id="140" name="Straight Arrow Connector 139">
                <a:extLst>
                  <a:ext uri="{FF2B5EF4-FFF2-40B4-BE49-F238E27FC236}">
                    <a16:creationId xmlns:a16="http://schemas.microsoft.com/office/drawing/2014/main" id="{FBC11229-B11A-41C0-841E-7237F58F9E7E}"/>
                  </a:ext>
                </a:extLst>
              </p:cNvPr>
              <p:cNvCxnSpPr/>
              <p:nvPr/>
            </p:nvCxnSpPr>
            <p:spPr>
              <a:xfrm flipV="1">
                <a:off x="12247639" y="4847445"/>
                <a:ext cx="0" cy="457200"/>
              </a:xfrm>
              <a:prstGeom prst="straightConnector1">
                <a:avLst/>
              </a:prstGeom>
              <a:ln w="41275"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948F92FB-E443-4889-BF01-7BEC79715EA7}"/>
                  </a:ext>
                </a:extLst>
              </p:cNvPr>
              <p:cNvSpPr txBox="1"/>
              <p:nvPr/>
            </p:nvSpPr>
            <p:spPr>
              <a:xfrm>
                <a:off x="11861257" y="5375117"/>
                <a:ext cx="631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00B050"/>
                    </a:solidFill>
                  </a:rPr>
                  <a:t>rear</a:t>
                </a:r>
              </a:p>
            </p:txBody>
          </p:sp>
        </p:grp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DC3BCACC-E186-411E-B3A0-783A2EF2E8F1}"/>
              </a:ext>
            </a:extLst>
          </p:cNvPr>
          <p:cNvSpPr txBox="1"/>
          <p:nvPr/>
        </p:nvSpPr>
        <p:spPr>
          <a:xfrm>
            <a:off x="552093" y="3210402"/>
            <a:ext cx="43299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Enqueue (7)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/>
              <a:t>	if </a:t>
            </a:r>
            <a:r>
              <a:rPr lang="en-US" sz="2400" b="1" dirty="0" err="1">
                <a:solidFill>
                  <a:srgbClr val="C00000"/>
                </a:solidFill>
              </a:rPr>
              <a:t>isFull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/>
              <a:t>Then</a:t>
            </a:r>
          </a:p>
          <a:p>
            <a:r>
              <a:rPr lang="en-US" sz="2400" b="1" dirty="0"/>
              <a:t>		“</a:t>
            </a:r>
            <a:r>
              <a:rPr lang="en-US" sz="2400" b="1" dirty="0">
                <a:solidFill>
                  <a:srgbClr val="C00000"/>
                </a:solidFill>
              </a:rPr>
              <a:t>Queue is Full</a:t>
            </a:r>
            <a:r>
              <a:rPr lang="en-US" sz="2400" b="1" dirty="0"/>
              <a:t>”</a:t>
            </a:r>
          </a:p>
          <a:p>
            <a:r>
              <a:rPr lang="en-US" sz="2400" b="1" dirty="0"/>
              <a:t>      else</a:t>
            </a:r>
          </a:p>
          <a:p>
            <a:r>
              <a:rPr lang="en-US" sz="2400" b="1" dirty="0"/>
              <a:t>	  	Q[rear]=7</a:t>
            </a:r>
          </a:p>
          <a:p>
            <a:r>
              <a:rPr lang="en-US" sz="2400" b="1" dirty="0"/>
              <a:t>		 rear=rear+1</a:t>
            </a:r>
          </a:p>
          <a:p>
            <a:r>
              <a:rPr lang="en-US" sz="2400" b="1" dirty="0"/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9FC3D3-4AD5-4EA6-9F45-9FD4C65B7079}"/>
              </a:ext>
            </a:extLst>
          </p:cNvPr>
          <p:cNvSpPr txBox="1"/>
          <p:nvPr/>
        </p:nvSpPr>
        <p:spPr>
          <a:xfrm>
            <a:off x="5648787" y="4409953"/>
            <a:ext cx="49716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Once queue becomes full, we can not insert the next element even if there is a </a:t>
            </a:r>
            <a:r>
              <a:rPr lang="en-US" b="1" dirty="0">
                <a:solidFill>
                  <a:srgbClr val="00B050"/>
                </a:solidFill>
              </a:rPr>
              <a:t>space</a:t>
            </a:r>
            <a:r>
              <a:rPr lang="en-US" b="1" dirty="0"/>
              <a:t> in front of queue. </a:t>
            </a:r>
            <a:r>
              <a:rPr lang="en-US" b="1" dirty="0">
                <a:solidFill>
                  <a:srgbClr val="C00000"/>
                </a:solidFill>
              </a:rPr>
              <a:t>waste of memory in a Queue.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957F459-E90C-44A6-887C-7C96964F1563}"/>
              </a:ext>
            </a:extLst>
          </p:cNvPr>
          <p:cNvSpPr txBox="1"/>
          <p:nvPr/>
        </p:nvSpPr>
        <p:spPr>
          <a:xfrm>
            <a:off x="5648787" y="3763986"/>
            <a:ext cx="4971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What is the problem?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29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70" grpId="0"/>
      <p:bldP spid="3" grpId="0"/>
      <p:bldP spid="7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09CDCD-76D5-40E9-8597-6C58F6AF0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9003" y="2631129"/>
            <a:ext cx="8583033" cy="1593630"/>
          </a:xfrm>
        </p:spPr>
        <p:txBody>
          <a:bodyPr/>
          <a:lstStyle/>
          <a:p>
            <a:r>
              <a:rPr lang="en-US" dirty="0"/>
              <a:t>Circular Queue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sz="2000" i="1" dirty="0"/>
              <a:t>To Solve the waste memory in Queue.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52785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Circular Queue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9674" y="1940201"/>
            <a:ext cx="7191004" cy="4990199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1600" dirty="0"/>
              <a:t>- Instead of viewing the array on the range 0, …, 15, consider the indices being cyclic:</a:t>
            </a:r>
          </a:p>
          <a:p>
            <a:pPr algn="ctr">
              <a:buFont typeface="Arial" charset="0"/>
              <a:buNone/>
            </a:pPr>
            <a:r>
              <a:rPr lang="en-US" sz="1600" dirty="0"/>
              <a:t>…, 15, 0, 1, …, 15, 0, 1, …, 15, 0, 1, …</a:t>
            </a:r>
          </a:p>
          <a:p>
            <a:pPr>
              <a:buFont typeface="Arial" charset="0"/>
              <a:buNone/>
            </a:pPr>
            <a:r>
              <a:rPr lang="en-US" sz="1600" dirty="0"/>
              <a:t>This is referred to as a circular array.</a:t>
            </a:r>
          </a:p>
          <a:p>
            <a:pPr marL="0" indent="0">
              <a:buFont typeface="Arial" charset="0"/>
              <a:buNone/>
            </a:pPr>
            <a:r>
              <a:rPr lang="en-US" sz="1600" dirty="0"/>
              <a:t>- view Q as a "circular array" that goes from Q [0] to Q [N-1 ] and then immediately back to Q [0] again.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7E0091-0EC9-4D6E-80AF-65C9EC4A87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24" y="3970933"/>
            <a:ext cx="6776189" cy="731520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7BF7BD51-4D10-42F4-BEE5-A804C3BFD046}"/>
              </a:ext>
            </a:extLst>
          </p:cNvPr>
          <p:cNvGrpSpPr/>
          <p:nvPr/>
        </p:nvGrpSpPr>
        <p:grpSpPr>
          <a:xfrm>
            <a:off x="2905889" y="4903852"/>
            <a:ext cx="696024" cy="912574"/>
            <a:chOff x="2677614" y="3939310"/>
            <a:chExt cx="696024" cy="912574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0684216-CF7B-4F6C-B5C2-6394347268EA}"/>
                </a:ext>
              </a:extLst>
            </p:cNvPr>
            <p:cNvSpPr txBox="1"/>
            <p:nvPr/>
          </p:nvSpPr>
          <p:spPr>
            <a:xfrm>
              <a:off x="2677614" y="4482552"/>
              <a:ext cx="6960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7030A0"/>
                  </a:solidFill>
                </a:rPr>
                <a:t>front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B91C463E-6F70-497B-92E2-BEA96089E631}"/>
                </a:ext>
              </a:extLst>
            </p:cNvPr>
            <p:cNvCxnSpPr/>
            <p:nvPr/>
          </p:nvCxnSpPr>
          <p:spPr>
            <a:xfrm flipV="1">
              <a:off x="3010989" y="3939310"/>
              <a:ext cx="0" cy="457200"/>
            </a:xfrm>
            <a:prstGeom prst="straightConnector1">
              <a:avLst/>
            </a:prstGeom>
            <a:ln w="41275">
              <a:solidFill>
                <a:srgbClr val="7030A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7ECEAEB-35AC-4A70-BC1E-A48E662EAAAE}"/>
              </a:ext>
            </a:extLst>
          </p:cNvPr>
          <p:cNvGrpSpPr/>
          <p:nvPr/>
        </p:nvGrpSpPr>
        <p:grpSpPr>
          <a:xfrm>
            <a:off x="6972909" y="4903852"/>
            <a:ext cx="631904" cy="840600"/>
            <a:chOff x="7380561" y="3904874"/>
            <a:chExt cx="631904" cy="840600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F580E006-8283-4DEC-BC4A-AB52934AFD25}"/>
                </a:ext>
              </a:extLst>
            </p:cNvPr>
            <p:cNvCxnSpPr/>
            <p:nvPr/>
          </p:nvCxnSpPr>
          <p:spPr>
            <a:xfrm flipV="1">
              <a:off x="7642472" y="3904874"/>
              <a:ext cx="0" cy="457200"/>
            </a:xfrm>
            <a:prstGeom prst="straightConnector1">
              <a:avLst/>
            </a:prstGeom>
            <a:ln w="412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43638FC-BEB5-4A12-9CC7-82C7804516CC}"/>
                </a:ext>
              </a:extLst>
            </p:cNvPr>
            <p:cNvSpPr txBox="1"/>
            <p:nvPr/>
          </p:nvSpPr>
          <p:spPr>
            <a:xfrm>
              <a:off x="7380561" y="4376142"/>
              <a:ext cx="631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B050"/>
                  </a:solidFill>
                </a:rPr>
                <a:t>rear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3F6DCDA-7000-4B6D-9C88-D0CD0F440450}"/>
              </a:ext>
            </a:extLst>
          </p:cNvPr>
          <p:cNvGrpSpPr/>
          <p:nvPr/>
        </p:nvGrpSpPr>
        <p:grpSpPr>
          <a:xfrm>
            <a:off x="8458765" y="2633398"/>
            <a:ext cx="3711707" cy="3712421"/>
            <a:chOff x="8377192" y="2463557"/>
            <a:chExt cx="3711707" cy="3712421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E8A960D-58A1-4850-9A2F-CB80281B1D1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7192" y="3158458"/>
              <a:ext cx="3017520" cy="3017520"/>
            </a:xfrm>
            <a:prstGeom prst="rect">
              <a:avLst/>
            </a:prstGeom>
          </p:spPr>
        </p:pic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B6369DE7-DB21-4917-989F-BF9C22673943}"/>
                </a:ext>
              </a:extLst>
            </p:cNvPr>
            <p:cNvCxnSpPr>
              <a:cxnSpLocks/>
            </p:cNvCxnSpPr>
            <p:nvPr/>
          </p:nvCxnSpPr>
          <p:spPr>
            <a:xfrm>
              <a:off x="9433367" y="2781975"/>
              <a:ext cx="150375" cy="471090"/>
            </a:xfrm>
            <a:prstGeom prst="straightConnector1">
              <a:avLst/>
            </a:prstGeom>
            <a:ln w="412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7DF8012-6C09-49CC-8526-50CBBD5E3886}"/>
                </a:ext>
              </a:extLst>
            </p:cNvPr>
            <p:cNvSpPr txBox="1"/>
            <p:nvPr/>
          </p:nvSpPr>
          <p:spPr>
            <a:xfrm>
              <a:off x="9117415" y="2463557"/>
              <a:ext cx="631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B050"/>
                  </a:solidFill>
                </a:rPr>
                <a:t>rear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69C68E4-77B7-4507-A2CA-D5D80FAE24B5}"/>
                </a:ext>
              </a:extLst>
            </p:cNvPr>
            <p:cNvSpPr txBox="1"/>
            <p:nvPr/>
          </p:nvSpPr>
          <p:spPr>
            <a:xfrm>
              <a:off x="11392875" y="5728557"/>
              <a:ext cx="6960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7030A0"/>
                  </a:solidFill>
                </a:rPr>
                <a:t>front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EFF868EE-3188-4D42-BEFC-A243BFA9FE3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059501" y="5478439"/>
              <a:ext cx="515617" cy="250118"/>
            </a:xfrm>
            <a:prstGeom prst="straightConnector1">
              <a:avLst/>
            </a:prstGeom>
            <a:ln w="41275">
              <a:solidFill>
                <a:srgbClr val="7030A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96268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FB99B-34C0-4E7B-9A7C-B68985B30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Enqueue and Dequeue Algorithms</a:t>
            </a:r>
          </a:p>
        </p:txBody>
      </p:sp>
      <p:sp>
        <p:nvSpPr>
          <p:cNvPr id="5" name="Text Box 80">
            <a:extLst>
              <a:ext uri="{FF2B5EF4-FFF2-40B4-BE49-F238E27FC236}">
                <a16:creationId xmlns:a16="http://schemas.microsoft.com/office/drawing/2014/main" id="{732D68D9-4FD2-4304-AFB0-5794135B5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2669" y="2238177"/>
            <a:ext cx="3948113" cy="224676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defTabSz="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 dirty="0">
                <a:solidFill>
                  <a:srgbClr val="000000"/>
                </a:solidFill>
              </a:rPr>
              <a:t>Algorithm</a:t>
            </a:r>
            <a:r>
              <a:rPr lang="en-US" sz="2000" dirty="0"/>
              <a:t> </a:t>
            </a:r>
            <a:r>
              <a:rPr lang="en-US" sz="2000" b="1" i="1" dirty="0">
                <a:solidFill>
                  <a:schemeClr val="tx2"/>
                </a:solidFill>
              </a:rPr>
              <a:t>Enqueue</a:t>
            </a:r>
            <a:r>
              <a:rPr lang="en-US" sz="2000" dirty="0">
                <a:solidFill>
                  <a:schemeClr val="tx2"/>
                </a:solidFill>
              </a:rPr>
              <a:t>(</a:t>
            </a:r>
            <a:r>
              <a:rPr lang="en-US" sz="2000" b="1" i="1" dirty="0">
                <a:solidFill>
                  <a:schemeClr val="tx2"/>
                </a:solidFill>
              </a:rPr>
              <a:t>Element</a:t>
            </a:r>
            <a:r>
              <a:rPr lang="en-US" sz="2000" dirty="0">
                <a:solidFill>
                  <a:schemeClr val="tx2"/>
                </a:solidFill>
              </a:rPr>
              <a:t>):</a:t>
            </a:r>
          </a:p>
          <a:p>
            <a:r>
              <a:rPr lang="en-US" sz="2000" dirty="0">
                <a:sym typeface="Symbol" charset="0"/>
              </a:rPr>
              <a:t>	  </a:t>
            </a:r>
            <a:r>
              <a:rPr lang="en-US" sz="2000" b="1" dirty="0">
                <a:solidFill>
                  <a:srgbClr val="000000"/>
                </a:solidFill>
                <a:sym typeface="Symbol" charset="0"/>
              </a:rPr>
              <a:t>if</a:t>
            </a:r>
            <a:r>
              <a:rPr lang="en-US" sz="2000" dirty="0">
                <a:sym typeface="Symbol" charset="0"/>
              </a:rPr>
              <a:t> </a:t>
            </a:r>
            <a:r>
              <a:rPr lang="en-US" sz="2000" b="1" i="1" dirty="0" err="1">
                <a:solidFill>
                  <a:schemeClr val="accent2"/>
                </a:solidFill>
                <a:sym typeface="Symbol" charset="0"/>
              </a:rPr>
              <a:t>isFull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sym typeface="Symbol" charset="0"/>
              </a:rPr>
              <a:t>then</a:t>
            </a:r>
          </a:p>
          <a:p>
            <a:r>
              <a:rPr lang="en-US" sz="2000" b="1" dirty="0">
                <a:solidFill>
                  <a:srgbClr val="000000"/>
                </a:solidFill>
                <a:sym typeface="Symbol" charset="0"/>
              </a:rPr>
              <a:t>		  throw 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Full Queue Exception</a:t>
            </a:r>
            <a:endParaRPr lang="en-US" sz="2000" b="1" dirty="0">
              <a:solidFill>
                <a:srgbClr val="000000"/>
              </a:solidFill>
              <a:sym typeface="Symbol" charset="0"/>
            </a:endParaRPr>
          </a:p>
          <a:p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	   </a:t>
            </a:r>
            <a:r>
              <a:rPr lang="en-US" sz="2000" b="1" dirty="0">
                <a:solidFill>
                  <a:srgbClr val="000000"/>
                </a:solidFill>
                <a:sym typeface="Symbol" charset="0"/>
              </a:rPr>
              <a:t>else </a:t>
            </a:r>
            <a:r>
              <a:rPr lang="en-US" sz="2000" dirty="0">
                <a:sym typeface="Symbol" charset="0"/>
              </a:rPr>
              <a:t> </a:t>
            </a:r>
            <a:endParaRPr lang="en-US" sz="2000" dirty="0"/>
          </a:p>
          <a:p>
            <a:r>
              <a:rPr lang="en-US" sz="2000" dirty="0">
                <a:solidFill>
                  <a:schemeClr val="accent2"/>
                </a:solidFill>
              </a:rPr>
              <a:t>		   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Q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[</a:t>
            </a:r>
            <a:r>
              <a:rPr lang="en-US" sz="2000" b="1" i="1" dirty="0">
                <a:solidFill>
                  <a:srgbClr val="C00000"/>
                </a:solidFill>
                <a:sym typeface="Symbol" charset="0"/>
              </a:rPr>
              <a:t>rear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] </a:t>
            </a:r>
            <a:r>
              <a:rPr lang="en-US" sz="2000" dirty="0">
                <a:solidFill>
                  <a:srgbClr val="000000"/>
                </a:solidFill>
                <a:sym typeface="Symbol" charset="0"/>
              </a:rPr>
              <a:t></a:t>
            </a:r>
            <a:r>
              <a:rPr lang="en-US" sz="2000" dirty="0">
                <a:solidFill>
                  <a:schemeClr val="tx2"/>
                </a:solidFill>
                <a:sym typeface="Symbol" charset="0"/>
              </a:rPr>
              <a:t> 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element</a:t>
            </a:r>
          </a:p>
          <a:p>
            <a:r>
              <a:rPr lang="en-US" sz="2000" b="1" i="1" dirty="0">
                <a:solidFill>
                  <a:schemeClr val="accent2"/>
                </a:solidFill>
              </a:rPr>
              <a:t>			</a:t>
            </a:r>
            <a:r>
              <a:rPr lang="en-US" sz="2000" b="1" i="1" dirty="0">
                <a:solidFill>
                  <a:srgbClr val="C00000"/>
                </a:solidFill>
              </a:rPr>
              <a:t>rear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  <a:sym typeface="Symbol" charset="0"/>
              </a:rPr>
              <a:t></a:t>
            </a:r>
            <a:r>
              <a:rPr lang="en-US" sz="2000" dirty="0">
                <a:solidFill>
                  <a:schemeClr val="tx2"/>
                </a:solidFill>
                <a:sym typeface="Symbol" charset="0"/>
              </a:rPr>
              <a:t> (</a:t>
            </a:r>
            <a:r>
              <a:rPr lang="en-US" sz="2000" b="1" i="1" dirty="0">
                <a:solidFill>
                  <a:srgbClr val="C00000"/>
                </a:solidFill>
                <a:sym typeface="Symbol" charset="0"/>
              </a:rPr>
              <a:t>rear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 +</a:t>
            </a:r>
            <a:r>
              <a:rPr lang="en-US" sz="2000" dirty="0">
                <a:solidFill>
                  <a:schemeClr val="tx2"/>
                </a:solidFill>
                <a:sym typeface="Symbol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1) mod N</a:t>
            </a:r>
          </a:p>
          <a:p>
            <a:endParaRPr lang="en-US" sz="2000" b="1" i="1" dirty="0">
              <a:solidFill>
                <a:schemeClr val="accent2"/>
              </a:solidFill>
              <a:sym typeface="Symbol" charset="0"/>
            </a:endParaRPr>
          </a:p>
        </p:txBody>
      </p:sp>
      <p:sp>
        <p:nvSpPr>
          <p:cNvPr id="8" name="Text Box 78">
            <a:extLst>
              <a:ext uri="{FF2B5EF4-FFF2-40B4-BE49-F238E27FC236}">
                <a16:creationId xmlns:a16="http://schemas.microsoft.com/office/drawing/2014/main" id="{548D9B5B-F441-4A9C-BC62-EA0BED3B48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8231" y="2238178"/>
            <a:ext cx="4114800" cy="255454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defTabSz="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 dirty="0">
                <a:solidFill>
                  <a:srgbClr val="000000"/>
                </a:solidFill>
              </a:rPr>
              <a:t>Algorithm</a:t>
            </a:r>
            <a:r>
              <a:rPr lang="en-US" sz="2000" dirty="0"/>
              <a:t> </a:t>
            </a:r>
            <a:r>
              <a:rPr lang="en-US" sz="2000" b="1" i="1" dirty="0">
                <a:solidFill>
                  <a:schemeClr val="tx2"/>
                </a:solidFill>
              </a:rPr>
              <a:t>Dequeue</a:t>
            </a:r>
            <a:r>
              <a:rPr lang="en-US" sz="2000" dirty="0">
                <a:solidFill>
                  <a:schemeClr val="tx2"/>
                </a:solidFill>
              </a:rPr>
              <a:t>():</a:t>
            </a:r>
          </a:p>
          <a:p>
            <a:r>
              <a:rPr lang="en-US" sz="2000" dirty="0">
                <a:sym typeface="Symbol" charset="0"/>
              </a:rPr>
              <a:t>	  </a:t>
            </a:r>
            <a:r>
              <a:rPr lang="en-US" sz="2000" b="1" dirty="0">
                <a:solidFill>
                  <a:srgbClr val="000000"/>
                </a:solidFill>
                <a:sym typeface="Symbol" charset="0"/>
              </a:rPr>
              <a:t>if</a:t>
            </a:r>
            <a:r>
              <a:rPr lang="en-US" sz="2000" dirty="0">
                <a:sym typeface="Symbol" charset="0"/>
              </a:rPr>
              <a:t> 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isEmpty </a:t>
            </a:r>
            <a:r>
              <a:rPr lang="en-US" sz="2000" b="1" dirty="0">
                <a:solidFill>
                  <a:srgbClr val="000000"/>
                </a:solidFill>
                <a:sym typeface="Symbol" charset="0"/>
              </a:rPr>
              <a:t>then</a:t>
            </a:r>
          </a:p>
          <a:p>
            <a:r>
              <a:rPr lang="en-US" sz="2000" b="1" dirty="0">
                <a:solidFill>
                  <a:srgbClr val="000000"/>
                </a:solidFill>
                <a:sym typeface="Symbol" charset="0"/>
              </a:rPr>
              <a:t>		   throw 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Empty Queue Exception</a:t>
            </a:r>
            <a:endParaRPr lang="en-US" sz="2000" b="1" dirty="0">
              <a:solidFill>
                <a:srgbClr val="000000"/>
              </a:solidFill>
              <a:sym typeface="Symbol" charset="0"/>
            </a:endParaRPr>
          </a:p>
          <a:p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	   </a:t>
            </a:r>
            <a:r>
              <a:rPr lang="en-US" sz="2000" b="1" dirty="0">
                <a:solidFill>
                  <a:srgbClr val="000000"/>
                </a:solidFill>
                <a:sym typeface="Symbol" charset="0"/>
              </a:rPr>
              <a:t>else </a:t>
            </a:r>
            <a:r>
              <a:rPr lang="en-US" sz="2000" dirty="0">
                <a:sym typeface="Symbol" charset="0"/>
              </a:rPr>
              <a:t> </a:t>
            </a:r>
          </a:p>
          <a:p>
            <a:r>
              <a:rPr lang="en-US" sz="2000" dirty="0">
                <a:sym typeface="Symbol" charset="0"/>
              </a:rPr>
              <a:t>			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item</a:t>
            </a:r>
            <a:r>
              <a:rPr lang="en-US" sz="2000" dirty="0">
                <a:solidFill>
                  <a:srgbClr val="000000"/>
                </a:solidFill>
                <a:sym typeface="Symbol" charset="0"/>
              </a:rPr>
              <a:t>  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Q[</a:t>
            </a:r>
            <a:r>
              <a:rPr lang="en-US" sz="2000" b="1" i="1" dirty="0">
                <a:solidFill>
                  <a:srgbClr val="C00000"/>
                </a:solidFill>
                <a:sym typeface="Symbol" charset="0"/>
              </a:rPr>
              <a:t>front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]</a:t>
            </a:r>
          </a:p>
          <a:p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			Q[</a:t>
            </a:r>
            <a:r>
              <a:rPr lang="en-US" sz="2000" b="1" i="1" dirty="0">
                <a:solidFill>
                  <a:srgbClr val="C00000"/>
                </a:solidFill>
                <a:sym typeface="Symbol" charset="0"/>
              </a:rPr>
              <a:t>front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]</a:t>
            </a:r>
            <a:r>
              <a:rPr lang="en-US" sz="2000" dirty="0">
                <a:solidFill>
                  <a:srgbClr val="000000"/>
                </a:solidFill>
                <a:sym typeface="Symbol" charset="0"/>
              </a:rPr>
              <a:t> 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  Null</a:t>
            </a:r>
            <a:endParaRPr lang="en-US" sz="2000" b="1" i="1" dirty="0">
              <a:solidFill>
                <a:schemeClr val="accent2"/>
              </a:solidFill>
            </a:endParaRPr>
          </a:p>
          <a:p>
            <a:r>
              <a:rPr lang="en-US" sz="2000" dirty="0">
                <a:solidFill>
                  <a:schemeClr val="accent2"/>
                </a:solidFill>
              </a:rPr>
              <a:t>	  	   </a:t>
            </a:r>
            <a:r>
              <a:rPr lang="en-US" sz="2000" b="1" i="1" dirty="0">
                <a:solidFill>
                  <a:srgbClr val="C00000"/>
                </a:solidFill>
              </a:rPr>
              <a:t>front</a:t>
            </a:r>
            <a:r>
              <a:rPr lang="en-US" sz="2000" dirty="0">
                <a:solidFill>
                  <a:srgbClr val="000000"/>
                </a:solidFill>
                <a:sym typeface="Symbol" charset="0"/>
              </a:rPr>
              <a:t>  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(</a:t>
            </a:r>
            <a:r>
              <a:rPr lang="en-US" sz="2000" b="1" i="1" dirty="0">
                <a:solidFill>
                  <a:srgbClr val="C00000"/>
                </a:solidFill>
              </a:rPr>
              <a:t>front</a:t>
            </a:r>
            <a:r>
              <a:rPr lang="en-US" sz="2000" b="1" i="1" dirty="0">
                <a:solidFill>
                  <a:schemeClr val="accent2"/>
                </a:solidFill>
              </a:rPr>
              <a:t>+1) mod N</a:t>
            </a:r>
            <a:endParaRPr lang="en-US" sz="2000" dirty="0">
              <a:solidFill>
                <a:schemeClr val="accent2"/>
              </a:solidFill>
              <a:sym typeface="Symbol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sym typeface="Symbol" charset="0"/>
              </a:rPr>
              <a:t>		   return</a:t>
            </a:r>
            <a:r>
              <a:rPr lang="en-US" sz="2000" dirty="0">
                <a:sym typeface="Symbol" charset="0"/>
              </a:rPr>
              <a:t> 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item</a:t>
            </a:r>
            <a:endParaRPr lang="en-US" sz="2000" dirty="0">
              <a:solidFill>
                <a:schemeClr val="accent2"/>
              </a:solidFill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956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338A1-DB69-43C1-B5F5-7C7CDC7FD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C00000"/>
                </a:solidFill>
              </a:rPr>
              <a:t>CQueue</a:t>
            </a:r>
            <a:r>
              <a:rPr lang="en-US" b="1" dirty="0">
                <a:solidFill>
                  <a:srgbClr val="C00000"/>
                </a:solidFill>
              </a:rPr>
              <a:t> Operations - Example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D8497698-5547-4994-828A-903FEF502FBD}"/>
              </a:ext>
            </a:extLst>
          </p:cNvPr>
          <p:cNvSpPr txBox="1"/>
          <p:nvPr/>
        </p:nvSpPr>
        <p:spPr>
          <a:xfrm>
            <a:off x="687883" y="1977500"/>
            <a:ext cx="226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Queue Q, N=10</a:t>
            </a:r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D504F513-18E0-49EB-9AF9-0A54AC7D8D2E}"/>
              </a:ext>
            </a:extLst>
          </p:cNvPr>
          <p:cNvGrpSpPr/>
          <p:nvPr/>
        </p:nvGrpSpPr>
        <p:grpSpPr>
          <a:xfrm>
            <a:off x="4325039" y="2004078"/>
            <a:ext cx="7630913" cy="1814359"/>
            <a:chOff x="4377236" y="3915478"/>
            <a:chExt cx="7630913" cy="1814359"/>
          </a:xfrm>
        </p:grpSpPr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91D1C3F6-03EC-4035-A605-6AAD5D7A090F}"/>
                </a:ext>
              </a:extLst>
            </p:cNvPr>
            <p:cNvGrpSpPr/>
            <p:nvPr/>
          </p:nvGrpSpPr>
          <p:grpSpPr>
            <a:xfrm>
              <a:off x="4377236" y="3915478"/>
              <a:ext cx="7630913" cy="862768"/>
              <a:chOff x="526496" y="1616038"/>
              <a:chExt cx="7630913" cy="862768"/>
            </a:xfrm>
          </p:grpSpPr>
          <p:sp>
            <p:nvSpPr>
              <p:cNvPr id="144" name="Rectangle 143">
                <a:extLst>
                  <a:ext uri="{FF2B5EF4-FFF2-40B4-BE49-F238E27FC236}">
                    <a16:creationId xmlns:a16="http://schemas.microsoft.com/office/drawing/2014/main" id="{CE3FE317-C864-4C22-822C-594FE6682854}"/>
                  </a:ext>
                </a:extLst>
              </p:cNvPr>
              <p:cNvSpPr/>
              <p:nvPr/>
            </p:nvSpPr>
            <p:spPr>
              <a:xfrm>
                <a:off x="2065231" y="1990840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C6FBA66C-E15F-4F04-BBA9-918B8EAA7ED0}"/>
                  </a:ext>
                </a:extLst>
              </p:cNvPr>
              <p:cNvSpPr txBox="1"/>
              <p:nvPr/>
            </p:nvSpPr>
            <p:spPr>
              <a:xfrm>
                <a:off x="745907" y="161824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0</a:t>
                </a:r>
              </a:p>
            </p:txBody>
          </p:sp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5B191844-B09A-450D-BF22-9EF77B35C6D5}"/>
                  </a:ext>
                </a:extLst>
              </p:cNvPr>
              <p:cNvSpPr txBox="1"/>
              <p:nvPr/>
            </p:nvSpPr>
            <p:spPr>
              <a:xfrm>
                <a:off x="1514101" y="1618247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D02DF56B-E5D9-4234-B518-21E9B4EFBF5F}"/>
                  </a:ext>
                </a:extLst>
              </p:cNvPr>
              <p:cNvSpPr txBox="1"/>
              <p:nvPr/>
            </p:nvSpPr>
            <p:spPr>
              <a:xfrm>
                <a:off x="2297093" y="161603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9B695BC8-F380-402E-A7B6-C779A4A1EBF4}"/>
                  </a:ext>
                </a:extLst>
              </p:cNvPr>
              <p:cNvSpPr txBox="1"/>
              <p:nvPr/>
            </p:nvSpPr>
            <p:spPr>
              <a:xfrm>
                <a:off x="306114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3</a:t>
                </a:r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8B2DC318-FC02-4771-ADF9-97D1BEAABBDC}"/>
                  </a:ext>
                </a:extLst>
              </p:cNvPr>
              <p:cNvSpPr txBox="1"/>
              <p:nvPr/>
            </p:nvSpPr>
            <p:spPr>
              <a:xfrm>
                <a:off x="377955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4</a:t>
                </a: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5801E5B1-437D-41BE-B4FE-51F9D7849606}"/>
                  </a:ext>
                </a:extLst>
              </p:cNvPr>
              <p:cNvSpPr txBox="1"/>
              <p:nvPr/>
            </p:nvSpPr>
            <p:spPr>
              <a:xfrm>
                <a:off x="4555112" y="1633084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5</a:t>
                </a:r>
              </a:p>
            </p:txBody>
          </p:sp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9AC74CCE-57A3-4DF1-89CF-C02B5440D647}"/>
                  </a:ext>
                </a:extLst>
              </p:cNvPr>
              <p:cNvSpPr txBox="1"/>
              <p:nvPr/>
            </p:nvSpPr>
            <p:spPr>
              <a:xfrm>
                <a:off x="532416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6</a:t>
                </a:r>
              </a:p>
            </p:txBody>
          </p:sp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17414160-6AA3-4164-95DF-B845213D9937}"/>
                  </a:ext>
                </a:extLst>
              </p:cNvPr>
              <p:cNvSpPr txBox="1"/>
              <p:nvPr/>
            </p:nvSpPr>
            <p:spPr>
              <a:xfrm>
                <a:off x="6081976" y="1646345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7</a:t>
                </a:r>
              </a:p>
            </p:txBody>
          </p:sp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20E2C4E3-8426-4C93-82AD-6094896E33EE}"/>
                  </a:ext>
                </a:extLst>
              </p:cNvPr>
              <p:cNvSpPr txBox="1"/>
              <p:nvPr/>
            </p:nvSpPr>
            <p:spPr>
              <a:xfrm>
                <a:off x="681313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8</a:t>
                </a:r>
              </a:p>
            </p:txBody>
          </p:sp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7E1DAB22-B6BF-4D59-96E4-519EC7D281F9}"/>
                  </a:ext>
                </a:extLst>
              </p:cNvPr>
              <p:cNvSpPr/>
              <p:nvPr/>
            </p:nvSpPr>
            <p:spPr>
              <a:xfrm>
                <a:off x="1292286" y="1990841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B9E44941-B647-4398-8059-D68CEC04577A}"/>
                  </a:ext>
                </a:extLst>
              </p:cNvPr>
              <p:cNvSpPr txBox="1"/>
              <p:nvPr/>
            </p:nvSpPr>
            <p:spPr>
              <a:xfrm>
                <a:off x="7621246" y="16215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9</a:t>
                </a:r>
              </a:p>
            </p:txBody>
          </p:sp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71FFE434-2672-4665-9255-407231C20A56}"/>
                  </a:ext>
                </a:extLst>
              </p:cNvPr>
              <p:cNvSpPr/>
              <p:nvPr/>
            </p:nvSpPr>
            <p:spPr>
              <a:xfrm>
                <a:off x="2838688" y="1990839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8</a:t>
                </a:r>
              </a:p>
            </p:txBody>
          </p:sp>
          <p:sp>
            <p:nvSpPr>
              <p:cNvPr id="157" name="Rectangle 156">
                <a:extLst>
                  <a:ext uri="{FF2B5EF4-FFF2-40B4-BE49-F238E27FC236}">
                    <a16:creationId xmlns:a16="http://schemas.microsoft.com/office/drawing/2014/main" id="{EBF7BD92-305E-47DE-A474-4F18CFAE04DD}"/>
                  </a:ext>
                </a:extLst>
              </p:cNvPr>
              <p:cNvSpPr/>
              <p:nvPr/>
            </p:nvSpPr>
            <p:spPr>
              <a:xfrm>
                <a:off x="3578350" y="1990300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</a:t>
                </a:r>
              </a:p>
            </p:txBody>
          </p:sp>
          <p:sp>
            <p:nvSpPr>
              <p:cNvPr id="158" name="Rectangle 157">
                <a:extLst>
                  <a:ext uri="{FF2B5EF4-FFF2-40B4-BE49-F238E27FC236}">
                    <a16:creationId xmlns:a16="http://schemas.microsoft.com/office/drawing/2014/main" id="{175E91CA-FD5D-40FD-8C3F-C7CFC0EC4FDF}"/>
                  </a:ext>
                </a:extLst>
              </p:cNvPr>
              <p:cNvSpPr/>
              <p:nvPr/>
            </p:nvSpPr>
            <p:spPr>
              <a:xfrm>
                <a:off x="4326108" y="1990296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12</a:t>
                </a:r>
              </a:p>
            </p:txBody>
          </p:sp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681FB231-065E-4BB0-A08E-518F5588CE7D}"/>
                  </a:ext>
                </a:extLst>
              </p:cNvPr>
              <p:cNvSpPr/>
              <p:nvPr/>
            </p:nvSpPr>
            <p:spPr>
              <a:xfrm>
                <a:off x="5093216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11</a:t>
                </a:r>
              </a:p>
            </p:txBody>
          </p:sp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945F5536-DA6F-4E20-BBC4-1D5A80D9671A}"/>
                  </a:ext>
                </a:extLst>
              </p:cNvPr>
              <p:cNvSpPr/>
              <p:nvPr/>
            </p:nvSpPr>
            <p:spPr>
              <a:xfrm>
                <a:off x="5860324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4</a:t>
                </a:r>
              </a:p>
            </p:txBody>
          </p:sp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917771FD-347E-4B0B-8E10-97F916EBCF79}"/>
                  </a:ext>
                </a:extLst>
              </p:cNvPr>
              <p:cNvSpPr/>
              <p:nvPr/>
            </p:nvSpPr>
            <p:spPr>
              <a:xfrm>
                <a:off x="6629959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6</a:t>
                </a:r>
              </a:p>
            </p:txBody>
          </p:sp>
          <p:sp>
            <p:nvSpPr>
              <p:cNvPr id="162" name="Rectangle 161">
                <a:extLst>
                  <a:ext uri="{FF2B5EF4-FFF2-40B4-BE49-F238E27FC236}">
                    <a16:creationId xmlns:a16="http://schemas.microsoft.com/office/drawing/2014/main" id="{D18C471B-F99A-4C66-B3E8-27F3D62CB963}"/>
                  </a:ext>
                </a:extLst>
              </p:cNvPr>
              <p:cNvSpPr/>
              <p:nvPr/>
            </p:nvSpPr>
            <p:spPr>
              <a:xfrm>
                <a:off x="7399594" y="1989741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D359F87D-2230-4714-AEAA-C2C496E0D5AF}"/>
                  </a:ext>
                </a:extLst>
              </p:cNvPr>
              <p:cNvSpPr/>
              <p:nvPr/>
            </p:nvSpPr>
            <p:spPr>
              <a:xfrm>
                <a:off x="526496" y="1992669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</p:grpSp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5A3B825C-06A3-4C32-8A10-FBC2E5760853}"/>
                </a:ext>
              </a:extLst>
            </p:cNvPr>
            <p:cNvGrpSpPr/>
            <p:nvPr/>
          </p:nvGrpSpPr>
          <p:grpSpPr>
            <a:xfrm>
              <a:off x="6736168" y="4889237"/>
              <a:ext cx="696024" cy="840600"/>
              <a:chOff x="6736168" y="4889237"/>
              <a:chExt cx="696024" cy="840600"/>
            </a:xfrm>
          </p:grpSpPr>
          <p:cxnSp>
            <p:nvCxnSpPr>
              <p:cNvPr id="142" name="Straight Arrow Connector 141">
                <a:extLst>
                  <a:ext uri="{FF2B5EF4-FFF2-40B4-BE49-F238E27FC236}">
                    <a16:creationId xmlns:a16="http://schemas.microsoft.com/office/drawing/2014/main" id="{360066D0-E967-4B06-A260-57EFE0E08DCD}"/>
                  </a:ext>
                </a:extLst>
              </p:cNvPr>
              <p:cNvCxnSpPr/>
              <p:nvPr/>
            </p:nvCxnSpPr>
            <p:spPr>
              <a:xfrm flipV="1">
                <a:off x="7068335" y="4889237"/>
                <a:ext cx="0" cy="457200"/>
              </a:xfrm>
              <a:prstGeom prst="straightConnector1">
                <a:avLst/>
              </a:prstGeom>
              <a:ln w="41275">
                <a:solidFill>
                  <a:srgbClr val="7030A0"/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2B2A642D-931F-4C10-83FD-C3794B244773}"/>
                  </a:ext>
                </a:extLst>
              </p:cNvPr>
              <p:cNvSpPr txBox="1"/>
              <p:nvPr/>
            </p:nvSpPr>
            <p:spPr>
              <a:xfrm>
                <a:off x="6736168" y="5360505"/>
                <a:ext cx="696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7030A0"/>
                    </a:solidFill>
                  </a:rPr>
                  <a:t>front</a:t>
                </a:r>
              </a:p>
            </p:txBody>
          </p:sp>
        </p:grp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8BBCD1C9-1B52-4CD3-8402-9A655F0BEDE5}"/>
                </a:ext>
              </a:extLst>
            </p:cNvPr>
            <p:cNvGrpSpPr/>
            <p:nvPr/>
          </p:nvGrpSpPr>
          <p:grpSpPr>
            <a:xfrm>
              <a:off x="11361217" y="4889237"/>
              <a:ext cx="631904" cy="826532"/>
              <a:chOff x="11361217" y="4889237"/>
              <a:chExt cx="631904" cy="826532"/>
            </a:xfrm>
          </p:grpSpPr>
          <p:cxnSp>
            <p:nvCxnSpPr>
              <p:cNvPr id="140" name="Straight Arrow Connector 139">
                <a:extLst>
                  <a:ext uri="{FF2B5EF4-FFF2-40B4-BE49-F238E27FC236}">
                    <a16:creationId xmlns:a16="http://schemas.microsoft.com/office/drawing/2014/main" id="{FBC11229-B11A-41C0-841E-7237F58F9E7E}"/>
                  </a:ext>
                </a:extLst>
              </p:cNvPr>
              <p:cNvCxnSpPr/>
              <p:nvPr/>
            </p:nvCxnSpPr>
            <p:spPr>
              <a:xfrm flipV="1">
                <a:off x="11629241" y="4889237"/>
                <a:ext cx="0" cy="457200"/>
              </a:xfrm>
              <a:prstGeom prst="straightConnector1">
                <a:avLst/>
              </a:prstGeom>
              <a:ln w="41275"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948F92FB-E443-4889-BF01-7BEC79715EA7}"/>
                  </a:ext>
                </a:extLst>
              </p:cNvPr>
              <p:cNvSpPr txBox="1"/>
              <p:nvPr/>
            </p:nvSpPr>
            <p:spPr>
              <a:xfrm>
                <a:off x="11361217" y="5346437"/>
                <a:ext cx="631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00B050"/>
                    </a:solidFill>
                  </a:rPr>
                  <a:t>rear</a:t>
                </a:r>
              </a:p>
            </p:txBody>
          </p:sp>
        </p:grp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DC3BCACC-E186-411E-B3A0-783A2EF2E8F1}"/>
              </a:ext>
            </a:extLst>
          </p:cNvPr>
          <p:cNvSpPr txBox="1"/>
          <p:nvPr/>
        </p:nvSpPr>
        <p:spPr>
          <a:xfrm>
            <a:off x="178220" y="2620849"/>
            <a:ext cx="423274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Enqueue (13)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/>
              <a:t>	if </a:t>
            </a:r>
            <a:r>
              <a:rPr lang="en-US" sz="2400" b="1" dirty="0" err="1">
                <a:solidFill>
                  <a:srgbClr val="C00000"/>
                </a:solidFill>
              </a:rPr>
              <a:t>isFull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/>
              <a:t>Then</a:t>
            </a:r>
          </a:p>
          <a:p>
            <a:r>
              <a:rPr lang="en-US" sz="2400" b="1" dirty="0"/>
              <a:t>		“</a:t>
            </a:r>
            <a:r>
              <a:rPr lang="en-US" sz="2400" b="1" dirty="0">
                <a:solidFill>
                  <a:srgbClr val="C00000"/>
                </a:solidFill>
              </a:rPr>
              <a:t>Queue is Full</a:t>
            </a:r>
            <a:r>
              <a:rPr lang="en-US" sz="2400" b="1" dirty="0"/>
              <a:t>”</a:t>
            </a:r>
          </a:p>
          <a:p>
            <a:r>
              <a:rPr lang="en-US" sz="2400" b="1" dirty="0"/>
              <a:t>      else</a:t>
            </a:r>
          </a:p>
          <a:p>
            <a:r>
              <a:rPr lang="en-US" sz="2400" b="1" dirty="0"/>
              <a:t>	  	Q[rear]=13</a:t>
            </a:r>
          </a:p>
          <a:p>
            <a:r>
              <a:rPr lang="en-US" sz="2400" b="1" dirty="0"/>
              <a:t>		 rear=(rear+1) mod N</a:t>
            </a:r>
          </a:p>
          <a:p>
            <a:r>
              <a:rPr lang="en-US" sz="2400" b="1" dirty="0"/>
              <a:t>}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9E970B41-CF80-4E06-9039-36E1831E48E9}"/>
              </a:ext>
            </a:extLst>
          </p:cNvPr>
          <p:cNvGrpSpPr/>
          <p:nvPr/>
        </p:nvGrpSpPr>
        <p:grpSpPr>
          <a:xfrm>
            <a:off x="4340884" y="4601086"/>
            <a:ext cx="7630913" cy="1754752"/>
            <a:chOff x="4377236" y="3915478"/>
            <a:chExt cx="7630913" cy="1754752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360465B2-C8ED-4ACC-B854-AD7120B589A8}"/>
                </a:ext>
              </a:extLst>
            </p:cNvPr>
            <p:cNvGrpSpPr/>
            <p:nvPr/>
          </p:nvGrpSpPr>
          <p:grpSpPr>
            <a:xfrm>
              <a:off x="4377236" y="3915478"/>
              <a:ext cx="7630913" cy="862768"/>
              <a:chOff x="526496" y="1616038"/>
              <a:chExt cx="7630913" cy="862768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0CF31D59-0FAB-404F-9F3B-2DCBF852D05F}"/>
                  </a:ext>
                </a:extLst>
              </p:cNvPr>
              <p:cNvSpPr/>
              <p:nvPr/>
            </p:nvSpPr>
            <p:spPr>
              <a:xfrm>
                <a:off x="2065231" y="1990840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E2143D9-CD55-4B56-9DEF-D920A4A3B574}"/>
                  </a:ext>
                </a:extLst>
              </p:cNvPr>
              <p:cNvSpPr txBox="1"/>
              <p:nvPr/>
            </p:nvSpPr>
            <p:spPr>
              <a:xfrm>
                <a:off x="745907" y="161824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0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FC2A433-913E-432D-B628-DFBCCCB8E4B0}"/>
                  </a:ext>
                </a:extLst>
              </p:cNvPr>
              <p:cNvSpPr txBox="1"/>
              <p:nvPr/>
            </p:nvSpPr>
            <p:spPr>
              <a:xfrm>
                <a:off x="1514101" y="1618247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030E50D-4128-4CDF-8883-C9856C75F528}"/>
                  </a:ext>
                </a:extLst>
              </p:cNvPr>
              <p:cNvSpPr txBox="1"/>
              <p:nvPr/>
            </p:nvSpPr>
            <p:spPr>
              <a:xfrm>
                <a:off x="2297093" y="161603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F6D210B-30CD-43B8-91E4-27D27EB5EC04}"/>
                  </a:ext>
                </a:extLst>
              </p:cNvPr>
              <p:cNvSpPr txBox="1"/>
              <p:nvPr/>
            </p:nvSpPr>
            <p:spPr>
              <a:xfrm>
                <a:off x="306114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3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157F6D2B-02A0-4C74-8ED4-0D0DF6F1E1FA}"/>
                  </a:ext>
                </a:extLst>
              </p:cNvPr>
              <p:cNvSpPr txBox="1"/>
              <p:nvPr/>
            </p:nvSpPr>
            <p:spPr>
              <a:xfrm>
                <a:off x="377955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4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5DBF2EFF-715D-4821-A1A8-07BA3EF4B5C3}"/>
                  </a:ext>
                </a:extLst>
              </p:cNvPr>
              <p:cNvSpPr txBox="1"/>
              <p:nvPr/>
            </p:nvSpPr>
            <p:spPr>
              <a:xfrm>
                <a:off x="4555112" y="1633084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5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C90FB63-79C6-4F7E-B077-A6AD62616F9C}"/>
                  </a:ext>
                </a:extLst>
              </p:cNvPr>
              <p:cNvSpPr txBox="1"/>
              <p:nvPr/>
            </p:nvSpPr>
            <p:spPr>
              <a:xfrm>
                <a:off x="532416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6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52EF5C2C-92A7-48E6-AF84-3FB7988C27FB}"/>
                  </a:ext>
                </a:extLst>
              </p:cNvPr>
              <p:cNvSpPr txBox="1"/>
              <p:nvPr/>
            </p:nvSpPr>
            <p:spPr>
              <a:xfrm>
                <a:off x="6081976" y="1646345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7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0F2DEF7B-1E24-4438-AB0B-45A13904423C}"/>
                  </a:ext>
                </a:extLst>
              </p:cNvPr>
              <p:cNvSpPr txBox="1"/>
              <p:nvPr/>
            </p:nvSpPr>
            <p:spPr>
              <a:xfrm>
                <a:off x="681313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8</a:t>
                </a: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F3C8DB6D-D706-41EE-9616-B91EE271AC3D}"/>
                  </a:ext>
                </a:extLst>
              </p:cNvPr>
              <p:cNvSpPr/>
              <p:nvPr/>
            </p:nvSpPr>
            <p:spPr>
              <a:xfrm>
                <a:off x="1292286" y="1990841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39097D17-7AE9-4EB2-A2F6-9DDB24949FD9}"/>
                  </a:ext>
                </a:extLst>
              </p:cNvPr>
              <p:cNvSpPr txBox="1"/>
              <p:nvPr/>
            </p:nvSpPr>
            <p:spPr>
              <a:xfrm>
                <a:off x="7621246" y="16215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9</a:t>
                </a: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D9D13F1F-2A00-4E72-99E8-C075DD5EC440}"/>
                  </a:ext>
                </a:extLst>
              </p:cNvPr>
              <p:cNvSpPr/>
              <p:nvPr/>
            </p:nvSpPr>
            <p:spPr>
              <a:xfrm>
                <a:off x="2838688" y="1990839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8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2B23A526-B9A5-453A-B986-0A4F8F477854}"/>
                  </a:ext>
                </a:extLst>
              </p:cNvPr>
              <p:cNvSpPr/>
              <p:nvPr/>
            </p:nvSpPr>
            <p:spPr>
              <a:xfrm>
                <a:off x="3578350" y="1990300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</a:t>
                </a: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4816540E-700E-4524-8E54-A524437F0F65}"/>
                  </a:ext>
                </a:extLst>
              </p:cNvPr>
              <p:cNvSpPr/>
              <p:nvPr/>
            </p:nvSpPr>
            <p:spPr>
              <a:xfrm>
                <a:off x="4326108" y="1990296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12</a:t>
                </a: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A18285AB-7C9D-4A44-BC65-4567A35B4D6A}"/>
                  </a:ext>
                </a:extLst>
              </p:cNvPr>
              <p:cNvSpPr/>
              <p:nvPr/>
            </p:nvSpPr>
            <p:spPr>
              <a:xfrm>
                <a:off x="5093216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11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3BADF56F-C15D-43A3-8475-96E1A57BEE04}"/>
                  </a:ext>
                </a:extLst>
              </p:cNvPr>
              <p:cNvSpPr/>
              <p:nvPr/>
            </p:nvSpPr>
            <p:spPr>
              <a:xfrm>
                <a:off x="5860324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4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D4B13241-F25E-46A5-B1EE-3DCA301687D6}"/>
                  </a:ext>
                </a:extLst>
              </p:cNvPr>
              <p:cNvSpPr/>
              <p:nvPr/>
            </p:nvSpPr>
            <p:spPr>
              <a:xfrm>
                <a:off x="6629959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6</a:t>
                </a: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276A801F-2B50-4395-9A86-E7D91E9E91C8}"/>
                  </a:ext>
                </a:extLst>
              </p:cNvPr>
              <p:cNvSpPr/>
              <p:nvPr/>
            </p:nvSpPr>
            <p:spPr>
              <a:xfrm>
                <a:off x="7399594" y="1989741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13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323AA677-B4BB-48BB-8DA1-6159EDA0ED3B}"/>
                  </a:ext>
                </a:extLst>
              </p:cNvPr>
              <p:cNvSpPr/>
              <p:nvPr/>
            </p:nvSpPr>
            <p:spPr>
              <a:xfrm>
                <a:off x="526496" y="1992669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523CD653-5034-4787-9C1D-33E54E223024}"/>
                </a:ext>
              </a:extLst>
            </p:cNvPr>
            <p:cNvGrpSpPr/>
            <p:nvPr/>
          </p:nvGrpSpPr>
          <p:grpSpPr>
            <a:xfrm>
              <a:off x="6733066" y="4889237"/>
              <a:ext cx="696024" cy="780993"/>
              <a:chOff x="6733066" y="4889237"/>
              <a:chExt cx="696024" cy="780993"/>
            </a:xfrm>
          </p:grpSpPr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B927B0EF-E662-414B-9A73-EA178C6F1275}"/>
                  </a:ext>
                </a:extLst>
              </p:cNvPr>
              <p:cNvCxnSpPr/>
              <p:nvPr/>
            </p:nvCxnSpPr>
            <p:spPr>
              <a:xfrm flipV="1">
                <a:off x="7068335" y="4889237"/>
                <a:ext cx="0" cy="457200"/>
              </a:xfrm>
              <a:prstGeom prst="straightConnector1">
                <a:avLst/>
              </a:prstGeom>
              <a:ln w="41275">
                <a:solidFill>
                  <a:srgbClr val="7030A0"/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A166A8A-D2A2-4A77-860D-19B62F7B1BB2}"/>
                  </a:ext>
                </a:extLst>
              </p:cNvPr>
              <p:cNvSpPr txBox="1"/>
              <p:nvPr/>
            </p:nvSpPr>
            <p:spPr>
              <a:xfrm>
                <a:off x="6733066" y="5300898"/>
                <a:ext cx="696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7030A0"/>
                    </a:solidFill>
                  </a:rPr>
                  <a:t>front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7964F65C-3592-448A-BE17-678AA1717714}"/>
                </a:ext>
              </a:extLst>
            </p:cNvPr>
            <p:cNvGrpSpPr/>
            <p:nvPr/>
          </p:nvGrpSpPr>
          <p:grpSpPr>
            <a:xfrm>
              <a:off x="4452575" y="4903305"/>
              <a:ext cx="631904" cy="766925"/>
              <a:chOff x="4452575" y="4903305"/>
              <a:chExt cx="631904" cy="766925"/>
            </a:xfrm>
          </p:grpSpPr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ADD18675-A410-4BD4-B911-68FB401E8802}"/>
                  </a:ext>
                </a:extLst>
              </p:cNvPr>
              <p:cNvCxnSpPr/>
              <p:nvPr/>
            </p:nvCxnSpPr>
            <p:spPr>
              <a:xfrm flipV="1">
                <a:off x="4747024" y="4903305"/>
                <a:ext cx="0" cy="457200"/>
              </a:xfrm>
              <a:prstGeom prst="straightConnector1">
                <a:avLst/>
              </a:prstGeom>
              <a:ln w="41275"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14168DFB-DD4E-46EB-89A1-7609E18FA42C}"/>
                  </a:ext>
                </a:extLst>
              </p:cNvPr>
              <p:cNvSpPr txBox="1"/>
              <p:nvPr/>
            </p:nvSpPr>
            <p:spPr>
              <a:xfrm>
                <a:off x="4452575" y="5300898"/>
                <a:ext cx="631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00B050"/>
                    </a:solidFill>
                  </a:rPr>
                  <a:t>rear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26393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288" y="146644"/>
            <a:ext cx="7328263" cy="1450757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Queue ADT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285" y="1835702"/>
            <a:ext cx="11394196" cy="4415808"/>
          </a:xfrm>
        </p:spPr>
        <p:txBody>
          <a:bodyPr>
            <a:normAutofit/>
          </a:bodyPr>
          <a:lstStyle/>
          <a:p>
            <a:r>
              <a:rPr lang="en-US" sz="2400" dirty="0"/>
              <a:t>A </a:t>
            </a:r>
            <a:r>
              <a:rPr lang="en-US" sz="2400" b="1" dirty="0"/>
              <a:t>Queue </a:t>
            </a:r>
            <a:r>
              <a:rPr lang="en-US" sz="2400" dirty="0"/>
              <a:t>is a data structure that has two ends:</a:t>
            </a:r>
          </a:p>
          <a:p>
            <a:pPr lvl="1"/>
            <a:r>
              <a:rPr lang="en-US" altLang="en-US" sz="2800" dirty="0">
                <a:ea typeface="MS Mincho" panose="02020609040205080304" pitchFamily="49" charset="-128"/>
              </a:rPr>
              <a:t>Elements are added at one end called “</a:t>
            </a:r>
            <a:r>
              <a:rPr lang="en-US" altLang="en-US" sz="2800" b="1" dirty="0">
                <a:solidFill>
                  <a:srgbClr val="C00000"/>
                </a:solidFill>
                <a:ea typeface="MS Mincho" panose="02020609040205080304" pitchFamily="49" charset="-128"/>
              </a:rPr>
              <a:t>rear</a:t>
            </a:r>
            <a:r>
              <a:rPr lang="en-US" altLang="en-US" sz="2800" dirty="0">
                <a:ea typeface="MS Mincho" panose="02020609040205080304" pitchFamily="49" charset="-128"/>
              </a:rPr>
              <a:t>”. </a:t>
            </a:r>
            <a:endParaRPr lang="en-US" altLang="en-US" sz="2800" dirty="0">
              <a:cs typeface="Courier New" panose="02070309020205020404" pitchFamily="49" charset="0"/>
            </a:endParaRPr>
          </a:p>
          <a:p>
            <a:pPr lvl="1"/>
            <a:r>
              <a:rPr lang="en-US" altLang="en-US" sz="2800" dirty="0">
                <a:ea typeface="MS Mincho" panose="02020609040205080304" pitchFamily="49" charset="-128"/>
              </a:rPr>
              <a:t>And removed from the other end called “</a:t>
            </a:r>
            <a:r>
              <a:rPr lang="en-US" altLang="en-US" sz="2800" b="1" dirty="0">
                <a:solidFill>
                  <a:srgbClr val="C00000"/>
                </a:solidFill>
                <a:ea typeface="MS Mincho" panose="02020609040205080304" pitchFamily="49" charset="-128"/>
              </a:rPr>
              <a:t>front</a:t>
            </a:r>
            <a:r>
              <a:rPr lang="en-US" altLang="en-US" sz="2800" dirty="0">
                <a:ea typeface="MS Mincho" panose="02020609040205080304" pitchFamily="49" charset="-128"/>
              </a:rPr>
              <a:t>”.</a:t>
            </a:r>
          </a:p>
          <a:p>
            <a:pPr lvl="1"/>
            <a:endParaRPr lang="en-US" sz="2000" dirty="0"/>
          </a:p>
          <a:p>
            <a:r>
              <a:rPr lang="en-US" sz="2400" dirty="0"/>
              <a:t>Insertions and deletions follow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First-in First-out </a:t>
            </a:r>
            <a:r>
              <a:rPr lang="en-US" sz="2400" dirty="0"/>
              <a:t>(</a:t>
            </a:r>
            <a:r>
              <a:rPr lang="en-US" sz="2400" dirty="0">
                <a:solidFill>
                  <a:schemeClr val="accent2"/>
                </a:solidFill>
              </a:rPr>
              <a:t>FIFO</a:t>
            </a:r>
            <a:r>
              <a:rPr lang="en-US" sz="2400" dirty="0"/>
              <a:t>) scheme (principle).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 It means that the element added </a:t>
            </a:r>
            <a:r>
              <a:rPr lang="en-US" sz="2000" dirty="0" smtClean="0">
                <a:solidFill>
                  <a:srgbClr val="C00000"/>
                </a:solidFill>
              </a:rPr>
              <a:t>first </a:t>
            </a:r>
            <a:r>
              <a:rPr lang="en-US" sz="2000" dirty="0">
                <a:solidFill>
                  <a:srgbClr val="C00000"/>
                </a:solidFill>
              </a:rPr>
              <a:t>will be removed first.</a:t>
            </a:r>
          </a:p>
        </p:txBody>
      </p:sp>
      <p:pic>
        <p:nvPicPr>
          <p:cNvPr id="5" name="Picture 4" descr="A close up of a keyboard&#10;&#10;Description automatically generated">
            <a:extLst>
              <a:ext uri="{FF2B5EF4-FFF2-40B4-BE49-F238E27FC236}">
                <a16:creationId xmlns:a16="http://schemas.microsoft.com/office/drawing/2014/main" id="{51CAF463-932E-4F85-941D-07A1CAFEB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383" y="4408594"/>
            <a:ext cx="7407910" cy="173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4412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338A1-DB69-43C1-B5F5-7C7CDC7FD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C00000"/>
                </a:solidFill>
              </a:rPr>
              <a:t>CQueue</a:t>
            </a:r>
            <a:r>
              <a:rPr lang="en-US" b="1" dirty="0">
                <a:solidFill>
                  <a:srgbClr val="C00000"/>
                </a:solidFill>
              </a:rPr>
              <a:t> Operations - Example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D8497698-5547-4994-828A-903FEF502FBD}"/>
              </a:ext>
            </a:extLst>
          </p:cNvPr>
          <p:cNvSpPr txBox="1"/>
          <p:nvPr/>
        </p:nvSpPr>
        <p:spPr>
          <a:xfrm>
            <a:off x="757085" y="1791750"/>
            <a:ext cx="226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Queue Q, N=10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C3BCACC-E186-411E-B3A0-783A2EF2E8F1}"/>
              </a:ext>
            </a:extLst>
          </p:cNvPr>
          <p:cNvSpPr txBox="1"/>
          <p:nvPr/>
        </p:nvSpPr>
        <p:spPr>
          <a:xfrm>
            <a:off x="239493" y="2715804"/>
            <a:ext cx="423274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Enqueue (7)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/>
              <a:t>	if </a:t>
            </a:r>
            <a:r>
              <a:rPr lang="en-US" sz="2400" b="1" dirty="0" err="1">
                <a:solidFill>
                  <a:srgbClr val="C00000"/>
                </a:solidFill>
              </a:rPr>
              <a:t>isFull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/>
              <a:t>Then</a:t>
            </a:r>
          </a:p>
          <a:p>
            <a:r>
              <a:rPr lang="en-US" sz="2400" b="1" dirty="0"/>
              <a:t>		“</a:t>
            </a:r>
            <a:r>
              <a:rPr lang="en-US" sz="2400" b="1" dirty="0">
                <a:solidFill>
                  <a:srgbClr val="C00000"/>
                </a:solidFill>
              </a:rPr>
              <a:t>Queue is Full</a:t>
            </a:r>
            <a:r>
              <a:rPr lang="en-US" sz="2400" b="1" dirty="0"/>
              <a:t>”</a:t>
            </a:r>
          </a:p>
          <a:p>
            <a:r>
              <a:rPr lang="en-US" sz="2400" b="1" dirty="0"/>
              <a:t>      else</a:t>
            </a:r>
          </a:p>
          <a:p>
            <a:r>
              <a:rPr lang="en-US" sz="2400" b="1" dirty="0"/>
              <a:t>	  	Q[rear]=7</a:t>
            </a:r>
          </a:p>
          <a:p>
            <a:r>
              <a:rPr lang="en-US" sz="2400" b="1" dirty="0"/>
              <a:t>		 rear=(rear+1) mod N</a:t>
            </a:r>
          </a:p>
          <a:p>
            <a:r>
              <a:rPr lang="en-US" sz="2400" b="1" dirty="0"/>
              <a:t>}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CF9F869-DB4A-47EA-A1BD-0389D0829592}"/>
              </a:ext>
            </a:extLst>
          </p:cNvPr>
          <p:cNvGrpSpPr/>
          <p:nvPr/>
        </p:nvGrpSpPr>
        <p:grpSpPr>
          <a:xfrm>
            <a:off x="4307744" y="1937732"/>
            <a:ext cx="7630913" cy="1754752"/>
            <a:chOff x="4377236" y="3915478"/>
            <a:chExt cx="7630913" cy="1754752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DD1FE5CB-76AB-46A0-8230-326E2FD6E07C}"/>
                </a:ext>
              </a:extLst>
            </p:cNvPr>
            <p:cNvGrpSpPr/>
            <p:nvPr/>
          </p:nvGrpSpPr>
          <p:grpSpPr>
            <a:xfrm>
              <a:off x="4377236" y="3915478"/>
              <a:ext cx="7630913" cy="862768"/>
              <a:chOff x="526496" y="1616038"/>
              <a:chExt cx="7630913" cy="862768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6CA8A072-F76F-4D02-A93E-97C591212E94}"/>
                  </a:ext>
                </a:extLst>
              </p:cNvPr>
              <p:cNvSpPr/>
              <p:nvPr/>
            </p:nvSpPr>
            <p:spPr>
              <a:xfrm>
                <a:off x="2065231" y="1990840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9219C21-C0D9-4C12-97A8-8C2627D1AECB}"/>
                  </a:ext>
                </a:extLst>
              </p:cNvPr>
              <p:cNvSpPr txBox="1"/>
              <p:nvPr/>
            </p:nvSpPr>
            <p:spPr>
              <a:xfrm>
                <a:off x="745907" y="161824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0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21AB0C2-6DA5-4974-9726-79308AB469DD}"/>
                  </a:ext>
                </a:extLst>
              </p:cNvPr>
              <p:cNvSpPr txBox="1"/>
              <p:nvPr/>
            </p:nvSpPr>
            <p:spPr>
              <a:xfrm>
                <a:off x="1514101" y="1618247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78D3ECFA-FB42-450C-BDEB-92230C753DDD}"/>
                  </a:ext>
                </a:extLst>
              </p:cNvPr>
              <p:cNvSpPr txBox="1"/>
              <p:nvPr/>
            </p:nvSpPr>
            <p:spPr>
              <a:xfrm>
                <a:off x="2297093" y="161603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46F2B40-4DDE-4514-B168-E0DF7294D028}"/>
                  </a:ext>
                </a:extLst>
              </p:cNvPr>
              <p:cNvSpPr txBox="1"/>
              <p:nvPr/>
            </p:nvSpPr>
            <p:spPr>
              <a:xfrm>
                <a:off x="306114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3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0403AA58-FC7E-45AB-A8B5-C12A2600BF54}"/>
                  </a:ext>
                </a:extLst>
              </p:cNvPr>
              <p:cNvSpPr txBox="1"/>
              <p:nvPr/>
            </p:nvSpPr>
            <p:spPr>
              <a:xfrm>
                <a:off x="377955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4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0017F410-75D2-4072-8369-E2D361B6623B}"/>
                  </a:ext>
                </a:extLst>
              </p:cNvPr>
              <p:cNvSpPr txBox="1"/>
              <p:nvPr/>
            </p:nvSpPr>
            <p:spPr>
              <a:xfrm>
                <a:off x="4555112" y="1633084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5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6FAAE088-1B80-41D5-B7C4-0F6850042DF4}"/>
                  </a:ext>
                </a:extLst>
              </p:cNvPr>
              <p:cNvSpPr txBox="1"/>
              <p:nvPr/>
            </p:nvSpPr>
            <p:spPr>
              <a:xfrm>
                <a:off x="532416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6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201626FD-3EF7-44EA-BE89-D2AE1A371FCE}"/>
                  </a:ext>
                </a:extLst>
              </p:cNvPr>
              <p:cNvSpPr txBox="1"/>
              <p:nvPr/>
            </p:nvSpPr>
            <p:spPr>
              <a:xfrm>
                <a:off x="6081976" y="1646345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7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70888776-8593-4D40-B0E8-90D4D15C12C0}"/>
                  </a:ext>
                </a:extLst>
              </p:cNvPr>
              <p:cNvSpPr txBox="1"/>
              <p:nvPr/>
            </p:nvSpPr>
            <p:spPr>
              <a:xfrm>
                <a:off x="681313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8</a:t>
                </a: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F5027C15-D661-423E-B53B-9BA7AB185111}"/>
                  </a:ext>
                </a:extLst>
              </p:cNvPr>
              <p:cNvSpPr/>
              <p:nvPr/>
            </p:nvSpPr>
            <p:spPr>
              <a:xfrm>
                <a:off x="1292286" y="1990841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86EE5C8-B730-40E2-BACD-65BC34DB91A3}"/>
                  </a:ext>
                </a:extLst>
              </p:cNvPr>
              <p:cNvSpPr txBox="1"/>
              <p:nvPr/>
            </p:nvSpPr>
            <p:spPr>
              <a:xfrm>
                <a:off x="7621246" y="16215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9</a:t>
                </a: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55460558-B96D-4617-BBFB-7EB90F91489C}"/>
                  </a:ext>
                </a:extLst>
              </p:cNvPr>
              <p:cNvSpPr/>
              <p:nvPr/>
            </p:nvSpPr>
            <p:spPr>
              <a:xfrm>
                <a:off x="2838688" y="1990839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8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85FBDC94-D415-4EB2-AC0C-C504E2FD4F5C}"/>
                  </a:ext>
                </a:extLst>
              </p:cNvPr>
              <p:cNvSpPr/>
              <p:nvPr/>
            </p:nvSpPr>
            <p:spPr>
              <a:xfrm>
                <a:off x="3578350" y="1990300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</a:t>
                </a: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7321C006-2F81-4021-838A-C13CAF31D0ED}"/>
                  </a:ext>
                </a:extLst>
              </p:cNvPr>
              <p:cNvSpPr/>
              <p:nvPr/>
            </p:nvSpPr>
            <p:spPr>
              <a:xfrm>
                <a:off x="4326108" y="1990296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12</a:t>
                </a: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C7563FDE-97E5-4356-B459-8019BEB4E79C}"/>
                  </a:ext>
                </a:extLst>
              </p:cNvPr>
              <p:cNvSpPr/>
              <p:nvPr/>
            </p:nvSpPr>
            <p:spPr>
              <a:xfrm>
                <a:off x="5093216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11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A36BC4A0-DE7B-4C82-840E-7045095C19A1}"/>
                  </a:ext>
                </a:extLst>
              </p:cNvPr>
              <p:cNvSpPr/>
              <p:nvPr/>
            </p:nvSpPr>
            <p:spPr>
              <a:xfrm>
                <a:off x="5860324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4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65978E27-D819-431C-A0CF-B989BB672020}"/>
                  </a:ext>
                </a:extLst>
              </p:cNvPr>
              <p:cNvSpPr/>
              <p:nvPr/>
            </p:nvSpPr>
            <p:spPr>
              <a:xfrm>
                <a:off x="6629959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6</a:t>
                </a: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17F66F3B-491E-47DF-A579-C82AE111E477}"/>
                  </a:ext>
                </a:extLst>
              </p:cNvPr>
              <p:cNvSpPr/>
              <p:nvPr/>
            </p:nvSpPr>
            <p:spPr>
              <a:xfrm>
                <a:off x="7399594" y="1989741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13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87E908C5-65DF-45C1-955D-CF30FC7DD915}"/>
                  </a:ext>
                </a:extLst>
              </p:cNvPr>
              <p:cNvSpPr/>
              <p:nvPr/>
            </p:nvSpPr>
            <p:spPr>
              <a:xfrm>
                <a:off x="526496" y="1992669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1193C748-F870-4A30-8219-708D42F9697D}"/>
                </a:ext>
              </a:extLst>
            </p:cNvPr>
            <p:cNvGrpSpPr/>
            <p:nvPr/>
          </p:nvGrpSpPr>
          <p:grpSpPr>
            <a:xfrm>
              <a:off x="6733066" y="4889237"/>
              <a:ext cx="696024" cy="780993"/>
              <a:chOff x="6733066" y="4889237"/>
              <a:chExt cx="696024" cy="780993"/>
            </a:xfrm>
          </p:grpSpPr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488E704B-EC7D-4EDB-AE4D-4121EC92BDCD}"/>
                  </a:ext>
                </a:extLst>
              </p:cNvPr>
              <p:cNvCxnSpPr/>
              <p:nvPr/>
            </p:nvCxnSpPr>
            <p:spPr>
              <a:xfrm flipV="1">
                <a:off x="7068335" y="4889237"/>
                <a:ext cx="0" cy="457200"/>
              </a:xfrm>
              <a:prstGeom prst="straightConnector1">
                <a:avLst/>
              </a:prstGeom>
              <a:ln w="41275">
                <a:solidFill>
                  <a:srgbClr val="7030A0"/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20AA8136-7FE8-4C52-8698-3444D3FC1152}"/>
                  </a:ext>
                </a:extLst>
              </p:cNvPr>
              <p:cNvSpPr txBox="1"/>
              <p:nvPr/>
            </p:nvSpPr>
            <p:spPr>
              <a:xfrm>
                <a:off x="6733066" y="5300898"/>
                <a:ext cx="696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7030A0"/>
                    </a:solidFill>
                  </a:rPr>
                  <a:t>front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8F25677E-FD8E-41FB-98F6-0526208451F0}"/>
                </a:ext>
              </a:extLst>
            </p:cNvPr>
            <p:cNvGrpSpPr/>
            <p:nvPr/>
          </p:nvGrpSpPr>
          <p:grpSpPr>
            <a:xfrm>
              <a:off x="4452575" y="4903305"/>
              <a:ext cx="631904" cy="766925"/>
              <a:chOff x="4452575" y="4903305"/>
              <a:chExt cx="631904" cy="766925"/>
            </a:xfrm>
          </p:grpSpPr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A81C9DA0-9608-449F-AD43-5B605B65B282}"/>
                  </a:ext>
                </a:extLst>
              </p:cNvPr>
              <p:cNvCxnSpPr/>
              <p:nvPr/>
            </p:nvCxnSpPr>
            <p:spPr>
              <a:xfrm flipV="1">
                <a:off x="4747024" y="4903305"/>
                <a:ext cx="0" cy="457200"/>
              </a:xfrm>
              <a:prstGeom prst="straightConnector1">
                <a:avLst/>
              </a:prstGeom>
              <a:ln w="41275"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FFC24D7-28AC-473B-B5BF-F79E8CEE4509}"/>
                  </a:ext>
                </a:extLst>
              </p:cNvPr>
              <p:cNvSpPr txBox="1"/>
              <p:nvPr/>
            </p:nvSpPr>
            <p:spPr>
              <a:xfrm>
                <a:off x="4452575" y="5300898"/>
                <a:ext cx="631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00B050"/>
                    </a:solidFill>
                  </a:rPr>
                  <a:t>rear</a:t>
                </a:r>
              </a:p>
            </p:txBody>
          </p:sp>
        </p:grp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92D463B7-BC16-4A5C-89F7-103FB6992F92}"/>
              </a:ext>
            </a:extLst>
          </p:cNvPr>
          <p:cNvGrpSpPr/>
          <p:nvPr/>
        </p:nvGrpSpPr>
        <p:grpSpPr>
          <a:xfrm>
            <a:off x="4323589" y="4632520"/>
            <a:ext cx="7630913" cy="1759518"/>
            <a:chOff x="4377236" y="3915478"/>
            <a:chExt cx="7630913" cy="1759518"/>
          </a:xfrm>
        </p:grpSpPr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8A477740-AE63-4693-989D-934857AB4F3A}"/>
                </a:ext>
              </a:extLst>
            </p:cNvPr>
            <p:cNvGrpSpPr/>
            <p:nvPr/>
          </p:nvGrpSpPr>
          <p:grpSpPr>
            <a:xfrm>
              <a:off x="4377236" y="3915478"/>
              <a:ext cx="7630913" cy="862768"/>
              <a:chOff x="526496" y="1616038"/>
              <a:chExt cx="7630913" cy="862768"/>
            </a:xfrm>
          </p:grpSpPr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203A4F0D-6BB0-4C8C-8D00-490CB62146FB}"/>
                  </a:ext>
                </a:extLst>
              </p:cNvPr>
              <p:cNvSpPr/>
              <p:nvPr/>
            </p:nvSpPr>
            <p:spPr>
              <a:xfrm>
                <a:off x="2065231" y="1990840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209380DD-187D-4BA0-A116-02B804866292}"/>
                  </a:ext>
                </a:extLst>
              </p:cNvPr>
              <p:cNvSpPr txBox="1"/>
              <p:nvPr/>
            </p:nvSpPr>
            <p:spPr>
              <a:xfrm>
                <a:off x="745907" y="161824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0</a:t>
                </a: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D4A6A1F3-3961-49A3-B80F-4F96F64066A1}"/>
                  </a:ext>
                </a:extLst>
              </p:cNvPr>
              <p:cNvSpPr txBox="1"/>
              <p:nvPr/>
            </p:nvSpPr>
            <p:spPr>
              <a:xfrm>
                <a:off x="1514101" y="1618247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11044007-22E6-4488-BE9D-971BDA6E3376}"/>
                  </a:ext>
                </a:extLst>
              </p:cNvPr>
              <p:cNvSpPr txBox="1"/>
              <p:nvPr/>
            </p:nvSpPr>
            <p:spPr>
              <a:xfrm>
                <a:off x="2297093" y="161603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1B6596FE-DA8C-454F-8756-B088F53885B0}"/>
                  </a:ext>
                </a:extLst>
              </p:cNvPr>
              <p:cNvSpPr txBox="1"/>
              <p:nvPr/>
            </p:nvSpPr>
            <p:spPr>
              <a:xfrm>
                <a:off x="306114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3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9CA7519F-66F3-4D80-A802-9987769885F2}"/>
                  </a:ext>
                </a:extLst>
              </p:cNvPr>
              <p:cNvSpPr txBox="1"/>
              <p:nvPr/>
            </p:nvSpPr>
            <p:spPr>
              <a:xfrm>
                <a:off x="377955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4</a:t>
                </a: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9FCA051C-5D5A-44C1-B26F-6BD4092135BE}"/>
                  </a:ext>
                </a:extLst>
              </p:cNvPr>
              <p:cNvSpPr txBox="1"/>
              <p:nvPr/>
            </p:nvSpPr>
            <p:spPr>
              <a:xfrm>
                <a:off x="4555112" y="1633084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5</a:t>
                </a:r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F6EB395A-757E-45A0-9BC8-431A68DEA804}"/>
                  </a:ext>
                </a:extLst>
              </p:cNvPr>
              <p:cNvSpPr txBox="1"/>
              <p:nvPr/>
            </p:nvSpPr>
            <p:spPr>
              <a:xfrm>
                <a:off x="532416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6</a:t>
                </a:r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65B90650-D275-49FC-8009-6D95BBFBDB4F}"/>
                  </a:ext>
                </a:extLst>
              </p:cNvPr>
              <p:cNvSpPr txBox="1"/>
              <p:nvPr/>
            </p:nvSpPr>
            <p:spPr>
              <a:xfrm>
                <a:off x="6081976" y="1646345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7</a:t>
                </a:r>
              </a:p>
            </p:txBody>
          </p: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3E9C2A41-A1CC-4ECA-AE85-B2048FBA023B}"/>
                  </a:ext>
                </a:extLst>
              </p:cNvPr>
              <p:cNvSpPr txBox="1"/>
              <p:nvPr/>
            </p:nvSpPr>
            <p:spPr>
              <a:xfrm>
                <a:off x="681313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8</a:t>
                </a: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6D8056F5-FAD1-4633-9A83-27DFA09890F8}"/>
                  </a:ext>
                </a:extLst>
              </p:cNvPr>
              <p:cNvSpPr/>
              <p:nvPr/>
            </p:nvSpPr>
            <p:spPr>
              <a:xfrm>
                <a:off x="1292286" y="1990841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F57023A-64BA-461A-B153-5407F73F8D3E}"/>
                  </a:ext>
                </a:extLst>
              </p:cNvPr>
              <p:cNvSpPr txBox="1"/>
              <p:nvPr/>
            </p:nvSpPr>
            <p:spPr>
              <a:xfrm>
                <a:off x="7621246" y="16215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9</a:t>
                </a: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6D929624-8993-4CC9-8EBE-CA0E5B27EE92}"/>
                  </a:ext>
                </a:extLst>
              </p:cNvPr>
              <p:cNvSpPr/>
              <p:nvPr/>
            </p:nvSpPr>
            <p:spPr>
              <a:xfrm>
                <a:off x="2838688" y="1990839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8</a:t>
                </a: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97557E89-7BD4-4D58-9CD8-BED7D29FC185}"/>
                  </a:ext>
                </a:extLst>
              </p:cNvPr>
              <p:cNvSpPr/>
              <p:nvPr/>
            </p:nvSpPr>
            <p:spPr>
              <a:xfrm>
                <a:off x="3578350" y="1990300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</a:t>
                </a: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7D385ED0-D44E-498E-9282-8FB8609A39C3}"/>
                  </a:ext>
                </a:extLst>
              </p:cNvPr>
              <p:cNvSpPr/>
              <p:nvPr/>
            </p:nvSpPr>
            <p:spPr>
              <a:xfrm>
                <a:off x="4326108" y="1990296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12</a:t>
                </a: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BF66B6B2-6449-4502-B50B-C9313FCED17F}"/>
                  </a:ext>
                </a:extLst>
              </p:cNvPr>
              <p:cNvSpPr/>
              <p:nvPr/>
            </p:nvSpPr>
            <p:spPr>
              <a:xfrm>
                <a:off x="5093216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11</a:t>
                </a: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BAF6484F-CF4E-4CD3-AF99-4066ED0890C2}"/>
                  </a:ext>
                </a:extLst>
              </p:cNvPr>
              <p:cNvSpPr/>
              <p:nvPr/>
            </p:nvSpPr>
            <p:spPr>
              <a:xfrm>
                <a:off x="5860324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4</a:t>
                </a: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B09BF637-2A72-4D27-8745-8376A3DC78BF}"/>
                  </a:ext>
                </a:extLst>
              </p:cNvPr>
              <p:cNvSpPr/>
              <p:nvPr/>
            </p:nvSpPr>
            <p:spPr>
              <a:xfrm>
                <a:off x="6629959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6</a:t>
                </a: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6A800104-D5A0-4C8E-BDFB-A9594FDD3A70}"/>
                  </a:ext>
                </a:extLst>
              </p:cNvPr>
              <p:cNvSpPr/>
              <p:nvPr/>
            </p:nvSpPr>
            <p:spPr>
              <a:xfrm>
                <a:off x="7399594" y="1989741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13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6012C332-8B05-49E6-B3C3-09C1A3B1B09D}"/>
                  </a:ext>
                </a:extLst>
              </p:cNvPr>
              <p:cNvSpPr/>
              <p:nvPr/>
            </p:nvSpPr>
            <p:spPr>
              <a:xfrm>
                <a:off x="526496" y="1992669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7</a:t>
                </a: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8922CC1A-CADA-440C-A017-B79C93D93556}"/>
                </a:ext>
              </a:extLst>
            </p:cNvPr>
            <p:cNvGrpSpPr/>
            <p:nvPr/>
          </p:nvGrpSpPr>
          <p:grpSpPr>
            <a:xfrm>
              <a:off x="6733066" y="4889237"/>
              <a:ext cx="696024" cy="780993"/>
              <a:chOff x="6733066" y="4889237"/>
              <a:chExt cx="696024" cy="780993"/>
            </a:xfrm>
          </p:grpSpPr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0EB6D350-F788-4D8C-A3FA-58BB9CFF1E63}"/>
                  </a:ext>
                </a:extLst>
              </p:cNvPr>
              <p:cNvCxnSpPr/>
              <p:nvPr/>
            </p:nvCxnSpPr>
            <p:spPr>
              <a:xfrm flipV="1">
                <a:off x="7068335" y="4889237"/>
                <a:ext cx="0" cy="457200"/>
              </a:xfrm>
              <a:prstGeom prst="straightConnector1">
                <a:avLst/>
              </a:prstGeom>
              <a:ln w="41275">
                <a:solidFill>
                  <a:srgbClr val="7030A0"/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280FFE34-A5A1-48C3-88E1-2CE5A9AC7B43}"/>
                  </a:ext>
                </a:extLst>
              </p:cNvPr>
              <p:cNvSpPr txBox="1"/>
              <p:nvPr/>
            </p:nvSpPr>
            <p:spPr>
              <a:xfrm>
                <a:off x="6733066" y="5300898"/>
                <a:ext cx="696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7030A0"/>
                    </a:solidFill>
                  </a:rPr>
                  <a:t>front</a:t>
                </a:r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4BF1C5A5-213C-4D3B-8CD5-968AF6AF8B76}"/>
                </a:ext>
              </a:extLst>
            </p:cNvPr>
            <p:cNvGrpSpPr/>
            <p:nvPr/>
          </p:nvGrpSpPr>
          <p:grpSpPr>
            <a:xfrm>
              <a:off x="5048889" y="4889237"/>
              <a:ext cx="631904" cy="785759"/>
              <a:chOff x="5048889" y="4889237"/>
              <a:chExt cx="631904" cy="785759"/>
            </a:xfrm>
          </p:grpSpPr>
          <p:cxnSp>
            <p:nvCxnSpPr>
              <p:cNvPr id="65" name="Straight Arrow Connector 64">
                <a:extLst>
                  <a:ext uri="{FF2B5EF4-FFF2-40B4-BE49-F238E27FC236}">
                    <a16:creationId xmlns:a16="http://schemas.microsoft.com/office/drawing/2014/main" id="{582B2EEA-E056-4237-8F85-61276F582FE0}"/>
                  </a:ext>
                </a:extLst>
              </p:cNvPr>
              <p:cNvCxnSpPr/>
              <p:nvPr/>
            </p:nvCxnSpPr>
            <p:spPr>
              <a:xfrm flipV="1">
                <a:off x="5423813" y="4889237"/>
                <a:ext cx="0" cy="457200"/>
              </a:xfrm>
              <a:prstGeom prst="straightConnector1">
                <a:avLst/>
              </a:prstGeom>
              <a:ln w="41275"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9D348245-5C2B-4F96-88EC-D1F68E5BBB65}"/>
                  </a:ext>
                </a:extLst>
              </p:cNvPr>
              <p:cNvSpPr txBox="1"/>
              <p:nvPr/>
            </p:nvSpPr>
            <p:spPr>
              <a:xfrm>
                <a:off x="5048889" y="5305664"/>
                <a:ext cx="631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00B050"/>
                    </a:solidFill>
                  </a:rPr>
                  <a:t>rear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425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338A1-DB69-43C1-B5F5-7C7CDC7FD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CQueue</a:t>
            </a:r>
            <a:r>
              <a:rPr lang="en-US" dirty="0"/>
              <a:t> Operations - Example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D8497698-5547-4994-828A-903FEF502FBD}"/>
              </a:ext>
            </a:extLst>
          </p:cNvPr>
          <p:cNvSpPr txBox="1"/>
          <p:nvPr/>
        </p:nvSpPr>
        <p:spPr>
          <a:xfrm>
            <a:off x="728106" y="1622667"/>
            <a:ext cx="226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Queue Q, N=10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C3BCACC-E186-411E-B3A0-783A2EF2E8F1}"/>
              </a:ext>
            </a:extLst>
          </p:cNvPr>
          <p:cNvSpPr txBox="1"/>
          <p:nvPr/>
        </p:nvSpPr>
        <p:spPr>
          <a:xfrm>
            <a:off x="313510" y="2177934"/>
            <a:ext cx="42327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Dequeue ()</a:t>
            </a:r>
          </a:p>
          <a:p>
            <a:r>
              <a:rPr lang="en-US" sz="2000" b="1" dirty="0"/>
              <a:t>{</a:t>
            </a:r>
          </a:p>
          <a:p>
            <a:r>
              <a:rPr lang="en-US" sz="2000" b="1" dirty="0"/>
              <a:t>	if </a:t>
            </a:r>
            <a:r>
              <a:rPr lang="en-US" sz="2000" b="1" dirty="0">
                <a:solidFill>
                  <a:srgbClr val="C00000"/>
                </a:solidFill>
              </a:rPr>
              <a:t>isEmpty </a:t>
            </a:r>
            <a:r>
              <a:rPr lang="en-US" sz="2000" b="1" dirty="0"/>
              <a:t>Then</a:t>
            </a:r>
          </a:p>
          <a:p>
            <a:r>
              <a:rPr lang="en-US" sz="2000" b="1" dirty="0"/>
              <a:t>		“</a:t>
            </a:r>
            <a:r>
              <a:rPr lang="en-US" sz="2000" b="1" dirty="0">
                <a:solidFill>
                  <a:srgbClr val="C00000"/>
                </a:solidFill>
              </a:rPr>
              <a:t>Queue is Empty</a:t>
            </a:r>
            <a:r>
              <a:rPr lang="en-US" sz="2000" b="1" dirty="0"/>
              <a:t>”</a:t>
            </a:r>
          </a:p>
          <a:p>
            <a:r>
              <a:rPr lang="en-US" sz="2000" b="1" dirty="0"/>
              <a:t>      else</a:t>
            </a:r>
          </a:p>
          <a:p>
            <a:r>
              <a:rPr lang="en-US" sz="2000" b="1" dirty="0"/>
              <a:t>	  	item=Q[front]</a:t>
            </a:r>
          </a:p>
          <a:p>
            <a:r>
              <a:rPr lang="en-US" sz="2000" b="1" dirty="0"/>
              <a:t>		Q[front]=Null</a:t>
            </a:r>
          </a:p>
          <a:p>
            <a:r>
              <a:rPr lang="en-US" sz="2000" b="1" dirty="0"/>
              <a:t>	      front=(front+1) mod N</a:t>
            </a:r>
          </a:p>
          <a:p>
            <a:r>
              <a:rPr lang="en-US" sz="2000" b="1" dirty="0"/>
              <a:t>}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CF9F869-DB4A-47EA-A1BD-0389D0829592}"/>
              </a:ext>
            </a:extLst>
          </p:cNvPr>
          <p:cNvGrpSpPr/>
          <p:nvPr/>
        </p:nvGrpSpPr>
        <p:grpSpPr>
          <a:xfrm>
            <a:off x="4193544" y="1362712"/>
            <a:ext cx="7630913" cy="1754752"/>
            <a:chOff x="4377236" y="3915478"/>
            <a:chExt cx="7630913" cy="1754752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DD1FE5CB-76AB-46A0-8230-326E2FD6E07C}"/>
                </a:ext>
              </a:extLst>
            </p:cNvPr>
            <p:cNvGrpSpPr/>
            <p:nvPr/>
          </p:nvGrpSpPr>
          <p:grpSpPr>
            <a:xfrm>
              <a:off x="4377236" y="3915478"/>
              <a:ext cx="7630913" cy="862768"/>
              <a:chOff x="526496" y="1616038"/>
              <a:chExt cx="7630913" cy="862768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6CA8A072-F76F-4D02-A93E-97C591212E94}"/>
                  </a:ext>
                </a:extLst>
              </p:cNvPr>
              <p:cNvSpPr/>
              <p:nvPr/>
            </p:nvSpPr>
            <p:spPr>
              <a:xfrm>
                <a:off x="2065231" y="1990840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9219C21-C0D9-4C12-97A8-8C2627D1AECB}"/>
                  </a:ext>
                </a:extLst>
              </p:cNvPr>
              <p:cNvSpPr txBox="1"/>
              <p:nvPr/>
            </p:nvSpPr>
            <p:spPr>
              <a:xfrm>
                <a:off x="745907" y="161824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0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21AB0C2-6DA5-4974-9726-79308AB469DD}"/>
                  </a:ext>
                </a:extLst>
              </p:cNvPr>
              <p:cNvSpPr txBox="1"/>
              <p:nvPr/>
            </p:nvSpPr>
            <p:spPr>
              <a:xfrm>
                <a:off x="1514101" y="1618247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78D3ECFA-FB42-450C-BDEB-92230C753DDD}"/>
                  </a:ext>
                </a:extLst>
              </p:cNvPr>
              <p:cNvSpPr txBox="1"/>
              <p:nvPr/>
            </p:nvSpPr>
            <p:spPr>
              <a:xfrm>
                <a:off x="2297093" y="161603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46F2B40-4DDE-4514-B168-E0DF7294D028}"/>
                  </a:ext>
                </a:extLst>
              </p:cNvPr>
              <p:cNvSpPr txBox="1"/>
              <p:nvPr/>
            </p:nvSpPr>
            <p:spPr>
              <a:xfrm>
                <a:off x="306114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3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0403AA58-FC7E-45AB-A8B5-C12A2600BF54}"/>
                  </a:ext>
                </a:extLst>
              </p:cNvPr>
              <p:cNvSpPr txBox="1"/>
              <p:nvPr/>
            </p:nvSpPr>
            <p:spPr>
              <a:xfrm>
                <a:off x="377955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4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0017F410-75D2-4072-8369-E2D361B6623B}"/>
                  </a:ext>
                </a:extLst>
              </p:cNvPr>
              <p:cNvSpPr txBox="1"/>
              <p:nvPr/>
            </p:nvSpPr>
            <p:spPr>
              <a:xfrm>
                <a:off x="4555112" y="1633084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5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6FAAE088-1B80-41D5-B7C4-0F6850042DF4}"/>
                  </a:ext>
                </a:extLst>
              </p:cNvPr>
              <p:cNvSpPr txBox="1"/>
              <p:nvPr/>
            </p:nvSpPr>
            <p:spPr>
              <a:xfrm>
                <a:off x="532416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6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201626FD-3EF7-44EA-BE89-D2AE1A371FCE}"/>
                  </a:ext>
                </a:extLst>
              </p:cNvPr>
              <p:cNvSpPr txBox="1"/>
              <p:nvPr/>
            </p:nvSpPr>
            <p:spPr>
              <a:xfrm>
                <a:off x="6081976" y="1646345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7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70888776-8593-4D40-B0E8-90D4D15C12C0}"/>
                  </a:ext>
                </a:extLst>
              </p:cNvPr>
              <p:cNvSpPr txBox="1"/>
              <p:nvPr/>
            </p:nvSpPr>
            <p:spPr>
              <a:xfrm>
                <a:off x="681313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8</a:t>
                </a: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F5027C15-D661-423E-B53B-9BA7AB185111}"/>
                  </a:ext>
                </a:extLst>
              </p:cNvPr>
              <p:cNvSpPr/>
              <p:nvPr/>
            </p:nvSpPr>
            <p:spPr>
              <a:xfrm>
                <a:off x="1292286" y="1990841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86EE5C8-B730-40E2-BACD-65BC34DB91A3}"/>
                  </a:ext>
                </a:extLst>
              </p:cNvPr>
              <p:cNvSpPr txBox="1"/>
              <p:nvPr/>
            </p:nvSpPr>
            <p:spPr>
              <a:xfrm>
                <a:off x="7621246" y="16215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9</a:t>
                </a: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55460558-B96D-4617-BBFB-7EB90F91489C}"/>
                  </a:ext>
                </a:extLst>
              </p:cNvPr>
              <p:cNvSpPr/>
              <p:nvPr/>
            </p:nvSpPr>
            <p:spPr>
              <a:xfrm>
                <a:off x="2838688" y="1990839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8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85FBDC94-D415-4EB2-AC0C-C504E2FD4F5C}"/>
                  </a:ext>
                </a:extLst>
              </p:cNvPr>
              <p:cNvSpPr/>
              <p:nvPr/>
            </p:nvSpPr>
            <p:spPr>
              <a:xfrm>
                <a:off x="3578350" y="1990300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</a:t>
                </a: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7321C006-2F81-4021-838A-C13CAF31D0ED}"/>
                  </a:ext>
                </a:extLst>
              </p:cNvPr>
              <p:cNvSpPr/>
              <p:nvPr/>
            </p:nvSpPr>
            <p:spPr>
              <a:xfrm>
                <a:off x="4326108" y="1990296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12</a:t>
                </a: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C7563FDE-97E5-4356-B459-8019BEB4E79C}"/>
                  </a:ext>
                </a:extLst>
              </p:cNvPr>
              <p:cNvSpPr/>
              <p:nvPr/>
            </p:nvSpPr>
            <p:spPr>
              <a:xfrm>
                <a:off x="5093216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11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A36BC4A0-DE7B-4C82-840E-7045095C19A1}"/>
                  </a:ext>
                </a:extLst>
              </p:cNvPr>
              <p:cNvSpPr/>
              <p:nvPr/>
            </p:nvSpPr>
            <p:spPr>
              <a:xfrm>
                <a:off x="5860324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4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65978E27-D819-431C-A0CF-B989BB672020}"/>
                  </a:ext>
                </a:extLst>
              </p:cNvPr>
              <p:cNvSpPr/>
              <p:nvPr/>
            </p:nvSpPr>
            <p:spPr>
              <a:xfrm>
                <a:off x="6629959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6</a:t>
                </a: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17F66F3B-491E-47DF-A579-C82AE111E477}"/>
                  </a:ext>
                </a:extLst>
              </p:cNvPr>
              <p:cNvSpPr/>
              <p:nvPr/>
            </p:nvSpPr>
            <p:spPr>
              <a:xfrm>
                <a:off x="7399594" y="1989741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13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87E908C5-65DF-45C1-955D-CF30FC7DD915}"/>
                  </a:ext>
                </a:extLst>
              </p:cNvPr>
              <p:cNvSpPr/>
              <p:nvPr/>
            </p:nvSpPr>
            <p:spPr>
              <a:xfrm>
                <a:off x="526496" y="1992669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1193C748-F870-4A30-8219-708D42F9697D}"/>
                </a:ext>
              </a:extLst>
            </p:cNvPr>
            <p:cNvGrpSpPr/>
            <p:nvPr/>
          </p:nvGrpSpPr>
          <p:grpSpPr>
            <a:xfrm>
              <a:off x="6733066" y="4889237"/>
              <a:ext cx="696024" cy="780993"/>
              <a:chOff x="6733066" y="4889237"/>
              <a:chExt cx="696024" cy="780993"/>
            </a:xfrm>
          </p:grpSpPr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488E704B-EC7D-4EDB-AE4D-4121EC92BDCD}"/>
                  </a:ext>
                </a:extLst>
              </p:cNvPr>
              <p:cNvCxnSpPr/>
              <p:nvPr/>
            </p:nvCxnSpPr>
            <p:spPr>
              <a:xfrm flipV="1">
                <a:off x="7068335" y="4889237"/>
                <a:ext cx="0" cy="457200"/>
              </a:xfrm>
              <a:prstGeom prst="straightConnector1">
                <a:avLst/>
              </a:prstGeom>
              <a:ln w="41275">
                <a:solidFill>
                  <a:srgbClr val="7030A0"/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20AA8136-7FE8-4C52-8698-3444D3FC1152}"/>
                  </a:ext>
                </a:extLst>
              </p:cNvPr>
              <p:cNvSpPr txBox="1"/>
              <p:nvPr/>
            </p:nvSpPr>
            <p:spPr>
              <a:xfrm>
                <a:off x="6733066" y="5300898"/>
                <a:ext cx="696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7030A0"/>
                    </a:solidFill>
                  </a:rPr>
                  <a:t>front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8F25677E-FD8E-41FB-98F6-0526208451F0}"/>
                </a:ext>
              </a:extLst>
            </p:cNvPr>
            <p:cNvGrpSpPr/>
            <p:nvPr/>
          </p:nvGrpSpPr>
          <p:grpSpPr>
            <a:xfrm>
              <a:off x="4452575" y="4903305"/>
              <a:ext cx="631904" cy="766925"/>
              <a:chOff x="4452575" y="4903305"/>
              <a:chExt cx="631904" cy="766925"/>
            </a:xfrm>
          </p:grpSpPr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A81C9DA0-9608-449F-AD43-5B605B65B282}"/>
                  </a:ext>
                </a:extLst>
              </p:cNvPr>
              <p:cNvCxnSpPr/>
              <p:nvPr/>
            </p:nvCxnSpPr>
            <p:spPr>
              <a:xfrm flipV="1">
                <a:off x="4747024" y="4903305"/>
                <a:ext cx="0" cy="457200"/>
              </a:xfrm>
              <a:prstGeom prst="straightConnector1">
                <a:avLst/>
              </a:prstGeom>
              <a:ln w="41275"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FFC24D7-28AC-473B-B5BF-F79E8CEE4509}"/>
                  </a:ext>
                </a:extLst>
              </p:cNvPr>
              <p:cNvSpPr txBox="1"/>
              <p:nvPr/>
            </p:nvSpPr>
            <p:spPr>
              <a:xfrm>
                <a:off x="4452575" y="5300898"/>
                <a:ext cx="631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00B050"/>
                    </a:solidFill>
                  </a:rPr>
                  <a:t>rear</a:t>
                </a:r>
              </a:p>
            </p:txBody>
          </p:sp>
        </p:grp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92D463B7-BC16-4A5C-89F7-103FB6992F92}"/>
              </a:ext>
            </a:extLst>
          </p:cNvPr>
          <p:cNvGrpSpPr/>
          <p:nvPr/>
        </p:nvGrpSpPr>
        <p:grpSpPr>
          <a:xfrm>
            <a:off x="4323589" y="4632520"/>
            <a:ext cx="7630913" cy="1759518"/>
            <a:chOff x="4377236" y="3915478"/>
            <a:chExt cx="7630913" cy="1759518"/>
          </a:xfrm>
        </p:grpSpPr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8A477740-AE63-4693-989D-934857AB4F3A}"/>
                </a:ext>
              </a:extLst>
            </p:cNvPr>
            <p:cNvGrpSpPr/>
            <p:nvPr/>
          </p:nvGrpSpPr>
          <p:grpSpPr>
            <a:xfrm>
              <a:off x="4377236" y="3915478"/>
              <a:ext cx="7630913" cy="862768"/>
              <a:chOff x="526496" y="1616038"/>
              <a:chExt cx="7630913" cy="862768"/>
            </a:xfrm>
          </p:grpSpPr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203A4F0D-6BB0-4C8C-8D00-490CB62146FB}"/>
                  </a:ext>
                </a:extLst>
              </p:cNvPr>
              <p:cNvSpPr/>
              <p:nvPr/>
            </p:nvSpPr>
            <p:spPr>
              <a:xfrm>
                <a:off x="2065231" y="1990840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209380DD-187D-4BA0-A116-02B804866292}"/>
                  </a:ext>
                </a:extLst>
              </p:cNvPr>
              <p:cNvSpPr txBox="1"/>
              <p:nvPr/>
            </p:nvSpPr>
            <p:spPr>
              <a:xfrm>
                <a:off x="745907" y="161824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0</a:t>
                </a: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D4A6A1F3-3961-49A3-B80F-4F96F64066A1}"/>
                  </a:ext>
                </a:extLst>
              </p:cNvPr>
              <p:cNvSpPr txBox="1"/>
              <p:nvPr/>
            </p:nvSpPr>
            <p:spPr>
              <a:xfrm>
                <a:off x="1514101" y="1618247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11044007-22E6-4488-BE9D-971BDA6E3376}"/>
                  </a:ext>
                </a:extLst>
              </p:cNvPr>
              <p:cNvSpPr txBox="1"/>
              <p:nvPr/>
            </p:nvSpPr>
            <p:spPr>
              <a:xfrm>
                <a:off x="2297093" y="161603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1B6596FE-DA8C-454F-8756-B088F53885B0}"/>
                  </a:ext>
                </a:extLst>
              </p:cNvPr>
              <p:cNvSpPr txBox="1"/>
              <p:nvPr/>
            </p:nvSpPr>
            <p:spPr>
              <a:xfrm>
                <a:off x="306114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3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9CA7519F-66F3-4D80-A802-9987769885F2}"/>
                  </a:ext>
                </a:extLst>
              </p:cNvPr>
              <p:cNvSpPr txBox="1"/>
              <p:nvPr/>
            </p:nvSpPr>
            <p:spPr>
              <a:xfrm>
                <a:off x="377955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4</a:t>
                </a: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9FCA051C-5D5A-44C1-B26F-6BD4092135BE}"/>
                  </a:ext>
                </a:extLst>
              </p:cNvPr>
              <p:cNvSpPr txBox="1"/>
              <p:nvPr/>
            </p:nvSpPr>
            <p:spPr>
              <a:xfrm>
                <a:off x="4555112" y="1633084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5</a:t>
                </a:r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F6EB395A-757E-45A0-9BC8-431A68DEA804}"/>
                  </a:ext>
                </a:extLst>
              </p:cNvPr>
              <p:cNvSpPr txBox="1"/>
              <p:nvPr/>
            </p:nvSpPr>
            <p:spPr>
              <a:xfrm>
                <a:off x="532416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6</a:t>
                </a:r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65B90650-D275-49FC-8009-6D95BBFBDB4F}"/>
                  </a:ext>
                </a:extLst>
              </p:cNvPr>
              <p:cNvSpPr txBox="1"/>
              <p:nvPr/>
            </p:nvSpPr>
            <p:spPr>
              <a:xfrm>
                <a:off x="6081976" y="1646345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7</a:t>
                </a:r>
              </a:p>
            </p:txBody>
          </p: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3E9C2A41-A1CC-4ECA-AE85-B2048FBA023B}"/>
                  </a:ext>
                </a:extLst>
              </p:cNvPr>
              <p:cNvSpPr txBox="1"/>
              <p:nvPr/>
            </p:nvSpPr>
            <p:spPr>
              <a:xfrm>
                <a:off x="681313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8</a:t>
                </a: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6D8056F5-FAD1-4633-9A83-27DFA09890F8}"/>
                  </a:ext>
                </a:extLst>
              </p:cNvPr>
              <p:cNvSpPr/>
              <p:nvPr/>
            </p:nvSpPr>
            <p:spPr>
              <a:xfrm>
                <a:off x="1292286" y="1990841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F57023A-64BA-461A-B153-5407F73F8D3E}"/>
                  </a:ext>
                </a:extLst>
              </p:cNvPr>
              <p:cNvSpPr txBox="1"/>
              <p:nvPr/>
            </p:nvSpPr>
            <p:spPr>
              <a:xfrm>
                <a:off x="7621246" y="16215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9</a:t>
                </a: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6D929624-8993-4CC9-8EBE-CA0E5B27EE92}"/>
                  </a:ext>
                </a:extLst>
              </p:cNvPr>
              <p:cNvSpPr/>
              <p:nvPr/>
            </p:nvSpPr>
            <p:spPr>
              <a:xfrm>
                <a:off x="2838688" y="1990839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97557E89-7BD4-4D58-9CD8-BED7D29FC185}"/>
                  </a:ext>
                </a:extLst>
              </p:cNvPr>
              <p:cNvSpPr/>
              <p:nvPr/>
            </p:nvSpPr>
            <p:spPr>
              <a:xfrm>
                <a:off x="3578350" y="1990300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</a:t>
                </a: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7D385ED0-D44E-498E-9282-8FB8609A39C3}"/>
                  </a:ext>
                </a:extLst>
              </p:cNvPr>
              <p:cNvSpPr/>
              <p:nvPr/>
            </p:nvSpPr>
            <p:spPr>
              <a:xfrm>
                <a:off x="4326108" y="1990296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12</a:t>
                </a: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BF66B6B2-6449-4502-B50B-C9313FCED17F}"/>
                  </a:ext>
                </a:extLst>
              </p:cNvPr>
              <p:cNvSpPr/>
              <p:nvPr/>
            </p:nvSpPr>
            <p:spPr>
              <a:xfrm>
                <a:off x="5093216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11</a:t>
                </a: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BAF6484F-CF4E-4CD3-AF99-4066ED0890C2}"/>
                  </a:ext>
                </a:extLst>
              </p:cNvPr>
              <p:cNvSpPr/>
              <p:nvPr/>
            </p:nvSpPr>
            <p:spPr>
              <a:xfrm>
                <a:off x="5860324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4</a:t>
                </a: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B09BF637-2A72-4D27-8745-8376A3DC78BF}"/>
                  </a:ext>
                </a:extLst>
              </p:cNvPr>
              <p:cNvSpPr/>
              <p:nvPr/>
            </p:nvSpPr>
            <p:spPr>
              <a:xfrm>
                <a:off x="6629959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6</a:t>
                </a: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6A800104-D5A0-4C8E-BDFB-A9594FDD3A70}"/>
                  </a:ext>
                </a:extLst>
              </p:cNvPr>
              <p:cNvSpPr/>
              <p:nvPr/>
            </p:nvSpPr>
            <p:spPr>
              <a:xfrm>
                <a:off x="7399594" y="1989741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13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6012C332-8B05-49E6-B3C3-09C1A3B1B09D}"/>
                  </a:ext>
                </a:extLst>
              </p:cNvPr>
              <p:cNvSpPr/>
              <p:nvPr/>
            </p:nvSpPr>
            <p:spPr>
              <a:xfrm>
                <a:off x="526496" y="1992669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7</a:t>
                </a: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8922CC1A-CADA-440C-A017-B79C93D93556}"/>
                </a:ext>
              </a:extLst>
            </p:cNvPr>
            <p:cNvGrpSpPr/>
            <p:nvPr/>
          </p:nvGrpSpPr>
          <p:grpSpPr>
            <a:xfrm>
              <a:off x="7480824" y="4843698"/>
              <a:ext cx="696024" cy="795032"/>
              <a:chOff x="7480824" y="4843698"/>
              <a:chExt cx="696024" cy="795032"/>
            </a:xfrm>
          </p:grpSpPr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0EB6D350-F788-4D8C-A3FA-58BB9CFF1E63}"/>
                  </a:ext>
                </a:extLst>
              </p:cNvPr>
              <p:cNvCxnSpPr/>
              <p:nvPr/>
            </p:nvCxnSpPr>
            <p:spPr>
              <a:xfrm flipV="1">
                <a:off x="7792541" y="4843698"/>
                <a:ext cx="0" cy="457200"/>
              </a:xfrm>
              <a:prstGeom prst="straightConnector1">
                <a:avLst/>
              </a:prstGeom>
              <a:ln w="41275">
                <a:solidFill>
                  <a:srgbClr val="7030A0"/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280FFE34-A5A1-48C3-88E1-2CE5A9AC7B43}"/>
                  </a:ext>
                </a:extLst>
              </p:cNvPr>
              <p:cNvSpPr txBox="1"/>
              <p:nvPr/>
            </p:nvSpPr>
            <p:spPr>
              <a:xfrm>
                <a:off x="7480824" y="5269398"/>
                <a:ext cx="696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7030A0"/>
                    </a:solidFill>
                  </a:rPr>
                  <a:t>front</a:t>
                </a:r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4BF1C5A5-213C-4D3B-8CD5-968AF6AF8B76}"/>
                </a:ext>
              </a:extLst>
            </p:cNvPr>
            <p:cNvGrpSpPr/>
            <p:nvPr/>
          </p:nvGrpSpPr>
          <p:grpSpPr>
            <a:xfrm>
              <a:off x="5048889" y="4889237"/>
              <a:ext cx="631904" cy="785759"/>
              <a:chOff x="5048889" y="4889237"/>
              <a:chExt cx="631904" cy="785759"/>
            </a:xfrm>
          </p:grpSpPr>
          <p:cxnSp>
            <p:nvCxnSpPr>
              <p:cNvPr id="65" name="Straight Arrow Connector 64">
                <a:extLst>
                  <a:ext uri="{FF2B5EF4-FFF2-40B4-BE49-F238E27FC236}">
                    <a16:creationId xmlns:a16="http://schemas.microsoft.com/office/drawing/2014/main" id="{582B2EEA-E056-4237-8F85-61276F582FE0}"/>
                  </a:ext>
                </a:extLst>
              </p:cNvPr>
              <p:cNvCxnSpPr/>
              <p:nvPr/>
            </p:nvCxnSpPr>
            <p:spPr>
              <a:xfrm flipV="1">
                <a:off x="5423813" y="4889237"/>
                <a:ext cx="0" cy="457200"/>
              </a:xfrm>
              <a:prstGeom prst="straightConnector1">
                <a:avLst/>
              </a:prstGeom>
              <a:ln w="41275"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9D348245-5C2B-4F96-88EC-D1F68E5BBB65}"/>
                  </a:ext>
                </a:extLst>
              </p:cNvPr>
              <p:cNvSpPr txBox="1"/>
              <p:nvPr/>
            </p:nvSpPr>
            <p:spPr>
              <a:xfrm>
                <a:off x="5048889" y="5305664"/>
                <a:ext cx="631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00B050"/>
                    </a:solidFill>
                  </a:rPr>
                  <a:t>rear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8334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63AC-76DF-4CBA-85CB-60815AC54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Exercises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AE152-CF06-4C44-BB87-12A1385D9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in pseudo-code an algorithm for reversing a queue Q. To access the queue, you are only allowed to use the methods of a queue ADT. </a:t>
            </a:r>
            <a:r>
              <a:rPr lang="en-US" b="1" dirty="0"/>
              <a:t>Hint</a:t>
            </a:r>
            <a:r>
              <a:rPr lang="en-US" dirty="0"/>
              <a:t>: Consider using an auxiliary data structure.</a:t>
            </a:r>
          </a:p>
        </p:txBody>
      </p:sp>
    </p:spTree>
    <p:extLst>
      <p:ext uri="{BB962C8B-B14F-4D97-AF65-F5344CB8AC3E}">
        <p14:creationId xmlns:p14="http://schemas.microsoft.com/office/powerpoint/2010/main" val="36662080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ECFD3-6326-4CA9-BB2F-3EDECA919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Exercises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AAB1F-C38E-4180-9648-B7C53B2E0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A linear list of elements in which deletion can be done from one end (front) and insertion can take place only at the other end (rear) is known as a?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Queue.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Stack.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Tree.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Linked list.</a:t>
            </a:r>
          </a:p>
          <a:p>
            <a:pPr lvl="0"/>
            <a:r>
              <a:rPr lang="en-US" dirty="0"/>
              <a:t>A queue follows</a:t>
            </a:r>
            <a:endParaRPr lang="en-US" sz="2000" dirty="0"/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FIFO (First In First Out) principle.</a:t>
            </a:r>
            <a:endParaRPr lang="en-US" sz="1600" dirty="0"/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LIFO (Last In First Out) principle.</a:t>
            </a:r>
            <a:endParaRPr lang="en-US" sz="1600" dirty="0"/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Ordered array.</a:t>
            </a:r>
            <a:endParaRPr lang="en-US" sz="1600" dirty="0"/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 Linear tree.</a:t>
            </a:r>
            <a:endParaRPr lang="en-US" sz="1600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7877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975" y="1731495"/>
            <a:ext cx="10058400" cy="2686943"/>
          </a:xfrm>
        </p:spPr>
        <p:txBody>
          <a:bodyPr>
            <a:noAutofit/>
          </a:bodyPr>
          <a:lstStyle/>
          <a:p>
            <a:pPr algn="ctr"/>
            <a:r>
              <a:rPr lang="en-US" sz="13800" b="1" dirty="0" smtClean="0">
                <a:solidFill>
                  <a:schemeClr val="accent2"/>
                </a:solidFill>
              </a:rPr>
              <a:t>Thanks </a:t>
            </a:r>
            <a:endParaRPr lang="en-US" sz="13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294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289" y="662473"/>
            <a:ext cx="10058400" cy="953589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Queue ADT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329" y="1864396"/>
            <a:ext cx="10058400" cy="4023360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Main operations</a:t>
            </a:r>
          </a:p>
          <a:p>
            <a:pPr lvl="1"/>
            <a:r>
              <a:rPr lang="en-US" sz="2800" b="1" dirty="0">
                <a:solidFill>
                  <a:srgbClr val="376092"/>
                </a:solidFill>
              </a:rPr>
              <a:t>enqueue(object): I</a:t>
            </a:r>
            <a:r>
              <a:rPr lang="en-US" sz="2800" dirty="0"/>
              <a:t>nsert element at </a:t>
            </a:r>
            <a:r>
              <a:rPr lang="en-US" sz="2800" b="1" dirty="0">
                <a:solidFill>
                  <a:srgbClr val="C00000"/>
                </a:solidFill>
              </a:rPr>
              <a:t>rear.</a:t>
            </a:r>
          </a:p>
          <a:p>
            <a:pPr lvl="1"/>
            <a:r>
              <a:rPr lang="en-US" sz="2800" b="1" dirty="0">
                <a:solidFill>
                  <a:srgbClr val="376092"/>
                </a:solidFill>
              </a:rPr>
              <a:t>object dequeue():</a:t>
            </a:r>
            <a:r>
              <a:rPr lang="en-US" sz="2800" b="1" dirty="0"/>
              <a:t> </a:t>
            </a:r>
            <a:r>
              <a:rPr lang="en-US" sz="2800" dirty="0"/>
              <a:t>Remove and returns element at </a:t>
            </a:r>
            <a:r>
              <a:rPr lang="en-US" sz="2800" b="1" dirty="0">
                <a:solidFill>
                  <a:srgbClr val="C00000"/>
                </a:solidFill>
              </a:rPr>
              <a:t>front</a:t>
            </a:r>
            <a:r>
              <a:rPr lang="en-US" sz="2800" dirty="0"/>
              <a:t>.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Others operations</a:t>
            </a:r>
            <a:endParaRPr lang="en-US" sz="2400" b="1" dirty="0">
              <a:solidFill>
                <a:srgbClr val="C00000"/>
              </a:solidFill>
            </a:endParaRPr>
          </a:p>
          <a:p>
            <a:pPr lvl="1"/>
            <a:r>
              <a:rPr lang="en-US" sz="2800" dirty="0">
                <a:solidFill>
                  <a:srgbClr val="376092"/>
                </a:solidFill>
              </a:rPr>
              <a:t>object front()</a:t>
            </a:r>
            <a:r>
              <a:rPr lang="en-US" sz="2800" dirty="0"/>
              <a:t>: returns front element without removing it.</a:t>
            </a:r>
          </a:p>
          <a:p>
            <a:pPr lvl="1"/>
            <a:r>
              <a:rPr lang="en-US" sz="2800" dirty="0">
                <a:solidFill>
                  <a:srgbClr val="376092"/>
                </a:solidFill>
              </a:rPr>
              <a:t>integer size()</a:t>
            </a:r>
            <a:r>
              <a:rPr lang="en-US" sz="2800" dirty="0"/>
              <a:t>: returns number of elements stored.</a:t>
            </a:r>
          </a:p>
          <a:p>
            <a:pPr lvl="1"/>
            <a:r>
              <a:rPr lang="en-US" sz="2800" dirty="0">
                <a:solidFill>
                  <a:srgbClr val="376092"/>
                </a:solidFill>
              </a:rPr>
              <a:t>boolean isEmpty()</a:t>
            </a:r>
            <a:r>
              <a:rPr lang="en-US" sz="2800" dirty="0"/>
              <a:t>: returns whether no elements are stored.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2004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Applications of Queues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014" y="1845734"/>
            <a:ext cx="10058400" cy="2978193"/>
          </a:xfrm>
        </p:spPr>
        <p:txBody>
          <a:bodyPr>
            <a:normAutofit/>
          </a:bodyPr>
          <a:lstStyle/>
          <a:p>
            <a:pPr lvl="1"/>
            <a:r>
              <a:rPr lang="en-US" sz="2400" dirty="0"/>
              <a:t>Waiting </a:t>
            </a:r>
            <a:r>
              <a:rPr lang="en-US" sz="2400" dirty="0"/>
              <a:t>lines.</a:t>
            </a:r>
          </a:p>
          <a:p>
            <a:pPr lvl="1"/>
            <a:r>
              <a:rPr lang="en-US" sz="2400" dirty="0"/>
              <a:t>Access to shared resources.</a:t>
            </a:r>
          </a:p>
          <a:p>
            <a:pPr lvl="1"/>
            <a:r>
              <a:rPr lang="en-US" altLang="en-US" sz="2400" dirty="0"/>
              <a:t>Hold jobs for a printer.</a:t>
            </a:r>
          </a:p>
          <a:p>
            <a:pPr lvl="1"/>
            <a:r>
              <a:rPr lang="en-US" sz="2400" dirty="0"/>
              <a:t>The most common application is in client-server models</a:t>
            </a:r>
            <a:endParaRPr lang="en-US" altLang="en-US" sz="2400" dirty="0"/>
          </a:p>
          <a:p>
            <a:pPr lvl="1"/>
            <a:r>
              <a:rPr lang="en-US" sz="2400" dirty="0"/>
              <a:t>Multiple clients may be requesting services from one or more servers</a:t>
            </a:r>
          </a:p>
          <a:p>
            <a:pPr lvl="1"/>
            <a:r>
              <a:rPr lang="en-US" sz="2400" dirty="0"/>
              <a:t>Some clients may have to wait while the servers are busy</a:t>
            </a:r>
          </a:p>
          <a:p>
            <a:pPr lvl="1"/>
            <a:r>
              <a:rPr lang="en-US" sz="2400" dirty="0"/>
              <a:t>Those clients are placed in a queue and serviced in the order of arrival</a:t>
            </a:r>
            <a:endParaRPr lang="en-US" altLang="en-US" sz="2400" dirty="0"/>
          </a:p>
          <a:p>
            <a:pPr lvl="1"/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130" y="4823927"/>
            <a:ext cx="5830700" cy="1499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470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11958"/>
            <a:ext cx="10058400" cy="1450757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Array-based 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Add elements in an array </a:t>
            </a:r>
            <a:r>
              <a:rPr lang="en-US" sz="2400" b="1" i="1" dirty="0">
                <a:solidFill>
                  <a:schemeClr val="accent2"/>
                </a:solidFill>
              </a:rPr>
              <a:t>Q</a:t>
            </a:r>
            <a:r>
              <a:rPr lang="en-US" sz="2400" dirty="0"/>
              <a:t> of capacity(size) </a:t>
            </a:r>
            <a:r>
              <a:rPr lang="en-US" sz="2400" b="1" i="1" dirty="0">
                <a:solidFill>
                  <a:srgbClr val="C0504D"/>
                </a:solidFill>
              </a:rPr>
              <a:t>N.</a:t>
            </a:r>
          </a:p>
          <a:p>
            <a:r>
              <a:rPr lang="en-US" sz="2400" dirty="0"/>
              <a:t>Two Variables: </a:t>
            </a:r>
          </a:p>
          <a:p>
            <a:pPr lvl="1"/>
            <a:r>
              <a:rPr lang="en-US" sz="2000" i="1" dirty="0">
                <a:solidFill>
                  <a:srgbClr val="C0504D"/>
                </a:solidFill>
              </a:rPr>
              <a:t>front</a:t>
            </a:r>
            <a:r>
              <a:rPr lang="en-US" sz="2000" dirty="0"/>
              <a:t> that points to the beginning of the Queue.</a:t>
            </a:r>
          </a:p>
          <a:p>
            <a:pPr lvl="1"/>
            <a:r>
              <a:rPr lang="en-US" sz="2000" i="1" dirty="0">
                <a:solidFill>
                  <a:srgbClr val="C0504D"/>
                </a:solidFill>
              </a:rPr>
              <a:t>rear</a:t>
            </a:r>
            <a:r>
              <a:rPr lang="en-US" sz="2000" dirty="0"/>
              <a:t> that points to the </a:t>
            </a:r>
            <a:r>
              <a:rPr lang="en-US" sz="2400" dirty="0"/>
              <a:t>end</a:t>
            </a:r>
            <a:r>
              <a:rPr lang="en-US" sz="2000" dirty="0"/>
              <a:t> of the Queue.</a:t>
            </a:r>
          </a:p>
          <a:p>
            <a:pPr lvl="1"/>
            <a:endParaRPr lang="en-US" sz="2000" dirty="0"/>
          </a:p>
        </p:txBody>
      </p:sp>
      <p:pic>
        <p:nvPicPr>
          <p:cNvPr id="74" name="Picture 73" descr="A close up of a keyboard&#10;&#10;Description automatically generated">
            <a:extLst>
              <a:ext uri="{FF2B5EF4-FFF2-40B4-BE49-F238E27FC236}">
                <a16:creationId xmlns:a16="http://schemas.microsoft.com/office/drawing/2014/main" id="{88A10561-CC30-46AA-A8E8-44A1EF010D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240" y="4131734"/>
            <a:ext cx="7407910" cy="173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359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FB99B-34C0-4E7B-9A7C-B68985B30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Enqueue and Dequeue Algorithms</a:t>
            </a:r>
          </a:p>
        </p:txBody>
      </p:sp>
      <p:sp>
        <p:nvSpPr>
          <p:cNvPr id="5" name="Text Box 80">
            <a:extLst>
              <a:ext uri="{FF2B5EF4-FFF2-40B4-BE49-F238E27FC236}">
                <a16:creationId xmlns:a16="http://schemas.microsoft.com/office/drawing/2014/main" id="{732D68D9-4FD2-4304-AFB0-5794135B5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2669" y="2238177"/>
            <a:ext cx="3948113" cy="224676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defTabSz="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 dirty="0">
                <a:solidFill>
                  <a:srgbClr val="000000"/>
                </a:solidFill>
              </a:rPr>
              <a:t>Algorithm</a:t>
            </a:r>
            <a:r>
              <a:rPr lang="en-US" sz="2000" dirty="0"/>
              <a:t> </a:t>
            </a:r>
            <a:r>
              <a:rPr lang="en-US" sz="2000" b="1" i="1" dirty="0">
                <a:solidFill>
                  <a:schemeClr val="tx2"/>
                </a:solidFill>
              </a:rPr>
              <a:t>Enqueue</a:t>
            </a:r>
            <a:r>
              <a:rPr lang="en-US" sz="2000" dirty="0">
                <a:solidFill>
                  <a:schemeClr val="tx2"/>
                </a:solidFill>
              </a:rPr>
              <a:t>(</a:t>
            </a:r>
            <a:r>
              <a:rPr lang="en-US" sz="2000" b="1" i="1" dirty="0">
                <a:solidFill>
                  <a:schemeClr val="tx2"/>
                </a:solidFill>
              </a:rPr>
              <a:t>Element</a:t>
            </a:r>
            <a:r>
              <a:rPr lang="en-US" sz="2000" dirty="0">
                <a:solidFill>
                  <a:schemeClr val="tx2"/>
                </a:solidFill>
              </a:rPr>
              <a:t>):</a:t>
            </a:r>
          </a:p>
          <a:p>
            <a:r>
              <a:rPr lang="en-US" sz="2000" dirty="0">
                <a:sym typeface="Symbol" charset="0"/>
              </a:rPr>
              <a:t>	  </a:t>
            </a:r>
            <a:r>
              <a:rPr lang="en-US" sz="2000" b="1" dirty="0">
                <a:solidFill>
                  <a:srgbClr val="000000"/>
                </a:solidFill>
                <a:sym typeface="Symbol" charset="0"/>
              </a:rPr>
              <a:t>if</a:t>
            </a:r>
            <a:r>
              <a:rPr lang="en-US" sz="2000" dirty="0">
                <a:sym typeface="Symbol" charset="0"/>
              </a:rPr>
              <a:t> </a:t>
            </a:r>
            <a:r>
              <a:rPr lang="en-US" sz="2000" b="1" i="1" dirty="0" err="1">
                <a:solidFill>
                  <a:schemeClr val="accent2"/>
                </a:solidFill>
                <a:sym typeface="Symbol" charset="0"/>
              </a:rPr>
              <a:t>isFull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sym typeface="Symbol" charset="0"/>
              </a:rPr>
              <a:t>then</a:t>
            </a:r>
          </a:p>
          <a:p>
            <a:r>
              <a:rPr lang="en-US" sz="2000" b="1" dirty="0">
                <a:solidFill>
                  <a:srgbClr val="000000"/>
                </a:solidFill>
                <a:sym typeface="Symbol" charset="0"/>
              </a:rPr>
              <a:t>		  throw 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Full Queue Exception</a:t>
            </a:r>
            <a:endParaRPr lang="en-US" sz="2000" b="1" dirty="0">
              <a:solidFill>
                <a:srgbClr val="000000"/>
              </a:solidFill>
              <a:sym typeface="Symbol" charset="0"/>
            </a:endParaRPr>
          </a:p>
          <a:p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	   </a:t>
            </a:r>
            <a:r>
              <a:rPr lang="en-US" sz="2000" b="1" dirty="0">
                <a:solidFill>
                  <a:srgbClr val="000000"/>
                </a:solidFill>
                <a:sym typeface="Symbol" charset="0"/>
              </a:rPr>
              <a:t>else </a:t>
            </a:r>
            <a:r>
              <a:rPr lang="en-US" sz="2000" dirty="0">
                <a:sym typeface="Symbol" charset="0"/>
              </a:rPr>
              <a:t> </a:t>
            </a:r>
            <a:endParaRPr lang="en-US" sz="2000" dirty="0"/>
          </a:p>
          <a:p>
            <a:r>
              <a:rPr lang="en-US" sz="2000" dirty="0">
                <a:solidFill>
                  <a:schemeClr val="accent2"/>
                </a:solidFill>
              </a:rPr>
              <a:t>		  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 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Q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[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rear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] </a:t>
            </a:r>
            <a:r>
              <a:rPr lang="en-US" sz="2000" dirty="0">
                <a:solidFill>
                  <a:srgbClr val="000000"/>
                </a:solidFill>
                <a:sym typeface="Symbol" charset="0"/>
              </a:rPr>
              <a:t></a:t>
            </a:r>
            <a:r>
              <a:rPr lang="en-US" sz="2000" dirty="0">
                <a:solidFill>
                  <a:schemeClr val="tx2"/>
                </a:solidFill>
                <a:sym typeface="Symbol" charset="0"/>
              </a:rPr>
              <a:t> 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element</a:t>
            </a:r>
          </a:p>
          <a:p>
            <a:r>
              <a:rPr lang="en-US" sz="2000" b="1" i="1" dirty="0">
                <a:solidFill>
                  <a:schemeClr val="accent2"/>
                </a:solidFill>
              </a:rPr>
              <a:t>			rear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  <a:sym typeface="Symbol" charset="0"/>
              </a:rPr>
              <a:t></a:t>
            </a:r>
            <a:r>
              <a:rPr lang="en-US" sz="2000" dirty="0">
                <a:solidFill>
                  <a:schemeClr val="tx2"/>
                </a:solidFill>
                <a:sym typeface="Symbol" charset="0"/>
              </a:rPr>
              <a:t> 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rear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 +</a:t>
            </a:r>
            <a:r>
              <a:rPr lang="en-US" sz="2000" dirty="0">
                <a:solidFill>
                  <a:schemeClr val="tx2"/>
                </a:solidFill>
                <a:sym typeface="Symbol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1</a:t>
            </a:r>
          </a:p>
          <a:p>
            <a:endParaRPr lang="en-US" sz="2000" b="1" i="1" dirty="0">
              <a:solidFill>
                <a:schemeClr val="accent2"/>
              </a:solidFill>
              <a:sym typeface="Symbol" charset="0"/>
            </a:endParaRPr>
          </a:p>
        </p:txBody>
      </p:sp>
      <p:sp>
        <p:nvSpPr>
          <p:cNvPr id="8" name="Text Box 78">
            <a:extLst>
              <a:ext uri="{FF2B5EF4-FFF2-40B4-BE49-F238E27FC236}">
                <a16:creationId xmlns:a16="http://schemas.microsoft.com/office/drawing/2014/main" id="{548D9B5B-F441-4A9C-BC62-EA0BED3B48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8231" y="2238178"/>
            <a:ext cx="4114800" cy="255454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defTabSz="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 dirty="0">
                <a:solidFill>
                  <a:srgbClr val="000000"/>
                </a:solidFill>
              </a:rPr>
              <a:t>Algorithm</a:t>
            </a:r>
            <a:r>
              <a:rPr lang="en-US" sz="2000" dirty="0"/>
              <a:t> </a:t>
            </a:r>
            <a:r>
              <a:rPr lang="en-US" sz="2000" b="1" i="1" dirty="0">
                <a:solidFill>
                  <a:schemeClr val="tx2"/>
                </a:solidFill>
              </a:rPr>
              <a:t>Dequeue</a:t>
            </a:r>
            <a:r>
              <a:rPr lang="en-US" sz="2000" dirty="0">
                <a:solidFill>
                  <a:schemeClr val="tx2"/>
                </a:solidFill>
              </a:rPr>
              <a:t>():</a:t>
            </a:r>
          </a:p>
          <a:p>
            <a:r>
              <a:rPr lang="en-US" sz="2000" dirty="0">
                <a:sym typeface="Symbol" charset="0"/>
              </a:rPr>
              <a:t>	  </a:t>
            </a:r>
            <a:r>
              <a:rPr lang="en-US" sz="2000" b="1" dirty="0">
                <a:solidFill>
                  <a:srgbClr val="000000"/>
                </a:solidFill>
                <a:sym typeface="Symbol" charset="0"/>
              </a:rPr>
              <a:t>if</a:t>
            </a:r>
            <a:r>
              <a:rPr lang="en-US" sz="2000" dirty="0">
                <a:sym typeface="Symbol" charset="0"/>
              </a:rPr>
              <a:t> 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isEmpty </a:t>
            </a:r>
            <a:r>
              <a:rPr lang="en-US" sz="2000" b="1" dirty="0">
                <a:solidFill>
                  <a:srgbClr val="000000"/>
                </a:solidFill>
                <a:sym typeface="Symbol" charset="0"/>
              </a:rPr>
              <a:t>then</a:t>
            </a:r>
          </a:p>
          <a:p>
            <a:r>
              <a:rPr lang="en-US" sz="2000" b="1" dirty="0">
                <a:solidFill>
                  <a:srgbClr val="000000"/>
                </a:solidFill>
                <a:sym typeface="Symbol" charset="0"/>
              </a:rPr>
              <a:t>		   throw 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Empty Queue Exception</a:t>
            </a:r>
            <a:endParaRPr lang="en-US" sz="2000" b="1" dirty="0">
              <a:solidFill>
                <a:srgbClr val="000000"/>
              </a:solidFill>
              <a:sym typeface="Symbol" charset="0"/>
            </a:endParaRPr>
          </a:p>
          <a:p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	   </a:t>
            </a:r>
            <a:r>
              <a:rPr lang="en-US" sz="2000" b="1" dirty="0">
                <a:solidFill>
                  <a:srgbClr val="000000"/>
                </a:solidFill>
                <a:sym typeface="Symbol" charset="0"/>
              </a:rPr>
              <a:t>else </a:t>
            </a:r>
            <a:r>
              <a:rPr lang="en-US" sz="2000" dirty="0">
                <a:sym typeface="Symbol" charset="0"/>
              </a:rPr>
              <a:t> </a:t>
            </a:r>
          </a:p>
          <a:p>
            <a:r>
              <a:rPr lang="en-US" sz="2000" dirty="0">
                <a:sym typeface="Symbol" charset="0"/>
              </a:rPr>
              <a:t>			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item</a:t>
            </a:r>
            <a:r>
              <a:rPr lang="en-US" sz="2000" dirty="0">
                <a:solidFill>
                  <a:srgbClr val="000000"/>
                </a:solidFill>
                <a:sym typeface="Symbol" charset="0"/>
              </a:rPr>
              <a:t>  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Q[front]</a:t>
            </a:r>
          </a:p>
          <a:p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          Q[front]</a:t>
            </a:r>
            <a:r>
              <a:rPr lang="en-US" sz="2000" dirty="0">
                <a:solidFill>
                  <a:srgbClr val="000000"/>
                </a:solidFill>
                <a:sym typeface="Symbol" charset="0"/>
              </a:rPr>
              <a:t>   Null</a:t>
            </a:r>
            <a:endParaRPr lang="en-US" sz="2000" b="1" i="1" dirty="0">
              <a:solidFill>
                <a:schemeClr val="accent2"/>
              </a:solidFill>
            </a:endParaRPr>
          </a:p>
          <a:p>
            <a:r>
              <a:rPr lang="en-US" sz="2000" dirty="0">
                <a:solidFill>
                  <a:schemeClr val="accent2"/>
                </a:solidFill>
              </a:rPr>
              <a:t>	  	   </a:t>
            </a:r>
            <a:r>
              <a:rPr lang="en-US" sz="2000" b="1" i="1" dirty="0">
                <a:solidFill>
                  <a:schemeClr val="accent2"/>
                </a:solidFill>
              </a:rPr>
              <a:t>front</a:t>
            </a:r>
            <a:r>
              <a:rPr lang="en-US" sz="2000" dirty="0">
                <a:solidFill>
                  <a:srgbClr val="000000"/>
                </a:solidFill>
                <a:sym typeface="Symbol" charset="0"/>
              </a:rPr>
              <a:t>  </a:t>
            </a:r>
            <a:r>
              <a:rPr lang="en-US" sz="2000" b="1" i="1" dirty="0">
                <a:solidFill>
                  <a:schemeClr val="accent2"/>
                </a:solidFill>
              </a:rPr>
              <a:t>front+1</a:t>
            </a:r>
            <a:endParaRPr lang="en-US" sz="2000" dirty="0">
              <a:solidFill>
                <a:schemeClr val="accent2"/>
              </a:solidFill>
              <a:sym typeface="Symbol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sym typeface="Symbol" charset="0"/>
              </a:rPr>
              <a:t>		   return</a:t>
            </a:r>
            <a:r>
              <a:rPr lang="en-US" sz="2000" dirty="0">
                <a:sym typeface="Symbol" charset="0"/>
              </a:rPr>
              <a:t> </a:t>
            </a:r>
            <a:r>
              <a:rPr lang="en-US" sz="2000" b="1" i="1" dirty="0">
                <a:solidFill>
                  <a:schemeClr val="accent2"/>
                </a:solidFill>
                <a:sym typeface="Symbol" charset="0"/>
              </a:rPr>
              <a:t>item</a:t>
            </a:r>
            <a:endParaRPr lang="en-US" sz="2000" dirty="0">
              <a:solidFill>
                <a:schemeClr val="accent2"/>
              </a:solidFill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332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338A1-DB69-43C1-B5F5-7C7CDC7FD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Queue Operations - Example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646C47-A931-4D37-9F03-43F24AFAB78C}"/>
              </a:ext>
            </a:extLst>
          </p:cNvPr>
          <p:cNvSpPr txBox="1"/>
          <p:nvPr/>
        </p:nvSpPr>
        <p:spPr>
          <a:xfrm>
            <a:off x="4486509" y="1847775"/>
            <a:ext cx="332655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Enqueue (9)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/>
              <a:t>	if rear==N-1 Then</a:t>
            </a:r>
          </a:p>
          <a:p>
            <a:r>
              <a:rPr lang="en-US" sz="2400" b="1" dirty="0"/>
              <a:t>		“Overflow”</a:t>
            </a:r>
          </a:p>
          <a:p>
            <a:r>
              <a:rPr lang="en-US" sz="2400" b="1" dirty="0"/>
              <a:t>      else</a:t>
            </a:r>
          </a:p>
          <a:p>
            <a:r>
              <a:rPr lang="en-US" sz="2400" b="1" dirty="0"/>
              <a:t>	  	Q[rear]=9</a:t>
            </a:r>
          </a:p>
          <a:p>
            <a:r>
              <a:rPr lang="en-US" sz="2400" b="1" dirty="0"/>
              <a:t>		 rear=rear+1</a:t>
            </a:r>
          </a:p>
          <a:p>
            <a:r>
              <a:rPr lang="en-US" sz="2400" b="1" dirty="0"/>
              <a:t>}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3905CAB-E103-48E3-95B8-ABFDCFC634EF}"/>
              </a:ext>
            </a:extLst>
          </p:cNvPr>
          <p:cNvGrpSpPr/>
          <p:nvPr/>
        </p:nvGrpSpPr>
        <p:grpSpPr>
          <a:xfrm>
            <a:off x="794919" y="1933853"/>
            <a:ext cx="3465246" cy="4118644"/>
            <a:chOff x="1129267" y="1724896"/>
            <a:chExt cx="3465246" cy="4118644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32EAB703-BB28-4C8D-ACE2-9F550D806C80}"/>
                </a:ext>
              </a:extLst>
            </p:cNvPr>
            <p:cNvGrpSpPr/>
            <p:nvPr/>
          </p:nvGrpSpPr>
          <p:grpSpPr>
            <a:xfrm>
              <a:off x="1133856" y="1724896"/>
              <a:ext cx="3460657" cy="4118644"/>
              <a:chOff x="1133856" y="1724896"/>
              <a:chExt cx="3460657" cy="4118644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8A95817-666C-4D1E-B88D-B94344E19BF8}"/>
                  </a:ext>
                </a:extLst>
              </p:cNvPr>
              <p:cNvSpPr/>
              <p:nvPr/>
            </p:nvSpPr>
            <p:spPr>
              <a:xfrm>
                <a:off x="1133856" y="4754880"/>
                <a:ext cx="1414272" cy="48768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1F35215-A7B5-4E03-AFD6-5F14BB136B2F}"/>
                  </a:ext>
                </a:extLst>
              </p:cNvPr>
              <p:cNvSpPr/>
              <p:nvPr/>
            </p:nvSpPr>
            <p:spPr>
              <a:xfrm>
                <a:off x="1133856" y="4248912"/>
                <a:ext cx="1414272" cy="48768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C9AC1C3-A3C2-4202-9AC8-26B3EB589E15}"/>
                  </a:ext>
                </a:extLst>
              </p:cNvPr>
              <p:cNvSpPr/>
              <p:nvPr/>
            </p:nvSpPr>
            <p:spPr>
              <a:xfrm>
                <a:off x="1133856" y="3741719"/>
                <a:ext cx="1414272" cy="48768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C33CC13-924E-42BD-903F-764F859B5201}"/>
                  </a:ext>
                </a:extLst>
              </p:cNvPr>
              <p:cNvSpPr txBox="1"/>
              <p:nvPr/>
            </p:nvSpPr>
            <p:spPr>
              <a:xfrm>
                <a:off x="1133856" y="5474208"/>
                <a:ext cx="22601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Queue Q, </a:t>
                </a:r>
                <a:r>
                  <a:rPr lang="en-US" dirty="0" smtClean="0"/>
                  <a:t>N=7</a:t>
                </a:r>
                <a:endParaRPr lang="en-US" dirty="0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A87ECF5-D8AC-42E9-B3F7-1FE784F65739}"/>
                  </a:ext>
                </a:extLst>
              </p:cNvPr>
              <p:cNvSpPr txBox="1"/>
              <p:nvPr/>
            </p:nvSpPr>
            <p:spPr>
              <a:xfrm>
                <a:off x="2694432" y="4754880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0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2228B87-A75C-40F8-981C-24B65A75DAD7}"/>
                  </a:ext>
                </a:extLst>
              </p:cNvPr>
              <p:cNvSpPr txBox="1"/>
              <p:nvPr/>
            </p:nvSpPr>
            <p:spPr>
              <a:xfrm>
                <a:off x="2690346" y="4313396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B196A2F-BF7B-455E-BF4E-8BA59C02CFCD}"/>
                  </a:ext>
                </a:extLst>
              </p:cNvPr>
              <p:cNvSpPr txBox="1"/>
              <p:nvPr/>
            </p:nvSpPr>
            <p:spPr>
              <a:xfrm>
                <a:off x="2690346" y="3816048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2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843BC04-9398-4223-9462-6569299E738C}"/>
                  </a:ext>
                </a:extLst>
              </p:cNvPr>
              <p:cNvSpPr txBox="1"/>
              <p:nvPr/>
            </p:nvSpPr>
            <p:spPr>
              <a:xfrm>
                <a:off x="2702429" y="1724896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6</a:t>
                </a:r>
              </a:p>
            </p:txBody>
          </p: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736A51B3-F91B-48AB-9312-5551323471D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149557" y="5086968"/>
                <a:ext cx="1444956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758FD20-7931-4E47-B878-337B9A47D9BA}"/>
                  </a:ext>
                </a:extLst>
              </p:cNvPr>
              <p:cNvSpPr txBox="1"/>
              <p:nvPr/>
            </p:nvSpPr>
            <p:spPr>
              <a:xfrm>
                <a:off x="3257513" y="4745212"/>
                <a:ext cx="13099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Front, rear</a:t>
                </a:r>
              </a:p>
            </p:txBody>
          </p:sp>
        </p:grp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AEE3E8FC-C557-4174-B195-52B6A3288697}"/>
                </a:ext>
              </a:extLst>
            </p:cNvPr>
            <p:cNvSpPr/>
            <p:nvPr/>
          </p:nvSpPr>
          <p:spPr>
            <a:xfrm>
              <a:off x="1132444" y="3246718"/>
              <a:ext cx="1414272" cy="4876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6D66E16-80CA-498F-B06A-A0F81EE18744}"/>
                </a:ext>
              </a:extLst>
            </p:cNvPr>
            <p:cNvSpPr/>
            <p:nvPr/>
          </p:nvSpPr>
          <p:spPr>
            <a:xfrm>
              <a:off x="1132444" y="2754074"/>
              <a:ext cx="1414272" cy="4876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7D80C0A-E48C-4355-B76F-3CF5A688A408}"/>
                </a:ext>
              </a:extLst>
            </p:cNvPr>
            <p:cNvSpPr/>
            <p:nvPr/>
          </p:nvSpPr>
          <p:spPr>
            <a:xfrm>
              <a:off x="1129267" y="2251604"/>
              <a:ext cx="1414272" cy="4876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309ADBF-29D6-4F07-9104-D634A947D7CD}"/>
                </a:ext>
              </a:extLst>
            </p:cNvPr>
            <p:cNvSpPr/>
            <p:nvPr/>
          </p:nvSpPr>
          <p:spPr>
            <a:xfrm>
              <a:off x="1135473" y="1753154"/>
              <a:ext cx="1414272" cy="4876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0C03F9B-B5A6-492C-93F5-B85DA5E6DB78}"/>
                </a:ext>
              </a:extLst>
            </p:cNvPr>
            <p:cNvSpPr txBox="1"/>
            <p:nvPr/>
          </p:nvSpPr>
          <p:spPr>
            <a:xfrm>
              <a:off x="2690346" y="327250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CF7AB0B-5AA2-41A7-A28C-6B68A8CBC024}"/>
                </a:ext>
              </a:extLst>
            </p:cNvPr>
            <p:cNvSpPr txBox="1"/>
            <p:nvPr/>
          </p:nvSpPr>
          <p:spPr>
            <a:xfrm>
              <a:off x="2690346" y="278734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D089EDA-C3E0-462F-9568-FFC5B8D6290C}"/>
                </a:ext>
              </a:extLst>
            </p:cNvPr>
            <p:cNvSpPr txBox="1"/>
            <p:nvPr/>
          </p:nvSpPr>
          <p:spPr>
            <a:xfrm>
              <a:off x="2690346" y="233425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B64CDAB-1F43-4E3B-9E9F-DB5A96055491}"/>
              </a:ext>
            </a:extLst>
          </p:cNvPr>
          <p:cNvGrpSpPr/>
          <p:nvPr/>
        </p:nvGrpSpPr>
        <p:grpSpPr>
          <a:xfrm>
            <a:off x="8404678" y="2059740"/>
            <a:ext cx="2264721" cy="4118644"/>
            <a:chOff x="1129267" y="1724896"/>
            <a:chExt cx="2264721" cy="4118644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2C6ED8AA-A68B-4AA8-91EE-739A2CF108A6}"/>
                </a:ext>
              </a:extLst>
            </p:cNvPr>
            <p:cNvGrpSpPr/>
            <p:nvPr/>
          </p:nvGrpSpPr>
          <p:grpSpPr>
            <a:xfrm>
              <a:off x="1133856" y="1724896"/>
              <a:ext cx="2260132" cy="4118644"/>
              <a:chOff x="1133856" y="1724896"/>
              <a:chExt cx="2260132" cy="4118644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AC30D6DE-7FBD-4A19-BB9B-86D35E867B91}"/>
                  </a:ext>
                </a:extLst>
              </p:cNvPr>
              <p:cNvSpPr/>
              <p:nvPr/>
            </p:nvSpPr>
            <p:spPr>
              <a:xfrm>
                <a:off x="1133856" y="4754880"/>
                <a:ext cx="1414272" cy="48768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9</a:t>
                </a: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66252971-E1D1-4FC4-968C-82FDD1055289}"/>
                  </a:ext>
                </a:extLst>
              </p:cNvPr>
              <p:cNvSpPr/>
              <p:nvPr/>
            </p:nvSpPr>
            <p:spPr>
              <a:xfrm>
                <a:off x="1133856" y="4248912"/>
                <a:ext cx="1414272" cy="48768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76C1D835-C6B3-4A20-8851-393052973117}"/>
                  </a:ext>
                </a:extLst>
              </p:cNvPr>
              <p:cNvSpPr/>
              <p:nvPr/>
            </p:nvSpPr>
            <p:spPr>
              <a:xfrm>
                <a:off x="1133856" y="3741719"/>
                <a:ext cx="1414272" cy="48768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58296FF-B3F0-4366-91BE-72D51549EE00}"/>
                  </a:ext>
                </a:extLst>
              </p:cNvPr>
              <p:cNvSpPr txBox="1"/>
              <p:nvPr/>
            </p:nvSpPr>
            <p:spPr>
              <a:xfrm>
                <a:off x="1133856" y="5474208"/>
                <a:ext cx="22601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Queue Q, N=7</a:t>
                </a: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5BAAC66-FAD7-4702-8EED-FD63E6A09FCC}"/>
                  </a:ext>
                </a:extLst>
              </p:cNvPr>
              <p:cNvSpPr txBox="1"/>
              <p:nvPr/>
            </p:nvSpPr>
            <p:spPr>
              <a:xfrm>
                <a:off x="2694432" y="4754880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0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D3E5261B-F949-4357-B3A8-8785A3784811}"/>
                  </a:ext>
                </a:extLst>
              </p:cNvPr>
              <p:cNvSpPr txBox="1"/>
              <p:nvPr/>
            </p:nvSpPr>
            <p:spPr>
              <a:xfrm>
                <a:off x="2690346" y="4313396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36395010-F53B-41A6-A866-51552BE7CF65}"/>
                  </a:ext>
                </a:extLst>
              </p:cNvPr>
              <p:cNvSpPr txBox="1"/>
              <p:nvPr/>
            </p:nvSpPr>
            <p:spPr>
              <a:xfrm>
                <a:off x="2690346" y="3816048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2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3BA77F95-DF41-4034-BE61-B10E16F8AF89}"/>
                  </a:ext>
                </a:extLst>
              </p:cNvPr>
              <p:cNvSpPr txBox="1"/>
              <p:nvPr/>
            </p:nvSpPr>
            <p:spPr>
              <a:xfrm>
                <a:off x="2702429" y="1724896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6</a:t>
                </a:r>
              </a:p>
            </p:txBody>
          </p:sp>
        </p:grp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EA221A59-DDE4-452E-8E05-C9F234163395}"/>
                </a:ext>
              </a:extLst>
            </p:cNvPr>
            <p:cNvSpPr/>
            <p:nvPr/>
          </p:nvSpPr>
          <p:spPr>
            <a:xfrm>
              <a:off x="1132444" y="3246718"/>
              <a:ext cx="1414272" cy="4876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CFE7A66E-F1D7-4274-92FE-7E6CE7E978C4}"/>
                </a:ext>
              </a:extLst>
            </p:cNvPr>
            <p:cNvSpPr/>
            <p:nvPr/>
          </p:nvSpPr>
          <p:spPr>
            <a:xfrm>
              <a:off x="1132444" y="2754074"/>
              <a:ext cx="1414272" cy="4876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6ECAFD57-401B-45BF-A788-A4AFCBD9A7C0}"/>
                </a:ext>
              </a:extLst>
            </p:cNvPr>
            <p:cNvSpPr/>
            <p:nvPr/>
          </p:nvSpPr>
          <p:spPr>
            <a:xfrm>
              <a:off x="1129267" y="2251604"/>
              <a:ext cx="1414272" cy="4876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CA41236-5595-4B33-9E48-862DBB830F03}"/>
                </a:ext>
              </a:extLst>
            </p:cNvPr>
            <p:cNvSpPr/>
            <p:nvPr/>
          </p:nvSpPr>
          <p:spPr>
            <a:xfrm>
              <a:off x="1135473" y="1753154"/>
              <a:ext cx="1414272" cy="4876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5F3AB44B-2377-42EB-BDBA-510D79631B13}"/>
                </a:ext>
              </a:extLst>
            </p:cNvPr>
            <p:cNvSpPr txBox="1"/>
            <p:nvPr/>
          </p:nvSpPr>
          <p:spPr>
            <a:xfrm>
              <a:off x="2690346" y="327250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40CA0F0-84AC-4D2F-9C6A-5B0E9EEBD802}"/>
                </a:ext>
              </a:extLst>
            </p:cNvPr>
            <p:cNvSpPr txBox="1"/>
            <p:nvPr/>
          </p:nvSpPr>
          <p:spPr>
            <a:xfrm>
              <a:off x="2690346" y="278734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337D489-8F83-40D8-A319-CAD96FFC0092}"/>
                </a:ext>
              </a:extLst>
            </p:cNvPr>
            <p:cNvSpPr txBox="1"/>
            <p:nvPr/>
          </p:nvSpPr>
          <p:spPr>
            <a:xfrm>
              <a:off x="2690346" y="233425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</p:grp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AC97153F-208D-4E0D-9A85-1A11CAC3A070}"/>
              </a:ext>
            </a:extLst>
          </p:cNvPr>
          <p:cNvCxnSpPr>
            <a:cxnSpLocks/>
          </p:cNvCxnSpPr>
          <p:nvPr/>
        </p:nvCxnSpPr>
        <p:spPr>
          <a:xfrm flipH="1">
            <a:off x="10507005" y="5321534"/>
            <a:ext cx="761662" cy="232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10A93FEA-DD62-42DE-ACA6-07ABDA27462A}"/>
              </a:ext>
            </a:extLst>
          </p:cNvPr>
          <p:cNvSpPr txBox="1"/>
          <p:nvPr/>
        </p:nvSpPr>
        <p:spPr>
          <a:xfrm>
            <a:off x="10572643" y="5005067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front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F21E5CA-93E8-4D06-A127-48A020CE8441}"/>
              </a:ext>
            </a:extLst>
          </p:cNvPr>
          <p:cNvSpPr txBox="1"/>
          <p:nvPr/>
        </p:nvSpPr>
        <p:spPr>
          <a:xfrm>
            <a:off x="10491895" y="444628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rear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E866358C-2065-4970-9461-DEA16E9C3933}"/>
              </a:ext>
            </a:extLst>
          </p:cNvPr>
          <p:cNvCxnSpPr>
            <a:cxnSpLocks/>
          </p:cNvCxnSpPr>
          <p:nvPr/>
        </p:nvCxnSpPr>
        <p:spPr>
          <a:xfrm flipH="1">
            <a:off x="10419743" y="4795164"/>
            <a:ext cx="761662" cy="232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765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338A1-DB69-43C1-B5F5-7C7CDC7FD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816" y="586308"/>
            <a:ext cx="10058400" cy="955376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Queue Operations - Example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BEAD7AB-50DA-4BAC-9865-DBFAD66969C2}"/>
              </a:ext>
            </a:extLst>
          </p:cNvPr>
          <p:cNvGrpSpPr/>
          <p:nvPr/>
        </p:nvGrpSpPr>
        <p:grpSpPr>
          <a:xfrm>
            <a:off x="4129345" y="1898896"/>
            <a:ext cx="7630913" cy="862768"/>
            <a:chOff x="526496" y="1616038"/>
            <a:chExt cx="7630913" cy="862768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29BB9FD4-C369-498C-9F17-3A0E4D7CFF0E}"/>
                </a:ext>
              </a:extLst>
            </p:cNvPr>
            <p:cNvSpPr/>
            <p:nvPr/>
          </p:nvSpPr>
          <p:spPr>
            <a:xfrm>
              <a:off x="2065231" y="1990840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0C90C83-EB3A-4D35-A504-5A806A292223}"/>
                </a:ext>
              </a:extLst>
            </p:cNvPr>
            <p:cNvSpPr txBox="1"/>
            <p:nvPr/>
          </p:nvSpPr>
          <p:spPr>
            <a:xfrm>
              <a:off x="745907" y="161824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E6CEC8BF-5FF1-493F-BA7B-7D274BF7E73B}"/>
                </a:ext>
              </a:extLst>
            </p:cNvPr>
            <p:cNvSpPr txBox="1"/>
            <p:nvPr/>
          </p:nvSpPr>
          <p:spPr>
            <a:xfrm>
              <a:off x="1514101" y="1618247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D4E01B6A-B137-4EE2-8E35-2DF98B309CB5}"/>
                </a:ext>
              </a:extLst>
            </p:cNvPr>
            <p:cNvSpPr txBox="1"/>
            <p:nvPr/>
          </p:nvSpPr>
          <p:spPr>
            <a:xfrm>
              <a:off x="2297093" y="161603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DEAAC5B8-9D93-42CC-A2C6-83FF42BFE798}"/>
                </a:ext>
              </a:extLst>
            </p:cNvPr>
            <p:cNvSpPr txBox="1"/>
            <p:nvPr/>
          </p:nvSpPr>
          <p:spPr>
            <a:xfrm>
              <a:off x="3061142" y="162040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EC8E1515-7BAF-425A-B74C-CECDDEF179B6}"/>
                </a:ext>
              </a:extLst>
            </p:cNvPr>
            <p:cNvSpPr txBox="1"/>
            <p:nvPr/>
          </p:nvSpPr>
          <p:spPr>
            <a:xfrm>
              <a:off x="3779552" y="162040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F60A8090-D8AB-4034-A985-D4A96E89FA40}"/>
                </a:ext>
              </a:extLst>
            </p:cNvPr>
            <p:cNvSpPr txBox="1"/>
            <p:nvPr/>
          </p:nvSpPr>
          <p:spPr>
            <a:xfrm>
              <a:off x="4555112" y="1633084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D2041871-F5F5-4E57-89E9-22598C4FCA9C}"/>
                </a:ext>
              </a:extLst>
            </p:cNvPr>
            <p:cNvSpPr txBox="1"/>
            <p:nvPr/>
          </p:nvSpPr>
          <p:spPr>
            <a:xfrm>
              <a:off x="5324161" y="163518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3FEB3FCC-152E-4BE0-9D04-EAF9CB47AEF5}"/>
                </a:ext>
              </a:extLst>
            </p:cNvPr>
            <p:cNvSpPr txBox="1"/>
            <p:nvPr/>
          </p:nvSpPr>
          <p:spPr>
            <a:xfrm>
              <a:off x="6081976" y="1646345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7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82F2D69E-FBCF-45B9-ABC9-3A5E8F7913EC}"/>
                </a:ext>
              </a:extLst>
            </p:cNvPr>
            <p:cNvSpPr txBox="1"/>
            <p:nvPr/>
          </p:nvSpPr>
          <p:spPr>
            <a:xfrm>
              <a:off x="6813131" y="163518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8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B137508C-6ED6-415E-9E5F-58310B1F0EAB}"/>
                </a:ext>
              </a:extLst>
            </p:cNvPr>
            <p:cNvSpPr/>
            <p:nvPr/>
          </p:nvSpPr>
          <p:spPr>
            <a:xfrm>
              <a:off x="1292286" y="1990841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E077F363-8A14-4BD8-9FC5-28BE60299AC3}"/>
                </a:ext>
              </a:extLst>
            </p:cNvPr>
            <p:cNvSpPr txBox="1"/>
            <p:nvPr/>
          </p:nvSpPr>
          <p:spPr>
            <a:xfrm>
              <a:off x="7621246" y="162150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9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A81E9DEA-7C5F-4E95-A50F-B826D47061F9}"/>
                </a:ext>
              </a:extLst>
            </p:cNvPr>
            <p:cNvSpPr/>
            <p:nvPr/>
          </p:nvSpPr>
          <p:spPr>
            <a:xfrm>
              <a:off x="2838688" y="1990839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F4199850-D9F2-42AC-8CEE-AC5CF2251747}"/>
                </a:ext>
              </a:extLst>
            </p:cNvPr>
            <p:cNvSpPr/>
            <p:nvPr/>
          </p:nvSpPr>
          <p:spPr>
            <a:xfrm>
              <a:off x="3578350" y="1990300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0FA259E2-D300-4D82-8F1A-BB8644E4C306}"/>
                </a:ext>
              </a:extLst>
            </p:cNvPr>
            <p:cNvSpPr/>
            <p:nvPr/>
          </p:nvSpPr>
          <p:spPr>
            <a:xfrm>
              <a:off x="4326108" y="1990296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35DC38F1-19A0-4B9C-B2C9-A5B2EB4A9675}"/>
                </a:ext>
              </a:extLst>
            </p:cNvPr>
            <p:cNvSpPr/>
            <p:nvPr/>
          </p:nvSpPr>
          <p:spPr>
            <a:xfrm>
              <a:off x="5093216" y="1989742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D8DF424B-7506-4A81-B280-6EF20DF63095}"/>
                </a:ext>
              </a:extLst>
            </p:cNvPr>
            <p:cNvSpPr/>
            <p:nvPr/>
          </p:nvSpPr>
          <p:spPr>
            <a:xfrm>
              <a:off x="5860324" y="1989742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37CAC060-3702-4386-943F-8FDDB396892D}"/>
                </a:ext>
              </a:extLst>
            </p:cNvPr>
            <p:cNvSpPr/>
            <p:nvPr/>
          </p:nvSpPr>
          <p:spPr>
            <a:xfrm>
              <a:off x="6629959" y="1989742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D495F371-7C3D-4A02-8644-55BCCB45CE0C}"/>
                </a:ext>
              </a:extLst>
            </p:cNvPr>
            <p:cNvSpPr/>
            <p:nvPr/>
          </p:nvSpPr>
          <p:spPr>
            <a:xfrm>
              <a:off x="7399594" y="1989741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314F81C3-3009-4C88-BF88-A52B5D46C61C}"/>
                </a:ext>
              </a:extLst>
            </p:cNvPr>
            <p:cNvSpPr/>
            <p:nvPr/>
          </p:nvSpPr>
          <p:spPr>
            <a:xfrm>
              <a:off x="526496" y="1992669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F3E182D-610A-4387-B83A-D50623540E51}"/>
              </a:ext>
            </a:extLst>
          </p:cNvPr>
          <p:cNvGrpSpPr/>
          <p:nvPr/>
        </p:nvGrpSpPr>
        <p:grpSpPr>
          <a:xfrm>
            <a:off x="3929447" y="2804445"/>
            <a:ext cx="696024" cy="841900"/>
            <a:chOff x="4078642" y="2499044"/>
            <a:chExt cx="696024" cy="841900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A5E86DA7-128D-47A7-B5F3-3BB0DC5E4B9F}"/>
                </a:ext>
              </a:extLst>
            </p:cNvPr>
            <p:cNvCxnSpPr/>
            <p:nvPr/>
          </p:nvCxnSpPr>
          <p:spPr>
            <a:xfrm flipV="1">
              <a:off x="4426654" y="2499044"/>
              <a:ext cx="0" cy="457200"/>
            </a:xfrm>
            <a:prstGeom prst="straightConnector1">
              <a:avLst/>
            </a:prstGeom>
            <a:ln w="41275">
              <a:solidFill>
                <a:srgbClr val="7030A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39E48C1-341D-49F1-8232-5CE666AC387C}"/>
                </a:ext>
              </a:extLst>
            </p:cNvPr>
            <p:cNvSpPr txBox="1"/>
            <p:nvPr/>
          </p:nvSpPr>
          <p:spPr>
            <a:xfrm>
              <a:off x="4078642" y="2971612"/>
              <a:ext cx="6960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7030A0"/>
                  </a:solidFill>
                </a:rPr>
                <a:t>front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B50C1D3-FCB5-4A97-AF68-20123D254BF3}"/>
              </a:ext>
            </a:extLst>
          </p:cNvPr>
          <p:cNvGrpSpPr/>
          <p:nvPr/>
        </p:nvGrpSpPr>
        <p:grpSpPr>
          <a:xfrm>
            <a:off x="4513595" y="2817052"/>
            <a:ext cx="631904" cy="838107"/>
            <a:chOff x="4643969" y="2499044"/>
            <a:chExt cx="631904" cy="838107"/>
          </a:xfrm>
        </p:grpSpPr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1303731D-9038-470E-8CF1-09EDD60E4FE8}"/>
                </a:ext>
              </a:extLst>
            </p:cNvPr>
            <p:cNvCxnSpPr/>
            <p:nvPr/>
          </p:nvCxnSpPr>
          <p:spPr>
            <a:xfrm flipV="1">
              <a:off x="4862366" y="2499044"/>
              <a:ext cx="0" cy="457200"/>
            </a:xfrm>
            <a:prstGeom prst="straightConnector1">
              <a:avLst/>
            </a:prstGeom>
            <a:ln w="412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AAFD88E4-B8D4-4491-AE80-95869E1F49F4}"/>
                </a:ext>
              </a:extLst>
            </p:cNvPr>
            <p:cNvSpPr txBox="1"/>
            <p:nvPr/>
          </p:nvSpPr>
          <p:spPr>
            <a:xfrm>
              <a:off x="4643969" y="2967819"/>
              <a:ext cx="631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B050"/>
                  </a:solidFill>
                </a:rPr>
                <a:t>rear</a:t>
              </a:r>
            </a:p>
          </p:txBody>
        </p: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D8497698-5547-4994-828A-903FEF502FBD}"/>
              </a:ext>
            </a:extLst>
          </p:cNvPr>
          <p:cNvSpPr txBox="1"/>
          <p:nvPr/>
        </p:nvSpPr>
        <p:spPr>
          <a:xfrm>
            <a:off x="728255" y="1792169"/>
            <a:ext cx="226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Queue Q, N=10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603EE49-B420-42C9-BCF5-6FE193486823}"/>
              </a:ext>
            </a:extLst>
          </p:cNvPr>
          <p:cNvSpPr txBox="1"/>
          <p:nvPr/>
        </p:nvSpPr>
        <p:spPr>
          <a:xfrm>
            <a:off x="525499" y="2275527"/>
            <a:ext cx="332655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Enqueue (9)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/>
              <a:t>	if </a:t>
            </a:r>
            <a:r>
              <a:rPr lang="en-US" sz="2400" b="1" dirty="0" err="1"/>
              <a:t>isFull</a:t>
            </a:r>
            <a:r>
              <a:rPr lang="en-US" sz="2400" b="1" dirty="0"/>
              <a:t> Then</a:t>
            </a:r>
          </a:p>
          <a:p>
            <a:r>
              <a:rPr lang="en-US" sz="2400" b="1" dirty="0"/>
              <a:t>		“Queue is Full”</a:t>
            </a:r>
          </a:p>
          <a:p>
            <a:r>
              <a:rPr lang="en-US" sz="2400" b="1" dirty="0"/>
              <a:t>      else</a:t>
            </a:r>
          </a:p>
          <a:p>
            <a:r>
              <a:rPr lang="en-US" sz="2400" b="1" dirty="0"/>
              <a:t>	  	Q[rear]=9</a:t>
            </a:r>
          </a:p>
          <a:p>
            <a:r>
              <a:rPr lang="en-US" sz="2400" b="1" dirty="0"/>
              <a:t>		 rear=rear+1</a:t>
            </a:r>
          </a:p>
          <a:p>
            <a:r>
              <a:rPr lang="en-US" sz="2400" b="1" dirty="0"/>
              <a:t>}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4504AF9-7FE2-4426-B8F8-CAC1E74B1175}"/>
              </a:ext>
            </a:extLst>
          </p:cNvPr>
          <p:cNvGrpSpPr/>
          <p:nvPr/>
        </p:nvGrpSpPr>
        <p:grpSpPr>
          <a:xfrm>
            <a:off x="4376595" y="3915478"/>
            <a:ext cx="7631554" cy="1886539"/>
            <a:chOff x="4376595" y="3915478"/>
            <a:chExt cx="7631554" cy="1886539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B7F86E22-5B35-4D27-B413-955692A72BF3}"/>
                </a:ext>
              </a:extLst>
            </p:cNvPr>
            <p:cNvGrpSpPr/>
            <p:nvPr/>
          </p:nvGrpSpPr>
          <p:grpSpPr>
            <a:xfrm>
              <a:off x="4377236" y="3915478"/>
              <a:ext cx="7630913" cy="862768"/>
              <a:chOff x="526496" y="1616038"/>
              <a:chExt cx="7630913" cy="862768"/>
            </a:xfrm>
          </p:grpSpPr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F9FD8ECD-A23B-4E4F-90C0-1D07DD8C384B}"/>
                  </a:ext>
                </a:extLst>
              </p:cNvPr>
              <p:cNvSpPr/>
              <p:nvPr/>
            </p:nvSpPr>
            <p:spPr>
              <a:xfrm>
                <a:off x="2065231" y="1990840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31739056-AF5D-49E5-A82B-572D43E46DE2}"/>
                  </a:ext>
                </a:extLst>
              </p:cNvPr>
              <p:cNvSpPr txBox="1"/>
              <p:nvPr/>
            </p:nvSpPr>
            <p:spPr>
              <a:xfrm>
                <a:off x="745907" y="161824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0</a:t>
                </a:r>
              </a:p>
            </p:txBody>
          </p: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378527CC-41D8-4F66-BB6F-7630B3D96E16}"/>
                  </a:ext>
                </a:extLst>
              </p:cNvPr>
              <p:cNvSpPr txBox="1"/>
              <p:nvPr/>
            </p:nvSpPr>
            <p:spPr>
              <a:xfrm>
                <a:off x="1514101" y="1618247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ACB2EDF4-ED42-4B5B-932F-5DB68379D2EC}"/>
                  </a:ext>
                </a:extLst>
              </p:cNvPr>
              <p:cNvSpPr txBox="1"/>
              <p:nvPr/>
            </p:nvSpPr>
            <p:spPr>
              <a:xfrm>
                <a:off x="2297093" y="161603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922E3253-99B3-4688-8935-79FFD2CDC30F}"/>
                  </a:ext>
                </a:extLst>
              </p:cNvPr>
              <p:cNvSpPr txBox="1"/>
              <p:nvPr/>
            </p:nvSpPr>
            <p:spPr>
              <a:xfrm>
                <a:off x="306114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3</a:t>
                </a:r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4987D524-B838-4D1F-99F8-5A9AC8EF9B2A}"/>
                  </a:ext>
                </a:extLst>
              </p:cNvPr>
              <p:cNvSpPr txBox="1"/>
              <p:nvPr/>
            </p:nvSpPr>
            <p:spPr>
              <a:xfrm>
                <a:off x="377955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4</a:t>
                </a:r>
              </a:p>
            </p:txBody>
          </p: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9790F9D9-7EC7-4523-A213-26F639075EC0}"/>
                  </a:ext>
                </a:extLst>
              </p:cNvPr>
              <p:cNvSpPr txBox="1"/>
              <p:nvPr/>
            </p:nvSpPr>
            <p:spPr>
              <a:xfrm>
                <a:off x="4555112" y="1633084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5</a:t>
                </a:r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F5055BA3-8E55-4FD3-AAC1-E0636B776730}"/>
                  </a:ext>
                </a:extLst>
              </p:cNvPr>
              <p:cNvSpPr txBox="1"/>
              <p:nvPr/>
            </p:nvSpPr>
            <p:spPr>
              <a:xfrm>
                <a:off x="532416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6</a:t>
                </a:r>
              </a:p>
            </p:txBody>
          </p:sp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0B777F43-9D01-4E78-AAF5-EC4C631BA217}"/>
                  </a:ext>
                </a:extLst>
              </p:cNvPr>
              <p:cNvSpPr txBox="1"/>
              <p:nvPr/>
            </p:nvSpPr>
            <p:spPr>
              <a:xfrm>
                <a:off x="6081976" y="1646345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7</a:t>
                </a:r>
              </a:p>
            </p:txBody>
          </p:sp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BB246977-BEF2-4EC4-8674-62A3BEA2C726}"/>
                  </a:ext>
                </a:extLst>
              </p:cNvPr>
              <p:cNvSpPr txBox="1"/>
              <p:nvPr/>
            </p:nvSpPr>
            <p:spPr>
              <a:xfrm>
                <a:off x="681313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8</a:t>
                </a: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17A72C25-CF9D-4290-BFF2-B412F2DA1DF8}"/>
                  </a:ext>
                </a:extLst>
              </p:cNvPr>
              <p:cNvSpPr/>
              <p:nvPr/>
            </p:nvSpPr>
            <p:spPr>
              <a:xfrm>
                <a:off x="1292286" y="1990841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67CF168F-5AF0-4B8E-B345-C5B5B82CCBA8}"/>
                  </a:ext>
                </a:extLst>
              </p:cNvPr>
              <p:cNvSpPr txBox="1"/>
              <p:nvPr/>
            </p:nvSpPr>
            <p:spPr>
              <a:xfrm>
                <a:off x="7621246" y="16215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9</a:t>
                </a:r>
              </a:p>
            </p:txBody>
          </p:sp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9B5931B7-CF24-4789-855F-822902BD44D0}"/>
                  </a:ext>
                </a:extLst>
              </p:cNvPr>
              <p:cNvSpPr/>
              <p:nvPr/>
            </p:nvSpPr>
            <p:spPr>
              <a:xfrm>
                <a:off x="2838688" y="1990839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61646B9D-C727-4D8E-8F0A-D51C3A86CE97}"/>
                  </a:ext>
                </a:extLst>
              </p:cNvPr>
              <p:cNvSpPr/>
              <p:nvPr/>
            </p:nvSpPr>
            <p:spPr>
              <a:xfrm>
                <a:off x="3578350" y="1990300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D16A2C40-0F05-4C7C-88E0-A81FD5D7B88A}"/>
                  </a:ext>
                </a:extLst>
              </p:cNvPr>
              <p:cNvSpPr/>
              <p:nvPr/>
            </p:nvSpPr>
            <p:spPr>
              <a:xfrm>
                <a:off x="4326108" y="1990296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564567A8-072D-4350-8B27-CCE4AC1B39B6}"/>
                  </a:ext>
                </a:extLst>
              </p:cNvPr>
              <p:cNvSpPr/>
              <p:nvPr/>
            </p:nvSpPr>
            <p:spPr>
              <a:xfrm>
                <a:off x="5093216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CF47B12-78EF-492C-AD24-ACDC9FB277B5}"/>
                  </a:ext>
                </a:extLst>
              </p:cNvPr>
              <p:cNvSpPr/>
              <p:nvPr/>
            </p:nvSpPr>
            <p:spPr>
              <a:xfrm>
                <a:off x="5860324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08175664-BAD0-47F1-A4EA-D62437184FFD}"/>
                  </a:ext>
                </a:extLst>
              </p:cNvPr>
              <p:cNvSpPr/>
              <p:nvPr/>
            </p:nvSpPr>
            <p:spPr>
              <a:xfrm>
                <a:off x="6629959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053F5B3F-237C-41EF-9E9B-0BFDB0AEB2D2}"/>
                  </a:ext>
                </a:extLst>
              </p:cNvPr>
              <p:cNvSpPr/>
              <p:nvPr/>
            </p:nvSpPr>
            <p:spPr>
              <a:xfrm>
                <a:off x="7399594" y="1989741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65AAEE2F-E228-4368-9B15-689B26054B7D}"/>
                  </a:ext>
                </a:extLst>
              </p:cNvPr>
              <p:cNvSpPr/>
              <p:nvPr/>
            </p:nvSpPr>
            <p:spPr>
              <a:xfrm>
                <a:off x="526496" y="1992669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9</a:t>
                </a:r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A3DA495-F07D-442D-9D07-9618EC608EF5}"/>
                </a:ext>
              </a:extLst>
            </p:cNvPr>
            <p:cNvGrpSpPr/>
            <p:nvPr/>
          </p:nvGrpSpPr>
          <p:grpSpPr>
            <a:xfrm>
              <a:off x="4376595" y="4947813"/>
              <a:ext cx="696024" cy="854204"/>
              <a:chOff x="4376595" y="4947813"/>
              <a:chExt cx="696024" cy="854204"/>
            </a:xfrm>
          </p:grpSpPr>
          <p:cxnSp>
            <p:nvCxnSpPr>
              <p:cNvPr id="95" name="Straight Arrow Connector 94">
                <a:extLst>
                  <a:ext uri="{FF2B5EF4-FFF2-40B4-BE49-F238E27FC236}">
                    <a16:creationId xmlns:a16="http://schemas.microsoft.com/office/drawing/2014/main" id="{EBDCBF2D-0D1A-4FAF-B6F4-59C4DAE18061}"/>
                  </a:ext>
                </a:extLst>
              </p:cNvPr>
              <p:cNvCxnSpPr/>
              <p:nvPr/>
            </p:nvCxnSpPr>
            <p:spPr>
              <a:xfrm flipV="1">
                <a:off x="4753100" y="4947813"/>
                <a:ext cx="0" cy="457200"/>
              </a:xfrm>
              <a:prstGeom prst="straightConnector1">
                <a:avLst/>
              </a:prstGeom>
              <a:ln w="41275">
                <a:solidFill>
                  <a:srgbClr val="7030A0"/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7A901C3B-3F7D-4099-A13D-9A38E05BBDD6}"/>
                  </a:ext>
                </a:extLst>
              </p:cNvPr>
              <p:cNvSpPr txBox="1"/>
              <p:nvPr/>
            </p:nvSpPr>
            <p:spPr>
              <a:xfrm>
                <a:off x="4376595" y="5432685"/>
                <a:ext cx="696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7030A0"/>
                    </a:solidFill>
                  </a:rPr>
                  <a:t>front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90FFE34-2C4E-4C7E-9D33-3F9D11351AE3}"/>
                </a:ext>
              </a:extLst>
            </p:cNvPr>
            <p:cNvGrpSpPr/>
            <p:nvPr/>
          </p:nvGrpSpPr>
          <p:grpSpPr>
            <a:xfrm>
              <a:off x="5370031" y="4963910"/>
              <a:ext cx="631904" cy="838107"/>
              <a:chOff x="5370031" y="4963910"/>
              <a:chExt cx="631904" cy="838107"/>
            </a:xfrm>
          </p:grpSpPr>
          <p:cxnSp>
            <p:nvCxnSpPr>
              <p:cNvPr id="96" name="Straight Arrow Connector 95">
                <a:extLst>
                  <a:ext uri="{FF2B5EF4-FFF2-40B4-BE49-F238E27FC236}">
                    <a16:creationId xmlns:a16="http://schemas.microsoft.com/office/drawing/2014/main" id="{B3D73B3A-5032-477C-A86B-61E540CF6157}"/>
                  </a:ext>
                </a:extLst>
              </p:cNvPr>
              <p:cNvCxnSpPr/>
              <p:nvPr/>
            </p:nvCxnSpPr>
            <p:spPr>
              <a:xfrm flipV="1">
                <a:off x="5588428" y="4963910"/>
                <a:ext cx="0" cy="457200"/>
              </a:xfrm>
              <a:prstGeom prst="straightConnector1">
                <a:avLst/>
              </a:prstGeom>
              <a:ln w="41275"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AF06FFB2-CE5D-4791-8123-9571F3FF5DEC}"/>
                  </a:ext>
                </a:extLst>
              </p:cNvPr>
              <p:cNvSpPr txBox="1"/>
              <p:nvPr/>
            </p:nvSpPr>
            <p:spPr>
              <a:xfrm>
                <a:off x="5370031" y="5432685"/>
                <a:ext cx="631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00B050"/>
                    </a:solidFill>
                  </a:rPr>
                  <a:t>rear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7043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338A1-DB69-43C1-B5F5-7C7CDC7FD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Queue Operations - Example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BEAD7AB-50DA-4BAC-9865-DBFAD66969C2}"/>
              </a:ext>
            </a:extLst>
          </p:cNvPr>
          <p:cNvGrpSpPr/>
          <p:nvPr/>
        </p:nvGrpSpPr>
        <p:grpSpPr>
          <a:xfrm>
            <a:off x="3861354" y="1891342"/>
            <a:ext cx="7630913" cy="862768"/>
            <a:chOff x="526496" y="1616038"/>
            <a:chExt cx="7630913" cy="862768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29BB9FD4-C369-498C-9F17-3A0E4D7CFF0E}"/>
                </a:ext>
              </a:extLst>
            </p:cNvPr>
            <p:cNvSpPr/>
            <p:nvPr/>
          </p:nvSpPr>
          <p:spPr>
            <a:xfrm>
              <a:off x="2065231" y="1990840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0C90C83-EB3A-4D35-A504-5A806A292223}"/>
                </a:ext>
              </a:extLst>
            </p:cNvPr>
            <p:cNvSpPr txBox="1"/>
            <p:nvPr/>
          </p:nvSpPr>
          <p:spPr>
            <a:xfrm>
              <a:off x="745907" y="161824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E6CEC8BF-5FF1-493F-BA7B-7D274BF7E73B}"/>
                </a:ext>
              </a:extLst>
            </p:cNvPr>
            <p:cNvSpPr txBox="1"/>
            <p:nvPr/>
          </p:nvSpPr>
          <p:spPr>
            <a:xfrm>
              <a:off x="1514101" y="1618247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D4E01B6A-B137-4EE2-8E35-2DF98B309CB5}"/>
                </a:ext>
              </a:extLst>
            </p:cNvPr>
            <p:cNvSpPr txBox="1"/>
            <p:nvPr/>
          </p:nvSpPr>
          <p:spPr>
            <a:xfrm>
              <a:off x="2297093" y="161603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DEAAC5B8-9D93-42CC-A2C6-83FF42BFE798}"/>
                </a:ext>
              </a:extLst>
            </p:cNvPr>
            <p:cNvSpPr txBox="1"/>
            <p:nvPr/>
          </p:nvSpPr>
          <p:spPr>
            <a:xfrm>
              <a:off x="3061142" y="162040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EC8E1515-7BAF-425A-B74C-CECDDEF179B6}"/>
                </a:ext>
              </a:extLst>
            </p:cNvPr>
            <p:cNvSpPr txBox="1"/>
            <p:nvPr/>
          </p:nvSpPr>
          <p:spPr>
            <a:xfrm>
              <a:off x="3779552" y="162040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F60A8090-D8AB-4034-A985-D4A96E89FA40}"/>
                </a:ext>
              </a:extLst>
            </p:cNvPr>
            <p:cNvSpPr txBox="1"/>
            <p:nvPr/>
          </p:nvSpPr>
          <p:spPr>
            <a:xfrm>
              <a:off x="4555112" y="1633084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D2041871-F5F5-4E57-89E9-22598C4FCA9C}"/>
                </a:ext>
              </a:extLst>
            </p:cNvPr>
            <p:cNvSpPr txBox="1"/>
            <p:nvPr/>
          </p:nvSpPr>
          <p:spPr>
            <a:xfrm>
              <a:off x="5324161" y="163518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3FEB3FCC-152E-4BE0-9D04-EAF9CB47AEF5}"/>
                </a:ext>
              </a:extLst>
            </p:cNvPr>
            <p:cNvSpPr txBox="1"/>
            <p:nvPr/>
          </p:nvSpPr>
          <p:spPr>
            <a:xfrm>
              <a:off x="6081976" y="1646345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7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82F2D69E-FBCF-45B9-ABC9-3A5E8F7913EC}"/>
                </a:ext>
              </a:extLst>
            </p:cNvPr>
            <p:cNvSpPr txBox="1"/>
            <p:nvPr/>
          </p:nvSpPr>
          <p:spPr>
            <a:xfrm>
              <a:off x="6813131" y="163518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8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B137508C-6ED6-415E-9E5F-58310B1F0EAB}"/>
                </a:ext>
              </a:extLst>
            </p:cNvPr>
            <p:cNvSpPr/>
            <p:nvPr/>
          </p:nvSpPr>
          <p:spPr>
            <a:xfrm>
              <a:off x="1292286" y="1990841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E077F363-8A14-4BD8-9FC5-28BE60299AC3}"/>
                </a:ext>
              </a:extLst>
            </p:cNvPr>
            <p:cNvSpPr txBox="1"/>
            <p:nvPr/>
          </p:nvSpPr>
          <p:spPr>
            <a:xfrm>
              <a:off x="7621246" y="162150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9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A81E9DEA-7C5F-4E95-A50F-B826D47061F9}"/>
                </a:ext>
              </a:extLst>
            </p:cNvPr>
            <p:cNvSpPr/>
            <p:nvPr/>
          </p:nvSpPr>
          <p:spPr>
            <a:xfrm>
              <a:off x="2838688" y="1990839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F4199850-D9F2-42AC-8CEE-AC5CF2251747}"/>
                </a:ext>
              </a:extLst>
            </p:cNvPr>
            <p:cNvSpPr/>
            <p:nvPr/>
          </p:nvSpPr>
          <p:spPr>
            <a:xfrm>
              <a:off x="3578350" y="1990300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0FA259E2-D300-4D82-8F1A-BB8644E4C306}"/>
                </a:ext>
              </a:extLst>
            </p:cNvPr>
            <p:cNvSpPr/>
            <p:nvPr/>
          </p:nvSpPr>
          <p:spPr>
            <a:xfrm>
              <a:off x="4326108" y="1990296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35DC38F1-19A0-4B9C-B2C9-A5B2EB4A9675}"/>
                </a:ext>
              </a:extLst>
            </p:cNvPr>
            <p:cNvSpPr/>
            <p:nvPr/>
          </p:nvSpPr>
          <p:spPr>
            <a:xfrm>
              <a:off x="5093216" y="1989742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D8DF424B-7506-4A81-B280-6EF20DF63095}"/>
                </a:ext>
              </a:extLst>
            </p:cNvPr>
            <p:cNvSpPr/>
            <p:nvPr/>
          </p:nvSpPr>
          <p:spPr>
            <a:xfrm>
              <a:off x="5860324" y="1989742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37CAC060-3702-4386-943F-8FDDB396892D}"/>
                </a:ext>
              </a:extLst>
            </p:cNvPr>
            <p:cNvSpPr/>
            <p:nvPr/>
          </p:nvSpPr>
          <p:spPr>
            <a:xfrm>
              <a:off x="6629959" y="1989742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D495F371-7C3D-4A02-8644-55BCCB45CE0C}"/>
                </a:ext>
              </a:extLst>
            </p:cNvPr>
            <p:cNvSpPr/>
            <p:nvPr/>
          </p:nvSpPr>
          <p:spPr>
            <a:xfrm>
              <a:off x="7399594" y="1989741"/>
              <a:ext cx="757815" cy="486137"/>
            </a:xfrm>
            <a:prstGeom prst="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314F81C3-3009-4C88-BF88-A52B5D46C61C}"/>
                </a:ext>
              </a:extLst>
            </p:cNvPr>
            <p:cNvSpPr/>
            <p:nvPr/>
          </p:nvSpPr>
          <p:spPr>
            <a:xfrm>
              <a:off x="526496" y="1992669"/>
              <a:ext cx="757815" cy="486137"/>
            </a:xfrm>
            <a:prstGeom prst="rect">
              <a:avLst/>
            </a:prstGeom>
            <a:ln w="34925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9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F3E182D-610A-4387-B83A-D50623540E51}"/>
              </a:ext>
            </a:extLst>
          </p:cNvPr>
          <p:cNvGrpSpPr/>
          <p:nvPr/>
        </p:nvGrpSpPr>
        <p:grpSpPr>
          <a:xfrm>
            <a:off x="3958931" y="2842298"/>
            <a:ext cx="696024" cy="841900"/>
            <a:chOff x="4078642" y="2499044"/>
            <a:chExt cx="696024" cy="841900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A5E86DA7-128D-47A7-B5F3-3BB0DC5E4B9F}"/>
                </a:ext>
              </a:extLst>
            </p:cNvPr>
            <p:cNvCxnSpPr/>
            <p:nvPr/>
          </p:nvCxnSpPr>
          <p:spPr>
            <a:xfrm flipV="1">
              <a:off x="4426654" y="2499044"/>
              <a:ext cx="0" cy="457200"/>
            </a:xfrm>
            <a:prstGeom prst="straightConnector1">
              <a:avLst/>
            </a:prstGeom>
            <a:ln w="41275">
              <a:solidFill>
                <a:srgbClr val="7030A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39E48C1-341D-49F1-8232-5CE666AC387C}"/>
                </a:ext>
              </a:extLst>
            </p:cNvPr>
            <p:cNvSpPr txBox="1"/>
            <p:nvPr/>
          </p:nvSpPr>
          <p:spPr>
            <a:xfrm>
              <a:off x="4078642" y="2971612"/>
              <a:ext cx="6960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7030A0"/>
                  </a:solidFill>
                </a:rPr>
                <a:t>front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B50C1D3-FCB5-4A97-AF68-20123D254BF3}"/>
              </a:ext>
            </a:extLst>
          </p:cNvPr>
          <p:cNvGrpSpPr/>
          <p:nvPr/>
        </p:nvGrpSpPr>
        <p:grpSpPr>
          <a:xfrm>
            <a:off x="4848959" y="2849817"/>
            <a:ext cx="631904" cy="838107"/>
            <a:chOff x="4643969" y="2499044"/>
            <a:chExt cx="631904" cy="838107"/>
          </a:xfrm>
        </p:grpSpPr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1303731D-9038-470E-8CF1-09EDD60E4FE8}"/>
                </a:ext>
              </a:extLst>
            </p:cNvPr>
            <p:cNvCxnSpPr/>
            <p:nvPr/>
          </p:nvCxnSpPr>
          <p:spPr>
            <a:xfrm flipV="1">
              <a:off x="4862366" y="2499044"/>
              <a:ext cx="0" cy="457200"/>
            </a:xfrm>
            <a:prstGeom prst="straightConnector1">
              <a:avLst/>
            </a:prstGeom>
            <a:ln w="412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AAFD88E4-B8D4-4491-AE80-95869E1F49F4}"/>
                </a:ext>
              </a:extLst>
            </p:cNvPr>
            <p:cNvSpPr txBox="1"/>
            <p:nvPr/>
          </p:nvSpPr>
          <p:spPr>
            <a:xfrm>
              <a:off x="4643969" y="2967819"/>
              <a:ext cx="631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B050"/>
                  </a:solidFill>
                </a:rPr>
                <a:t>rear</a:t>
              </a:r>
            </a:p>
          </p:txBody>
        </p: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D8497698-5547-4994-828A-903FEF502FBD}"/>
              </a:ext>
            </a:extLst>
          </p:cNvPr>
          <p:cNvSpPr txBox="1"/>
          <p:nvPr/>
        </p:nvSpPr>
        <p:spPr>
          <a:xfrm>
            <a:off x="652684" y="1880006"/>
            <a:ext cx="226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Queue Q, N=10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603EE49-B420-42C9-BCF5-6FE193486823}"/>
              </a:ext>
            </a:extLst>
          </p:cNvPr>
          <p:cNvSpPr txBox="1"/>
          <p:nvPr/>
        </p:nvSpPr>
        <p:spPr>
          <a:xfrm>
            <a:off x="441088" y="2391984"/>
            <a:ext cx="332655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Enqueue (3)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/>
              <a:t>	if </a:t>
            </a:r>
            <a:r>
              <a:rPr lang="en-US" sz="2400" b="1" dirty="0" err="1"/>
              <a:t>isFull</a:t>
            </a:r>
            <a:r>
              <a:rPr lang="en-US" sz="2400" b="1" dirty="0"/>
              <a:t> Then</a:t>
            </a:r>
          </a:p>
          <a:p>
            <a:r>
              <a:rPr lang="en-US" sz="2400" b="1" dirty="0"/>
              <a:t>		“Queue is Full”</a:t>
            </a:r>
          </a:p>
          <a:p>
            <a:r>
              <a:rPr lang="en-US" sz="2400" b="1" dirty="0"/>
              <a:t>      else</a:t>
            </a:r>
          </a:p>
          <a:p>
            <a:r>
              <a:rPr lang="en-US" sz="2400" b="1" dirty="0"/>
              <a:t>	  	Q[rear]=3</a:t>
            </a:r>
          </a:p>
          <a:p>
            <a:r>
              <a:rPr lang="en-US" sz="2400" b="1" dirty="0"/>
              <a:t>		 rear=rear+1</a:t>
            </a:r>
          </a:p>
          <a:p>
            <a:r>
              <a:rPr lang="en-US" sz="2400" b="1" dirty="0"/>
              <a:t>}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4504AF9-7FE2-4426-B8F8-CAC1E74B1175}"/>
              </a:ext>
            </a:extLst>
          </p:cNvPr>
          <p:cNvGrpSpPr/>
          <p:nvPr/>
        </p:nvGrpSpPr>
        <p:grpSpPr>
          <a:xfrm>
            <a:off x="3954867" y="3915478"/>
            <a:ext cx="7631554" cy="1886539"/>
            <a:chOff x="4376595" y="3915478"/>
            <a:chExt cx="7631554" cy="1886539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B7F86E22-5B35-4D27-B413-955692A72BF3}"/>
                </a:ext>
              </a:extLst>
            </p:cNvPr>
            <p:cNvGrpSpPr/>
            <p:nvPr/>
          </p:nvGrpSpPr>
          <p:grpSpPr>
            <a:xfrm>
              <a:off x="4377236" y="3915478"/>
              <a:ext cx="7630913" cy="862768"/>
              <a:chOff x="526496" y="1616038"/>
              <a:chExt cx="7630913" cy="862768"/>
            </a:xfrm>
          </p:grpSpPr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F9FD8ECD-A23B-4E4F-90C0-1D07DD8C384B}"/>
                  </a:ext>
                </a:extLst>
              </p:cNvPr>
              <p:cNvSpPr/>
              <p:nvPr/>
            </p:nvSpPr>
            <p:spPr>
              <a:xfrm>
                <a:off x="2065231" y="1990840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31739056-AF5D-49E5-A82B-572D43E46DE2}"/>
                  </a:ext>
                </a:extLst>
              </p:cNvPr>
              <p:cNvSpPr txBox="1"/>
              <p:nvPr/>
            </p:nvSpPr>
            <p:spPr>
              <a:xfrm>
                <a:off x="745907" y="161824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0</a:t>
                </a:r>
              </a:p>
            </p:txBody>
          </p: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378527CC-41D8-4F66-BB6F-7630B3D96E16}"/>
                  </a:ext>
                </a:extLst>
              </p:cNvPr>
              <p:cNvSpPr txBox="1"/>
              <p:nvPr/>
            </p:nvSpPr>
            <p:spPr>
              <a:xfrm>
                <a:off x="1514101" y="1618247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ACB2EDF4-ED42-4B5B-932F-5DB68379D2EC}"/>
                  </a:ext>
                </a:extLst>
              </p:cNvPr>
              <p:cNvSpPr txBox="1"/>
              <p:nvPr/>
            </p:nvSpPr>
            <p:spPr>
              <a:xfrm>
                <a:off x="2297093" y="161603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922E3253-99B3-4688-8935-79FFD2CDC30F}"/>
                  </a:ext>
                </a:extLst>
              </p:cNvPr>
              <p:cNvSpPr txBox="1"/>
              <p:nvPr/>
            </p:nvSpPr>
            <p:spPr>
              <a:xfrm>
                <a:off x="306114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3</a:t>
                </a:r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4987D524-B838-4D1F-99F8-5A9AC8EF9B2A}"/>
                  </a:ext>
                </a:extLst>
              </p:cNvPr>
              <p:cNvSpPr txBox="1"/>
              <p:nvPr/>
            </p:nvSpPr>
            <p:spPr>
              <a:xfrm>
                <a:off x="3779552" y="16204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4</a:t>
                </a:r>
              </a:p>
            </p:txBody>
          </p: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9790F9D9-7EC7-4523-A213-26F639075EC0}"/>
                  </a:ext>
                </a:extLst>
              </p:cNvPr>
              <p:cNvSpPr txBox="1"/>
              <p:nvPr/>
            </p:nvSpPr>
            <p:spPr>
              <a:xfrm>
                <a:off x="4555112" y="1633084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5</a:t>
                </a:r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F5055BA3-8E55-4FD3-AAC1-E0636B776730}"/>
                  </a:ext>
                </a:extLst>
              </p:cNvPr>
              <p:cNvSpPr txBox="1"/>
              <p:nvPr/>
            </p:nvSpPr>
            <p:spPr>
              <a:xfrm>
                <a:off x="532416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6</a:t>
                </a:r>
              </a:p>
            </p:txBody>
          </p:sp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0B777F43-9D01-4E78-AAF5-EC4C631BA217}"/>
                  </a:ext>
                </a:extLst>
              </p:cNvPr>
              <p:cNvSpPr txBox="1"/>
              <p:nvPr/>
            </p:nvSpPr>
            <p:spPr>
              <a:xfrm>
                <a:off x="6081976" y="1646345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7</a:t>
                </a:r>
              </a:p>
            </p:txBody>
          </p:sp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BB246977-BEF2-4EC4-8674-62A3BEA2C726}"/>
                  </a:ext>
                </a:extLst>
              </p:cNvPr>
              <p:cNvSpPr txBox="1"/>
              <p:nvPr/>
            </p:nvSpPr>
            <p:spPr>
              <a:xfrm>
                <a:off x="6813131" y="1635188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8</a:t>
                </a: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17A72C25-CF9D-4290-BFF2-B412F2DA1DF8}"/>
                  </a:ext>
                </a:extLst>
              </p:cNvPr>
              <p:cNvSpPr/>
              <p:nvPr/>
            </p:nvSpPr>
            <p:spPr>
              <a:xfrm>
                <a:off x="1292286" y="1990841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3</a:t>
                </a:r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67CF168F-5AF0-4B8E-B345-C5B5B82CCBA8}"/>
                  </a:ext>
                </a:extLst>
              </p:cNvPr>
              <p:cNvSpPr txBox="1"/>
              <p:nvPr/>
            </p:nvSpPr>
            <p:spPr>
              <a:xfrm>
                <a:off x="7621246" y="1621509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9</a:t>
                </a:r>
              </a:p>
            </p:txBody>
          </p:sp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9B5931B7-CF24-4789-855F-822902BD44D0}"/>
                  </a:ext>
                </a:extLst>
              </p:cNvPr>
              <p:cNvSpPr/>
              <p:nvPr/>
            </p:nvSpPr>
            <p:spPr>
              <a:xfrm>
                <a:off x="2838688" y="1990839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61646B9D-C727-4D8E-8F0A-D51C3A86CE97}"/>
                  </a:ext>
                </a:extLst>
              </p:cNvPr>
              <p:cNvSpPr/>
              <p:nvPr/>
            </p:nvSpPr>
            <p:spPr>
              <a:xfrm>
                <a:off x="3578350" y="1990300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D16A2C40-0F05-4C7C-88E0-A81FD5D7B88A}"/>
                  </a:ext>
                </a:extLst>
              </p:cNvPr>
              <p:cNvSpPr/>
              <p:nvPr/>
            </p:nvSpPr>
            <p:spPr>
              <a:xfrm>
                <a:off x="4326108" y="1990296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564567A8-072D-4350-8B27-CCE4AC1B39B6}"/>
                  </a:ext>
                </a:extLst>
              </p:cNvPr>
              <p:cNvSpPr/>
              <p:nvPr/>
            </p:nvSpPr>
            <p:spPr>
              <a:xfrm>
                <a:off x="5093216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CF47B12-78EF-492C-AD24-ACDC9FB277B5}"/>
                  </a:ext>
                </a:extLst>
              </p:cNvPr>
              <p:cNvSpPr/>
              <p:nvPr/>
            </p:nvSpPr>
            <p:spPr>
              <a:xfrm>
                <a:off x="5860324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08175664-BAD0-47F1-A4EA-D62437184FFD}"/>
                  </a:ext>
                </a:extLst>
              </p:cNvPr>
              <p:cNvSpPr/>
              <p:nvPr/>
            </p:nvSpPr>
            <p:spPr>
              <a:xfrm>
                <a:off x="6629959" y="1989742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053F5B3F-237C-41EF-9E9B-0BFDB0AEB2D2}"/>
                  </a:ext>
                </a:extLst>
              </p:cNvPr>
              <p:cNvSpPr/>
              <p:nvPr/>
            </p:nvSpPr>
            <p:spPr>
              <a:xfrm>
                <a:off x="7399594" y="1989741"/>
                <a:ext cx="757815" cy="486137"/>
              </a:xfrm>
              <a:prstGeom prst="rect">
                <a:avLst/>
              </a:prstGeom>
              <a:ln w="349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65AAEE2F-E228-4368-9B15-689B26054B7D}"/>
                  </a:ext>
                </a:extLst>
              </p:cNvPr>
              <p:cNvSpPr/>
              <p:nvPr/>
            </p:nvSpPr>
            <p:spPr>
              <a:xfrm>
                <a:off x="526496" y="1992669"/>
                <a:ext cx="757815" cy="486137"/>
              </a:xfrm>
              <a:prstGeom prst="rect">
                <a:avLst/>
              </a:prstGeom>
              <a:ln w="349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9</a:t>
                </a:r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A3DA495-F07D-442D-9D07-9618EC608EF5}"/>
                </a:ext>
              </a:extLst>
            </p:cNvPr>
            <p:cNvGrpSpPr/>
            <p:nvPr/>
          </p:nvGrpSpPr>
          <p:grpSpPr>
            <a:xfrm>
              <a:off x="4376595" y="4947813"/>
              <a:ext cx="696024" cy="854204"/>
              <a:chOff x="4376595" y="4947813"/>
              <a:chExt cx="696024" cy="854204"/>
            </a:xfrm>
          </p:grpSpPr>
          <p:cxnSp>
            <p:nvCxnSpPr>
              <p:cNvPr id="95" name="Straight Arrow Connector 94">
                <a:extLst>
                  <a:ext uri="{FF2B5EF4-FFF2-40B4-BE49-F238E27FC236}">
                    <a16:creationId xmlns:a16="http://schemas.microsoft.com/office/drawing/2014/main" id="{EBDCBF2D-0D1A-4FAF-B6F4-59C4DAE18061}"/>
                  </a:ext>
                </a:extLst>
              </p:cNvPr>
              <p:cNvCxnSpPr/>
              <p:nvPr/>
            </p:nvCxnSpPr>
            <p:spPr>
              <a:xfrm flipV="1">
                <a:off x="4753100" y="4947813"/>
                <a:ext cx="0" cy="457200"/>
              </a:xfrm>
              <a:prstGeom prst="straightConnector1">
                <a:avLst/>
              </a:prstGeom>
              <a:ln w="41275">
                <a:solidFill>
                  <a:srgbClr val="7030A0"/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7A901C3B-3F7D-4099-A13D-9A38E05BBDD6}"/>
                  </a:ext>
                </a:extLst>
              </p:cNvPr>
              <p:cNvSpPr txBox="1"/>
              <p:nvPr/>
            </p:nvSpPr>
            <p:spPr>
              <a:xfrm>
                <a:off x="4376595" y="5432685"/>
                <a:ext cx="696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7030A0"/>
                    </a:solidFill>
                  </a:rPr>
                  <a:t>front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90FFE34-2C4E-4C7E-9D33-3F9D11351AE3}"/>
                </a:ext>
              </a:extLst>
            </p:cNvPr>
            <p:cNvGrpSpPr/>
            <p:nvPr/>
          </p:nvGrpSpPr>
          <p:grpSpPr>
            <a:xfrm>
              <a:off x="6057423" y="4933745"/>
              <a:ext cx="631904" cy="840600"/>
              <a:chOff x="6057423" y="4933745"/>
              <a:chExt cx="631904" cy="840600"/>
            </a:xfrm>
          </p:grpSpPr>
          <p:cxnSp>
            <p:nvCxnSpPr>
              <p:cNvPr id="96" name="Straight Arrow Connector 95">
                <a:extLst>
                  <a:ext uri="{FF2B5EF4-FFF2-40B4-BE49-F238E27FC236}">
                    <a16:creationId xmlns:a16="http://schemas.microsoft.com/office/drawing/2014/main" id="{B3D73B3A-5032-477C-A86B-61E540CF6157}"/>
                  </a:ext>
                </a:extLst>
              </p:cNvPr>
              <p:cNvCxnSpPr/>
              <p:nvPr/>
            </p:nvCxnSpPr>
            <p:spPr>
              <a:xfrm flipV="1">
                <a:off x="6319334" y="4933745"/>
                <a:ext cx="0" cy="457200"/>
              </a:xfrm>
              <a:prstGeom prst="straightConnector1">
                <a:avLst/>
              </a:prstGeom>
              <a:ln w="41275"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AF06FFB2-CE5D-4791-8123-9571F3FF5DEC}"/>
                  </a:ext>
                </a:extLst>
              </p:cNvPr>
              <p:cNvSpPr txBox="1"/>
              <p:nvPr/>
            </p:nvSpPr>
            <p:spPr>
              <a:xfrm>
                <a:off x="6057423" y="5405013"/>
                <a:ext cx="631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00B050"/>
                    </a:solidFill>
                  </a:rPr>
                  <a:t>rear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4014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127</TotalTime>
  <Words>1552</Words>
  <Application>Microsoft Office PowerPoint</Application>
  <PresentationFormat>Widescreen</PresentationFormat>
  <Paragraphs>575</Paragraphs>
  <Slides>24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8" baseType="lpstr">
      <vt:lpstr>ＭＳ Ｐゴシック</vt:lpstr>
      <vt:lpstr>Arial</vt:lpstr>
      <vt:lpstr>Calibri</vt:lpstr>
      <vt:lpstr>Calibri Light</vt:lpstr>
      <vt:lpstr>Century Gothic</vt:lpstr>
      <vt:lpstr>Courier New</vt:lpstr>
      <vt:lpstr>Mangal</vt:lpstr>
      <vt:lpstr>MS Mincho</vt:lpstr>
      <vt:lpstr>Symbol</vt:lpstr>
      <vt:lpstr>Times New Roman</vt:lpstr>
      <vt:lpstr>Wingdings</vt:lpstr>
      <vt:lpstr>Wingdings 3</vt:lpstr>
      <vt:lpstr>Retrospect</vt:lpstr>
      <vt:lpstr>Wisp</vt:lpstr>
      <vt:lpstr>PowerPoint Presentation</vt:lpstr>
      <vt:lpstr>Queue ADT</vt:lpstr>
      <vt:lpstr>Queue ADT</vt:lpstr>
      <vt:lpstr>Applications of Queues</vt:lpstr>
      <vt:lpstr>Array-based Queue</vt:lpstr>
      <vt:lpstr>Enqueue and Dequeue Algorithms</vt:lpstr>
      <vt:lpstr>Queue Operations - Example</vt:lpstr>
      <vt:lpstr>Queue Operations - Example</vt:lpstr>
      <vt:lpstr>Queue Operations - Example</vt:lpstr>
      <vt:lpstr>Queue Operations - Example</vt:lpstr>
      <vt:lpstr>Queue Operations - Example</vt:lpstr>
      <vt:lpstr>Queue Operations - Example</vt:lpstr>
      <vt:lpstr>Queue Operations - Example</vt:lpstr>
      <vt:lpstr>Queue Operations - Example</vt:lpstr>
      <vt:lpstr>Queue Operations - Example</vt:lpstr>
      <vt:lpstr>Circular Queue         To Solve the waste memory in Queue.</vt:lpstr>
      <vt:lpstr>Circular Queue</vt:lpstr>
      <vt:lpstr>Enqueue and Dequeue Algorithms</vt:lpstr>
      <vt:lpstr>CQueue Operations - Example</vt:lpstr>
      <vt:lpstr>CQueue Operations - Example</vt:lpstr>
      <vt:lpstr>CQueue Operations - Example</vt:lpstr>
      <vt:lpstr>Exercises</vt:lpstr>
      <vt:lpstr>Exercises</vt:lpstr>
      <vt:lpstr>Thanks 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: Traveling</dc:title>
  <dc:creator>Maher</dc:creator>
  <cp:lastModifiedBy>SSTM</cp:lastModifiedBy>
  <cp:revision>33</cp:revision>
  <dcterms:created xsi:type="dcterms:W3CDTF">2025-02-04T20:30:58Z</dcterms:created>
  <dcterms:modified xsi:type="dcterms:W3CDTF">2025-02-16T09:14:20Z</dcterms:modified>
</cp:coreProperties>
</file>