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8" r:id="rId3"/>
    <p:sldId id="257" r:id="rId4"/>
    <p:sldId id="268" r:id="rId5"/>
    <p:sldId id="269" r:id="rId6"/>
    <p:sldId id="259" r:id="rId7"/>
    <p:sldId id="260" r:id="rId8"/>
    <p:sldId id="261" r:id="rId9"/>
    <p:sldId id="262" r:id="rId10"/>
    <p:sldId id="263" r:id="rId11"/>
    <p:sldId id="264" r:id="rId12"/>
    <p:sldId id="265" r:id="rId13"/>
    <p:sldId id="266" r:id="rId14"/>
    <p:sldId id="267" r:id="rId15"/>
    <p:sldId id="270"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9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B68B87-8583-4AA6-A57D-ED109F4C27D8}" type="datetimeFigureOut">
              <a:rPr lang="en-US" smtClean="0"/>
              <a:t>2/10/2025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1083A7-0A21-492F-A712-34C0F6E3ADB5}" type="slidenum">
              <a:rPr lang="en-US" smtClean="0"/>
              <a:t>‹#›</a:t>
            </a:fld>
            <a:endParaRPr lang="en-US"/>
          </a:p>
        </p:txBody>
      </p:sp>
    </p:spTree>
    <p:extLst>
      <p:ext uri="{BB962C8B-B14F-4D97-AF65-F5344CB8AC3E}">
        <p14:creationId xmlns:p14="http://schemas.microsoft.com/office/powerpoint/2010/main" val="2909210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1083A7-0A21-492F-A712-34C0F6E3ADB5}" type="slidenum">
              <a:rPr lang="en-US" smtClean="0"/>
              <a:t>3</a:t>
            </a:fld>
            <a:endParaRPr lang="en-US"/>
          </a:p>
        </p:txBody>
      </p:sp>
    </p:spTree>
    <p:extLst>
      <p:ext uri="{BB962C8B-B14F-4D97-AF65-F5344CB8AC3E}">
        <p14:creationId xmlns:p14="http://schemas.microsoft.com/office/powerpoint/2010/main" val="2322343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 elements from left to right (Bottom to top) in an array </a:t>
            </a:r>
            <a:r>
              <a:rPr lang="en-US" b="1" i="1" dirty="0">
                <a:solidFill>
                  <a:schemeClr val="accent2"/>
                </a:solidFill>
              </a:rPr>
              <a:t>S</a:t>
            </a:r>
            <a:r>
              <a:rPr lang="en-US" dirty="0"/>
              <a:t> of capacity(size) </a:t>
            </a:r>
            <a:r>
              <a:rPr lang="en-US" b="1" i="1" dirty="0">
                <a:solidFill>
                  <a:srgbClr val="C0504D"/>
                </a:solidFill>
              </a:rPr>
              <a:t>N.</a:t>
            </a:r>
            <a:endParaRPr lang="en-US" dirty="0"/>
          </a:p>
          <a:p>
            <a:endParaRPr lang="en-US" dirty="0"/>
          </a:p>
          <a:p>
            <a:r>
              <a:rPr lang="en-US" dirty="0"/>
              <a:t>Each of these run in O(1)</a:t>
            </a:r>
          </a:p>
          <a:p>
            <a:endParaRPr lang="en-US" dirty="0"/>
          </a:p>
          <a:p>
            <a:r>
              <a:rPr lang="en-US" dirty="0"/>
              <a:t>Actual application may need less or more memory!</a:t>
            </a:r>
          </a:p>
        </p:txBody>
      </p:sp>
      <p:sp>
        <p:nvSpPr>
          <p:cNvPr id="4" name="Slide Number Placeholder 3"/>
          <p:cNvSpPr>
            <a:spLocks noGrp="1"/>
          </p:cNvSpPr>
          <p:nvPr>
            <p:ph type="sldNum" sz="quarter" idx="10"/>
          </p:nvPr>
        </p:nvSpPr>
        <p:spPr/>
        <p:txBody>
          <a:bodyPr/>
          <a:lstStyle/>
          <a:p>
            <a:fld id="{5369F27B-37D2-6340-AAA1-E3C46F9BD27A}" type="slidenum">
              <a:rPr lang="en-US" smtClean="0"/>
              <a:t>6</a:t>
            </a:fld>
            <a:endParaRPr lang="en-US"/>
          </a:p>
        </p:txBody>
      </p:sp>
    </p:spTree>
    <p:extLst>
      <p:ext uri="{BB962C8B-B14F-4D97-AF65-F5344CB8AC3E}">
        <p14:creationId xmlns:p14="http://schemas.microsoft.com/office/powerpoint/2010/main" val="1181020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12EC19-5997-43AB-9A92-061FFB2B840C}"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D1AD9F-062F-456C-B503-09B4018C049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619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12EC19-5997-43AB-9A92-061FFB2B840C}"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D1AD9F-062F-456C-B503-09B4018C0494}" type="slidenum">
              <a:rPr lang="en-US" smtClean="0"/>
              <a:t>‹#›</a:t>
            </a:fld>
            <a:endParaRPr lang="en-US"/>
          </a:p>
        </p:txBody>
      </p:sp>
    </p:spTree>
    <p:extLst>
      <p:ext uri="{BB962C8B-B14F-4D97-AF65-F5344CB8AC3E}">
        <p14:creationId xmlns:p14="http://schemas.microsoft.com/office/powerpoint/2010/main" val="1099184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12EC19-5997-43AB-9A92-061FFB2B840C}"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D1AD9F-062F-456C-B503-09B4018C0494}" type="slidenum">
              <a:rPr lang="en-US" smtClean="0"/>
              <a:t>‹#›</a:t>
            </a:fld>
            <a:endParaRPr lang="en-US"/>
          </a:p>
        </p:txBody>
      </p:sp>
    </p:spTree>
    <p:extLst>
      <p:ext uri="{BB962C8B-B14F-4D97-AF65-F5344CB8AC3E}">
        <p14:creationId xmlns:p14="http://schemas.microsoft.com/office/powerpoint/2010/main" val="3582262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12EC19-5997-43AB-9A92-061FFB2B840C}"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D1AD9F-062F-456C-B503-09B4018C0494}" type="slidenum">
              <a:rPr lang="en-US" smtClean="0"/>
              <a:t>‹#›</a:t>
            </a:fld>
            <a:endParaRPr lang="en-US"/>
          </a:p>
        </p:txBody>
      </p:sp>
    </p:spTree>
    <p:extLst>
      <p:ext uri="{BB962C8B-B14F-4D97-AF65-F5344CB8AC3E}">
        <p14:creationId xmlns:p14="http://schemas.microsoft.com/office/powerpoint/2010/main" val="4125514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12EC19-5997-43AB-9A92-061FFB2B840C}"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D1AD9F-062F-456C-B503-09B4018C049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4227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12EC19-5997-43AB-9A92-061FFB2B840C}"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D1AD9F-062F-456C-B503-09B4018C0494}" type="slidenum">
              <a:rPr lang="en-US" smtClean="0"/>
              <a:t>‹#›</a:t>
            </a:fld>
            <a:endParaRPr lang="en-US"/>
          </a:p>
        </p:txBody>
      </p:sp>
    </p:spTree>
    <p:extLst>
      <p:ext uri="{BB962C8B-B14F-4D97-AF65-F5344CB8AC3E}">
        <p14:creationId xmlns:p14="http://schemas.microsoft.com/office/powerpoint/2010/main" val="421758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12EC19-5997-43AB-9A92-061FFB2B840C}" type="datetimeFigureOut">
              <a:rPr lang="en-US" smtClean="0"/>
              <a:t>2/10/2025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D1AD9F-062F-456C-B503-09B4018C0494}" type="slidenum">
              <a:rPr lang="en-US" smtClean="0"/>
              <a:t>‹#›</a:t>
            </a:fld>
            <a:endParaRPr lang="en-US"/>
          </a:p>
        </p:txBody>
      </p:sp>
    </p:spTree>
    <p:extLst>
      <p:ext uri="{BB962C8B-B14F-4D97-AF65-F5344CB8AC3E}">
        <p14:creationId xmlns:p14="http://schemas.microsoft.com/office/powerpoint/2010/main" val="1735684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12EC19-5997-43AB-9A92-061FFB2B840C}" type="datetimeFigureOut">
              <a:rPr lang="en-US" smtClean="0"/>
              <a:t>2/10/2025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D1AD9F-062F-456C-B503-09B4018C0494}" type="slidenum">
              <a:rPr lang="en-US" smtClean="0"/>
              <a:t>‹#›</a:t>
            </a:fld>
            <a:endParaRPr lang="en-US"/>
          </a:p>
        </p:txBody>
      </p:sp>
    </p:spTree>
    <p:extLst>
      <p:ext uri="{BB962C8B-B14F-4D97-AF65-F5344CB8AC3E}">
        <p14:creationId xmlns:p14="http://schemas.microsoft.com/office/powerpoint/2010/main" val="3435151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A12EC19-5997-43AB-9A92-061FFB2B840C}" type="datetimeFigureOut">
              <a:rPr lang="en-US" smtClean="0"/>
              <a:t>2/10/2025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DD1AD9F-062F-456C-B503-09B4018C0494}" type="slidenum">
              <a:rPr lang="en-US" smtClean="0"/>
              <a:t>‹#›</a:t>
            </a:fld>
            <a:endParaRPr lang="en-US"/>
          </a:p>
        </p:txBody>
      </p:sp>
    </p:spTree>
    <p:extLst>
      <p:ext uri="{BB962C8B-B14F-4D97-AF65-F5344CB8AC3E}">
        <p14:creationId xmlns:p14="http://schemas.microsoft.com/office/powerpoint/2010/main" val="949647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A12EC19-5997-43AB-9A92-061FFB2B840C}" type="datetimeFigureOut">
              <a:rPr lang="en-US" smtClean="0"/>
              <a:t>2/10/2025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DD1AD9F-062F-456C-B503-09B4018C0494}" type="slidenum">
              <a:rPr lang="en-US" smtClean="0"/>
              <a:t>‹#›</a:t>
            </a:fld>
            <a:endParaRPr lang="en-US"/>
          </a:p>
        </p:txBody>
      </p:sp>
    </p:spTree>
    <p:extLst>
      <p:ext uri="{BB962C8B-B14F-4D97-AF65-F5344CB8AC3E}">
        <p14:creationId xmlns:p14="http://schemas.microsoft.com/office/powerpoint/2010/main" val="2118358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A12EC19-5997-43AB-9A92-061FFB2B840C}"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D1AD9F-062F-456C-B503-09B4018C0494}" type="slidenum">
              <a:rPr lang="en-US" smtClean="0"/>
              <a:t>‹#›</a:t>
            </a:fld>
            <a:endParaRPr lang="en-US"/>
          </a:p>
        </p:txBody>
      </p:sp>
    </p:spTree>
    <p:extLst>
      <p:ext uri="{BB962C8B-B14F-4D97-AF65-F5344CB8AC3E}">
        <p14:creationId xmlns:p14="http://schemas.microsoft.com/office/powerpoint/2010/main" val="3896499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A12EC19-5997-43AB-9A92-061FFB2B840C}" type="datetimeFigureOut">
              <a:rPr lang="en-US" smtClean="0"/>
              <a:t>2/10/2025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DD1AD9F-062F-456C-B503-09B4018C049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98042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006674" y="2666467"/>
            <a:ext cx="5013521" cy="1216230"/>
          </a:xfrm>
          <a:prstGeom prst="rect">
            <a:avLst/>
          </a:prstGeom>
        </p:spPr>
        <p:txBody>
          <a:bodyPr vert="horz" lIns="91440" tIns="45720" rIns="91440" bIns="45720" rtlCol="0" anchor="b">
            <a:normAutofit fontScale="77500" lnSpcReduction="20000"/>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8000" b="1" dirty="0" smtClean="0">
                <a:solidFill>
                  <a:schemeClr val="accent2"/>
                </a:solidFill>
              </a:rPr>
              <a:t>Stack Algorithm</a:t>
            </a:r>
            <a:endParaRPr lang="en-US" sz="8000" b="1" dirty="0">
              <a:solidFill>
                <a:schemeClr val="accent2"/>
              </a:solidFill>
            </a:endParaRPr>
          </a:p>
        </p:txBody>
      </p:sp>
      <p:pic>
        <p:nvPicPr>
          <p:cNvPr id="8" name="Picture 7" descr="A close up of a logo&#10;&#10;Description automatically generated">
            <a:extLst>
              <a:ext uri="{FF2B5EF4-FFF2-40B4-BE49-F238E27FC236}">
                <a16:creationId xmlns:a16="http://schemas.microsoft.com/office/drawing/2014/main" id="{54D315C9-AE21-4DC2-A335-4887F7E3A3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69788" y="1881731"/>
            <a:ext cx="2128661" cy="4351036"/>
          </a:xfrm>
          <a:prstGeom prst="rect">
            <a:avLst/>
          </a:prstGeom>
        </p:spPr>
      </p:pic>
      <p:sp>
        <p:nvSpPr>
          <p:cNvPr id="5" name="Oval 4"/>
          <p:cNvSpPr/>
          <p:nvPr/>
        </p:nvSpPr>
        <p:spPr>
          <a:xfrm>
            <a:off x="9886295" y="107247"/>
            <a:ext cx="1619250" cy="1352550"/>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Text Box 2"/>
          <p:cNvSpPr txBox="1">
            <a:spLocks noChangeArrowheads="1"/>
          </p:cNvSpPr>
          <p:nvPr/>
        </p:nvSpPr>
        <p:spPr bwMode="auto">
          <a:xfrm>
            <a:off x="753134" y="194034"/>
            <a:ext cx="5330737" cy="1779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hickThin">
                <a:solidFill>
                  <a:schemeClr val="accent2">
                    <a:lumMod val="50000"/>
                    <a:lumOff val="0"/>
                  </a:schemeClr>
                </a:solidFill>
                <a:miter lim="800000"/>
                <a:headEnd/>
                <a:tailEnd/>
              </a14:hiddenLine>
            </a:ext>
          </a:extLst>
        </p:spPr>
        <p:txBody>
          <a:bodyPr rot="0" vert="horz" wrap="square" lIns="137160" tIns="91440" rIns="137160" bIns="91440" anchor="ctr" anchorCtr="0" upright="1">
            <a:noAutofit/>
          </a:bodyPr>
          <a:lstStyle/>
          <a:p>
            <a:pPr marL="0" marR="0" algn="l" rtl="0">
              <a:lnSpc>
                <a:spcPct val="150000"/>
              </a:lnSpc>
              <a:spcBef>
                <a:spcPts val="0"/>
              </a:spcBef>
              <a:spcAft>
                <a:spcPts val="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Kurdistan Regional Government-Iraq</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l" rtl="0">
              <a:lnSpc>
                <a:spcPct val="150000"/>
              </a:lnSpc>
              <a:spcBef>
                <a:spcPts val="0"/>
              </a:spcBef>
              <a:spcAft>
                <a:spcPts val="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Ministry of Higher Education and Scientific Research</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l" rtl="0">
              <a:lnSpc>
                <a:spcPct val="150000"/>
              </a:lnSpc>
              <a:spcBef>
                <a:spcPts val="0"/>
              </a:spcBef>
              <a:spcAft>
                <a:spcPts val="0"/>
              </a:spcAft>
            </a:pPr>
            <a:r>
              <a:rPr lang="en-US" sz="1200" b="1" dirty="0" err="1">
                <a:effectLst/>
                <a:latin typeface="Times New Roman" panose="02020603050405020304" pitchFamily="18" charset="0"/>
                <a:ea typeface="Times New Roman" panose="02020603050405020304" pitchFamily="18" charset="0"/>
                <a:cs typeface="Arial" panose="020B0604020202020204" pitchFamily="34" charset="0"/>
              </a:rPr>
              <a:t>Duhok</a:t>
            </a: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 Polytechnic University</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sz="1200" b="1" dirty="0" smtClean="0">
                <a:effectLst/>
                <a:latin typeface="Times New Roman" panose="02020603050405020304" pitchFamily="18" charset="0"/>
                <a:ea typeface="Times New Roman" panose="02020603050405020304" pitchFamily="18" charset="0"/>
                <a:cs typeface="Arial" panose="020B0604020202020204" pitchFamily="34" charset="0"/>
              </a:rPr>
              <a:t>Technical Collage of </a:t>
            </a:r>
            <a:r>
              <a:rPr lang="en-US" sz="1200" b="1" dirty="0" err="1">
                <a:latin typeface="Times New Roman" panose="02020603050405020304" pitchFamily="18" charset="0"/>
                <a:ea typeface="Times New Roman" panose="02020603050405020304" pitchFamily="18" charset="0"/>
                <a:cs typeface="Arial" panose="020B0604020202020204" pitchFamily="34" charset="0"/>
              </a:rPr>
              <a:t>Zakho</a:t>
            </a:r>
            <a:endParaRPr lang="en-US" sz="1200" b="1" dirty="0">
              <a:latin typeface="Times New Roman" panose="02020603050405020304" pitchFamily="18" charset="0"/>
              <a:ea typeface="Times New Roman" panose="02020603050405020304" pitchFamily="18" charset="0"/>
              <a:cs typeface="Arial" panose="020B0604020202020204" pitchFamily="34" charset="0"/>
            </a:endParaRPr>
          </a:p>
          <a:p>
            <a:pPr marL="0" marR="0" algn="l" rtl="0">
              <a:lnSpc>
                <a:spcPct val="150000"/>
              </a:lnSpc>
              <a:spcBef>
                <a:spcPts val="0"/>
              </a:spcBef>
              <a:spcAft>
                <a:spcPts val="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Dept. of </a:t>
            </a:r>
            <a:r>
              <a:rPr lang="en-US" sz="1200" b="1" dirty="0" smtClean="0">
                <a:effectLst/>
                <a:latin typeface="Times New Roman" panose="02020603050405020304" pitchFamily="18" charset="0"/>
                <a:ea typeface="Times New Roman" panose="02020603050405020304" pitchFamily="18" charset="0"/>
                <a:cs typeface="Arial" panose="020B0604020202020204" pitchFamily="34" charset="0"/>
              </a:rPr>
              <a:t>CIS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l" rtl="0">
              <a:lnSpc>
                <a:spcPct val="150000"/>
              </a:lnSpc>
              <a:spcBef>
                <a:spcPts val="0"/>
              </a:spcBef>
              <a:spcAft>
                <a:spcPts val="0"/>
              </a:spcAft>
            </a:pPr>
            <a:r>
              <a:rPr lang="en-US" sz="900"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197652" y="5792090"/>
            <a:ext cx="4300601" cy="369332"/>
          </a:xfrm>
          <a:prstGeom prst="rect">
            <a:avLst/>
          </a:prstGeom>
        </p:spPr>
        <p:txBody>
          <a:bodyPr wrap="none">
            <a:spAutoFit/>
          </a:bodyPr>
          <a:lstStyle/>
          <a:p>
            <a:r>
              <a:rPr lang="en-US" dirty="0"/>
              <a:t>Lecturers: </a:t>
            </a:r>
            <a:r>
              <a:rPr lang="en-US" dirty="0" err="1"/>
              <a:t>Sipan</a:t>
            </a:r>
            <a:r>
              <a:rPr lang="en-US" dirty="0"/>
              <a:t> M. Hameed </a:t>
            </a:r>
            <a:r>
              <a:rPr lang="en-US" dirty="0" smtClean="0"/>
              <a:t>&amp; Ahmed </a:t>
            </a:r>
            <a:r>
              <a:rPr lang="en-US" dirty="0"/>
              <a:t>Jamil</a:t>
            </a:r>
          </a:p>
        </p:txBody>
      </p:sp>
    </p:spTree>
    <p:extLst>
      <p:ext uri="{BB962C8B-B14F-4D97-AF65-F5344CB8AC3E}">
        <p14:creationId xmlns:p14="http://schemas.microsoft.com/office/powerpoint/2010/main" val="1174556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338A1-DB69-43C1-B5F5-7C7CDC7FD9C4}"/>
              </a:ext>
            </a:extLst>
          </p:cNvPr>
          <p:cNvSpPr>
            <a:spLocks noGrp="1"/>
          </p:cNvSpPr>
          <p:nvPr>
            <p:ph type="title"/>
          </p:nvPr>
        </p:nvSpPr>
        <p:spPr/>
        <p:txBody>
          <a:bodyPr/>
          <a:lstStyle/>
          <a:p>
            <a:r>
              <a:rPr lang="en-US" b="1" dirty="0">
                <a:solidFill>
                  <a:schemeClr val="accent2"/>
                </a:solidFill>
              </a:rPr>
              <a:t>Stack Operations - Example</a:t>
            </a:r>
          </a:p>
        </p:txBody>
      </p:sp>
      <p:sp>
        <p:nvSpPr>
          <p:cNvPr id="51" name="TextBox 50">
            <a:extLst>
              <a:ext uri="{FF2B5EF4-FFF2-40B4-BE49-F238E27FC236}">
                <a16:creationId xmlns:a16="http://schemas.microsoft.com/office/drawing/2014/main" id="{9DAF0C44-CFDC-4E6C-9718-7E03B035E460}"/>
              </a:ext>
            </a:extLst>
          </p:cNvPr>
          <p:cNvSpPr txBox="1"/>
          <p:nvPr/>
        </p:nvSpPr>
        <p:spPr>
          <a:xfrm>
            <a:off x="4297581" y="2150169"/>
            <a:ext cx="3074394" cy="3046988"/>
          </a:xfrm>
          <a:prstGeom prst="rect">
            <a:avLst/>
          </a:prstGeom>
          <a:noFill/>
        </p:spPr>
        <p:txBody>
          <a:bodyPr wrap="square" rtlCol="0">
            <a:spAutoFit/>
          </a:bodyPr>
          <a:lstStyle/>
          <a:p>
            <a:r>
              <a:rPr lang="en-US" sz="2400" b="1" dirty="0"/>
              <a:t>Push (5)</a:t>
            </a:r>
          </a:p>
          <a:p>
            <a:r>
              <a:rPr lang="en-US" sz="2400" b="1" dirty="0"/>
              <a:t>{</a:t>
            </a:r>
          </a:p>
          <a:p>
            <a:r>
              <a:rPr lang="en-US" sz="2400" b="1" dirty="0"/>
              <a:t>	if top==N-1 Then</a:t>
            </a:r>
          </a:p>
          <a:p>
            <a:r>
              <a:rPr lang="en-US" sz="2400" b="1" dirty="0"/>
              <a:t>		“Overflow”</a:t>
            </a:r>
          </a:p>
          <a:p>
            <a:r>
              <a:rPr lang="en-US" sz="2400" b="1" dirty="0"/>
              <a:t>      else</a:t>
            </a:r>
          </a:p>
          <a:p>
            <a:r>
              <a:rPr lang="en-US" sz="2400" b="1" dirty="0"/>
              <a:t>	     Top=Top+1</a:t>
            </a:r>
          </a:p>
          <a:p>
            <a:r>
              <a:rPr lang="en-US" sz="2400" b="1" dirty="0"/>
              <a:t>	     S[top]=5</a:t>
            </a:r>
          </a:p>
          <a:p>
            <a:r>
              <a:rPr lang="en-US" sz="2400" b="1" dirty="0"/>
              <a:t>}</a:t>
            </a:r>
          </a:p>
        </p:txBody>
      </p:sp>
      <p:grpSp>
        <p:nvGrpSpPr>
          <p:cNvPr id="52" name="Group 51">
            <a:extLst>
              <a:ext uri="{FF2B5EF4-FFF2-40B4-BE49-F238E27FC236}">
                <a16:creationId xmlns:a16="http://schemas.microsoft.com/office/drawing/2014/main" id="{A7D5FE1C-5641-46E8-BB90-161C976EED82}"/>
              </a:ext>
            </a:extLst>
          </p:cNvPr>
          <p:cNvGrpSpPr/>
          <p:nvPr/>
        </p:nvGrpSpPr>
        <p:grpSpPr>
          <a:xfrm>
            <a:off x="785607" y="2086874"/>
            <a:ext cx="2850269" cy="4118644"/>
            <a:chOff x="1123898" y="1724896"/>
            <a:chExt cx="2850269" cy="4118644"/>
          </a:xfrm>
        </p:grpSpPr>
        <p:grpSp>
          <p:nvGrpSpPr>
            <p:cNvPr id="53" name="Group 52">
              <a:extLst>
                <a:ext uri="{FF2B5EF4-FFF2-40B4-BE49-F238E27FC236}">
                  <a16:creationId xmlns:a16="http://schemas.microsoft.com/office/drawing/2014/main" id="{5D0E5E58-0AAC-48A7-8CA2-68A1EF95E9AA}"/>
                </a:ext>
              </a:extLst>
            </p:cNvPr>
            <p:cNvGrpSpPr/>
            <p:nvPr/>
          </p:nvGrpSpPr>
          <p:grpSpPr>
            <a:xfrm>
              <a:off x="1133856" y="1724896"/>
              <a:ext cx="2840311" cy="4118644"/>
              <a:chOff x="1133856" y="1724896"/>
              <a:chExt cx="2840311" cy="4118644"/>
            </a:xfrm>
          </p:grpSpPr>
          <p:sp>
            <p:nvSpPr>
              <p:cNvPr id="61" name="Rectangle 60">
                <a:extLst>
                  <a:ext uri="{FF2B5EF4-FFF2-40B4-BE49-F238E27FC236}">
                    <a16:creationId xmlns:a16="http://schemas.microsoft.com/office/drawing/2014/main" id="{8C6DC635-6C5F-4B9E-9653-0668A2703EA8}"/>
                  </a:ext>
                </a:extLst>
              </p:cNvPr>
              <p:cNvSpPr/>
              <p:nvPr/>
            </p:nvSpPr>
            <p:spPr>
              <a:xfrm>
                <a:off x="1133856" y="4754880"/>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7</a:t>
                </a:r>
              </a:p>
            </p:txBody>
          </p:sp>
          <p:sp>
            <p:nvSpPr>
              <p:cNvPr id="62" name="Rectangle 61">
                <a:extLst>
                  <a:ext uri="{FF2B5EF4-FFF2-40B4-BE49-F238E27FC236}">
                    <a16:creationId xmlns:a16="http://schemas.microsoft.com/office/drawing/2014/main" id="{D9C907C1-92E6-488A-945C-69754A521C85}"/>
                  </a:ext>
                </a:extLst>
              </p:cNvPr>
              <p:cNvSpPr/>
              <p:nvPr/>
            </p:nvSpPr>
            <p:spPr>
              <a:xfrm>
                <a:off x="1133856" y="4248912"/>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3</a:t>
                </a:r>
              </a:p>
            </p:txBody>
          </p:sp>
          <p:sp>
            <p:nvSpPr>
              <p:cNvPr id="63" name="Rectangle 62">
                <a:extLst>
                  <a:ext uri="{FF2B5EF4-FFF2-40B4-BE49-F238E27FC236}">
                    <a16:creationId xmlns:a16="http://schemas.microsoft.com/office/drawing/2014/main" id="{62A72820-E197-41D2-8920-7B24F5799D40}"/>
                  </a:ext>
                </a:extLst>
              </p:cNvPr>
              <p:cNvSpPr/>
              <p:nvPr/>
            </p:nvSpPr>
            <p:spPr>
              <a:xfrm>
                <a:off x="1133856" y="374171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64" name="TextBox 63">
                <a:extLst>
                  <a:ext uri="{FF2B5EF4-FFF2-40B4-BE49-F238E27FC236}">
                    <a16:creationId xmlns:a16="http://schemas.microsoft.com/office/drawing/2014/main" id="{3EED9CEB-F636-4967-B435-D32327FE6F10}"/>
                  </a:ext>
                </a:extLst>
              </p:cNvPr>
              <p:cNvSpPr txBox="1"/>
              <p:nvPr/>
            </p:nvSpPr>
            <p:spPr>
              <a:xfrm>
                <a:off x="1133856" y="5474208"/>
                <a:ext cx="2260132" cy="369332"/>
              </a:xfrm>
              <a:prstGeom prst="rect">
                <a:avLst/>
              </a:prstGeom>
              <a:noFill/>
            </p:spPr>
            <p:txBody>
              <a:bodyPr wrap="square" rtlCol="0">
                <a:spAutoFit/>
              </a:bodyPr>
              <a:lstStyle/>
              <a:p>
                <a:r>
                  <a:rPr lang="en-US" dirty="0"/>
                  <a:t>Stack S, N=7</a:t>
                </a:r>
              </a:p>
            </p:txBody>
          </p:sp>
          <p:sp>
            <p:nvSpPr>
              <p:cNvPr id="65" name="TextBox 64">
                <a:extLst>
                  <a:ext uri="{FF2B5EF4-FFF2-40B4-BE49-F238E27FC236}">
                    <a16:creationId xmlns:a16="http://schemas.microsoft.com/office/drawing/2014/main" id="{DCF47737-3CF4-45B1-8561-BA1584E1AD84}"/>
                  </a:ext>
                </a:extLst>
              </p:cNvPr>
              <p:cNvSpPr txBox="1"/>
              <p:nvPr/>
            </p:nvSpPr>
            <p:spPr>
              <a:xfrm>
                <a:off x="2694432" y="4754880"/>
                <a:ext cx="312906" cy="369332"/>
              </a:xfrm>
              <a:prstGeom prst="rect">
                <a:avLst/>
              </a:prstGeom>
              <a:noFill/>
            </p:spPr>
            <p:txBody>
              <a:bodyPr wrap="none" rtlCol="0">
                <a:spAutoFit/>
              </a:bodyPr>
              <a:lstStyle/>
              <a:p>
                <a:r>
                  <a:rPr lang="en-US" dirty="0"/>
                  <a:t>0</a:t>
                </a:r>
              </a:p>
            </p:txBody>
          </p:sp>
          <p:sp>
            <p:nvSpPr>
              <p:cNvPr id="66" name="TextBox 65">
                <a:extLst>
                  <a:ext uri="{FF2B5EF4-FFF2-40B4-BE49-F238E27FC236}">
                    <a16:creationId xmlns:a16="http://schemas.microsoft.com/office/drawing/2014/main" id="{225C4751-B078-4086-8DE9-D353D702FD13}"/>
                  </a:ext>
                </a:extLst>
              </p:cNvPr>
              <p:cNvSpPr txBox="1"/>
              <p:nvPr/>
            </p:nvSpPr>
            <p:spPr>
              <a:xfrm>
                <a:off x="2690346" y="4313396"/>
                <a:ext cx="312906" cy="369332"/>
              </a:xfrm>
              <a:prstGeom prst="rect">
                <a:avLst/>
              </a:prstGeom>
              <a:noFill/>
            </p:spPr>
            <p:txBody>
              <a:bodyPr wrap="none" rtlCol="0">
                <a:spAutoFit/>
              </a:bodyPr>
              <a:lstStyle/>
              <a:p>
                <a:r>
                  <a:rPr lang="en-US" dirty="0"/>
                  <a:t>1</a:t>
                </a:r>
              </a:p>
            </p:txBody>
          </p:sp>
          <p:sp>
            <p:nvSpPr>
              <p:cNvPr id="67" name="TextBox 66">
                <a:extLst>
                  <a:ext uri="{FF2B5EF4-FFF2-40B4-BE49-F238E27FC236}">
                    <a16:creationId xmlns:a16="http://schemas.microsoft.com/office/drawing/2014/main" id="{55690DD1-E95D-4FAB-B3F0-D2865FC0DC15}"/>
                  </a:ext>
                </a:extLst>
              </p:cNvPr>
              <p:cNvSpPr txBox="1"/>
              <p:nvPr/>
            </p:nvSpPr>
            <p:spPr>
              <a:xfrm>
                <a:off x="2690346" y="3816048"/>
                <a:ext cx="312906" cy="369332"/>
              </a:xfrm>
              <a:prstGeom prst="rect">
                <a:avLst/>
              </a:prstGeom>
              <a:noFill/>
            </p:spPr>
            <p:txBody>
              <a:bodyPr wrap="none" rtlCol="0">
                <a:spAutoFit/>
              </a:bodyPr>
              <a:lstStyle/>
              <a:p>
                <a:r>
                  <a:rPr lang="en-US" dirty="0"/>
                  <a:t>2</a:t>
                </a:r>
              </a:p>
            </p:txBody>
          </p:sp>
          <p:sp>
            <p:nvSpPr>
              <p:cNvPr id="68" name="TextBox 67">
                <a:extLst>
                  <a:ext uri="{FF2B5EF4-FFF2-40B4-BE49-F238E27FC236}">
                    <a16:creationId xmlns:a16="http://schemas.microsoft.com/office/drawing/2014/main" id="{14D07753-6F7D-4BF3-90EC-F6B3356349C6}"/>
                  </a:ext>
                </a:extLst>
              </p:cNvPr>
              <p:cNvSpPr txBox="1"/>
              <p:nvPr/>
            </p:nvSpPr>
            <p:spPr>
              <a:xfrm>
                <a:off x="2702429" y="1724896"/>
                <a:ext cx="312906" cy="369332"/>
              </a:xfrm>
              <a:prstGeom prst="rect">
                <a:avLst/>
              </a:prstGeom>
              <a:noFill/>
            </p:spPr>
            <p:txBody>
              <a:bodyPr wrap="none" rtlCol="0">
                <a:spAutoFit/>
              </a:bodyPr>
              <a:lstStyle/>
              <a:p>
                <a:r>
                  <a:rPr lang="en-US" dirty="0"/>
                  <a:t>6</a:t>
                </a:r>
              </a:p>
            </p:txBody>
          </p:sp>
          <p:cxnSp>
            <p:nvCxnSpPr>
              <p:cNvPr id="69" name="Straight Arrow Connector 68">
                <a:extLst>
                  <a:ext uri="{FF2B5EF4-FFF2-40B4-BE49-F238E27FC236}">
                    <a16:creationId xmlns:a16="http://schemas.microsoft.com/office/drawing/2014/main" id="{10F76AAA-8AF1-4FC7-8BFB-5FD5816F135D}"/>
                  </a:ext>
                </a:extLst>
              </p:cNvPr>
              <p:cNvCxnSpPr>
                <a:cxnSpLocks/>
              </p:cNvCxnSpPr>
              <p:nvPr/>
            </p:nvCxnSpPr>
            <p:spPr>
              <a:xfrm flipH="1">
                <a:off x="3224249" y="4500109"/>
                <a:ext cx="677241"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70" name="TextBox 69">
                <a:extLst>
                  <a:ext uri="{FF2B5EF4-FFF2-40B4-BE49-F238E27FC236}">
                    <a16:creationId xmlns:a16="http://schemas.microsoft.com/office/drawing/2014/main" id="{A0207521-127B-4DE5-951F-896E1DF01E02}"/>
                  </a:ext>
                </a:extLst>
              </p:cNvPr>
              <p:cNvSpPr txBox="1"/>
              <p:nvPr/>
            </p:nvSpPr>
            <p:spPr>
              <a:xfrm>
                <a:off x="3383941" y="4130777"/>
                <a:ext cx="590226" cy="369332"/>
              </a:xfrm>
              <a:prstGeom prst="rect">
                <a:avLst/>
              </a:prstGeom>
              <a:noFill/>
            </p:spPr>
            <p:txBody>
              <a:bodyPr wrap="none" rtlCol="0">
                <a:spAutoFit/>
              </a:bodyPr>
              <a:lstStyle/>
              <a:p>
                <a:r>
                  <a:rPr lang="en-US" dirty="0"/>
                  <a:t>Top</a:t>
                </a:r>
              </a:p>
            </p:txBody>
          </p:sp>
        </p:grpSp>
        <p:sp>
          <p:nvSpPr>
            <p:cNvPr id="54" name="Rectangle 53">
              <a:extLst>
                <a:ext uri="{FF2B5EF4-FFF2-40B4-BE49-F238E27FC236}">
                  <a16:creationId xmlns:a16="http://schemas.microsoft.com/office/drawing/2014/main" id="{F7BAA655-5265-4662-9E60-CAE949D2DE2F}"/>
                </a:ext>
              </a:extLst>
            </p:cNvPr>
            <p:cNvSpPr/>
            <p:nvPr/>
          </p:nvSpPr>
          <p:spPr>
            <a:xfrm>
              <a:off x="1132444" y="3246718"/>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5" name="Rectangle 54">
              <a:extLst>
                <a:ext uri="{FF2B5EF4-FFF2-40B4-BE49-F238E27FC236}">
                  <a16:creationId xmlns:a16="http://schemas.microsoft.com/office/drawing/2014/main" id="{78B0E6AD-50E8-4BB6-BD57-819028BB235B}"/>
                </a:ext>
              </a:extLst>
            </p:cNvPr>
            <p:cNvSpPr/>
            <p:nvPr/>
          </p:nvSpPr>
          <p:spPr>
            <a:xfrm>
              <a:off x="1132444" y="274249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6EAEDE1F-2BB3-4119-AD12-BC77A9998268}"/>
                </a:ext>
              </a:extLst>
            </p:cNvPr>
            <p:cNvSpPr/>
            <p:nvPr/>
          </p:nvSpPr>
          <p:spPr>
            <a:xfrm>
              <a:off x="1129267" y="224002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1E65288C-0E77-43CC-9EB9-A708B2FF7170}"/>
                </a:ext>
              </a:extLst>
            </p:cNvPr>
            <p:cNvSpPr/>
            <p:nvPr/>
          </p:nvSpPr>
          <p:spPr>
            <a:xfrm>
              <a:off x="1123898" y="174157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8" name="TextBox 57">
              <a:extLst>
                <a:ext uri="{FF2B5EF4-FFF2-40B4-BE49-F238E27FC236}">
                  <a16:creationId xmlns:a16="http://schemas.microsoft.com/office/drawing/2014/main" id="{CB06D48F-7F9A-48F7-B841-A4988F9B61E1}"/>
                </a:ext>
              </a:extLst>
            </p:cNvPr>
            <p:cNvSpPr txBox="1"/>
            <p:nvPr/>
          </p:nvSpPr>
          <p:spPr>
            <a:xfrm>
              <a:off x="2690346" y="3272501"/>
              <a:ext cx="312906" cy="369332"/>
            </a:xfrm>
            <a:prstGeom prst="rect">
              <a:avLst/>
            </a:prstGeom>
            <a:noFill/>
          </p:spPr>
          <p:txBody>
            <a:bodyPr wrap="none" rtlCol="0">
              <a:spAutoFit/>
            </a:bodyPr>
            <a:lstStyle/>
            <a:p>
              <a:r>
                <a:rPr lang="en-US" dirty="0"/>
                <a:t>3</a:t>
              </a:r>
            </a:p>
          </p:txBody>
        </p:sp>
        <p:sp>
          <p:nvSpPr>
            <p:cNvPr id="59" name="TextBox 58">
              <a:extLst>
                <a:ext uri="{FF2B5EF4-FFF2-40B4-BE49-F238E27FC236}">
                  <a16:creationId xmlns:a16="http://schemas.microsoft.com/office/drawing/2014/main" id="{45AE8B0A-35E1-4B36-9C57-0B89B3D21281}"/>
                </a:ext>
              </a:extLst>
            </p:cNvPr>
            <p:cNvSpPr txBox="1"/>
            <p:nvPr/>
          </p:nvSpPr>
          <p:spPr>
            <a:xfrm>
              <a:off x="2690346" y="2787345"/>
              <a:ext cx="312906" cy="369332"/>
            </a:xfrm>
            <a:prstGeom prst="rect">
              <a:avLst/>
            </a:prstGeom>
            <a:noFill/>
          </p:spPr>
          <p:txBody>
            <a:bodyPr wrap="none" rtlCol="0">
              <a:spAutoFit/>
            </a:bodyPr>
            <a:lstStyle/>
            <a:p>
              <a:r>
                <a:rPr lang="en-US" dirty="0"/>
                <a:t>4</a:t>
              </a:r>
            </a:p>
          </p:txBody>
        </p:sp>
        <p:sp>
          <p:nvSpPr>
            <p:cNvPr id="60" name="TextBox 59">
              <a:extLst>
                <a:ext uri="{FF2B5EF4-FFF2-40B4-BE49-F238E27FC236}">
                  <a16:creationId xmlns:a16="http://schemas.microsoft.com/office/drawing/2014/main" id="{65F2E58C-36C2-4EAE-852C-DC5D043A9F1F}"/>
                </a:ext>
              </a:extLst>
            </p:cNvPr>
            <p:cNvSpPr txBox="1"/>
            <p:nvPr/>
          </p:nvSpPr>
          <p:spPr>
            <a:xfrm>
              <a:off x="2690346" y="2334250"/>
              <a:ext cx="312906" cy="369332"/>
            </a:xfrm>
            <a:prstGeom prst="rect">
              <a:avLst/>
            </a:prstGeom>
            <a:noFill/>
          </p:spPr>
          <p:txBody>
            <a:bodyPr wrap="none" rtlCol="0">
              <a:spAutoFit/>
            </a:bodyPr>
            <a:lstStyle/>
            <a:p>
              <a:r>
                <a:rPr lang="en-US" dirty="0"/>
                <a:t>5</a:t>
              </a:r>
            </a:p>
          </p:txBody>
        </p:sp>
      </p:grpSp>
      <p:grpSp>
        <p:nvGrpSpPr>
          <p:cNvPr id="71" name="Group 70">
            <a:extLst>
              <a:ext uri="{FF2B5EF4-FFF2-40B4-BE49-F238E27FC236}">
                <a16:creationId xmlns:a16="http://schemas.microsoft.com/office/drawing/2014/main" id="{10929C46-DD9C-409D-9F45-ABC00930364C}"/>
              </a:ext>
            </a:extLst>
          </p:cNvPr>
          <p:cNvGrpSpPr/>
          <p:nvPr/>
        </p:nvGrpSpPr>
        <p:grpSpPr>
          <a:xfrm>
            <a:off x="8609550" y="2044375"/>
            <a:ext cx="2677512" cy="4395643"/>
            <a:chOff x="1123898" y="1724896"/>
            <a:chExt cx="2677512" cy="4395643"/>
          </a:xfrm>
        </p:grpSpPr>
        <p:grpSp>
          <p:nvGrpSpPr>
            <p:cNvPr id="72" name="Group 71">
              <a:extLst>
                <a:ext uri="{FF2B5EF4-FFF2-40B4-BE49-F238E27FC236}">
                  <a16:creationId xmlns:a16="http://schemas.microsoft.com/office/drawing/2014/main" id="{F5BDFA73-58AA-43B0-AE8C-337471A22A11}"/>
                </a:ext>
              </a:extLst>
            </p:cNvPr>
            <p:cNvGrpSpPr/>
            <p:nvPr/>
          </p:nvGrpSpPr>
          <p:grpSpPr>
            <a:xfrm>
              <a:off x="1133856" y="1724896"/>
              <a:ext cx="2667554" cy="4395643"/>
              <a:chOff x="1133856" y="1724896"/>
              <a:chExt cx="2667554" cy="4395643"/>
            </a:xfrm>
          </p:grpSpPr>
          <p:sp>
            <p:nvSpPr>
              <p:cNvPr id="80" name="Rectangle 79">
                <a:extLst>
                  <a:ext uri="{FF2B5EF4-FFF2-40B4-BE49-F238E27FC236}">
                    <a16:creationId xmlns:a16="http://schemas.microsoft.com/office/drawing/2014/main" id="{33EA5A3D-B217-45B1-B95D-FB574D00EBE2}"/>
                  </a:ext>
                </a:extLst>
              </p:cNvPr>
              <p:cNvSpPr/>
              <p:nvPr/>
            </p:nvSpPr>
            <p:spPr>
              <a:xfrm>
                <a:off x="1133856" y="4754880"/>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7</a:t>
                </a:r>
              </a:p>
            </p:txBody>
          </p:sp>
          <p:sp>
            <p:nvSpPr>
              <p:cNvPr id="81" name="Rectangle 80">
                <a:extLst>
                  <a:ext uri="{FF2B5EF4-FFF2-40B4-BE49-F238E27FC236}">
                    <a16:creationId xmlns:a16="http://schemas.microsoft.com/office/drawing/2014/main" id="{13D510CC-5742-4408-9A32-AA99C62448E2}"/>
                  </a:ext>
                </a:extLst>
              </p:cNvPr>
              <p:cNvSpPr/>
              <p:nvPr/>
            </p:nvSpPr>
            <p:spPr>
              <a:xfrm>
                <a:off x="1133856" y="4248912"/>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3</a:t>
                </a:r>
              </a:p>
            </p:txBody>
          </p:sp>
          <p:sp>
            <p:nvSpPr>
              <p:cNvPr id="82" name="Rectangle 81">
                <a:extLst>
                  <a:ext uri="{FF2B5EF4-FFF2-40B4-BE49-F238E27FC236}">
                    <a16:creationId xmlns:a16="http://schemas.microsoft.com/office/drawing/2014/main" id="{F717CBAC-C28B-4783-8283-5118B93EEC93}"/>
                  </a:ext>
                </a:extLst>
              </p:cNvPr>
              <p:cNvSpPr/>
              <p:nvPr/>
            </p:nvSpPr>
            <p:spPr>
              <a:xfrm>
                <a:off x="1133856" y="374171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5</a:t>
                </a:r>
              </a:p>
            </p:txBody>
          </p:sp>
          <p:sp>
            <p:nvSpPr>
              <p:cNvPr id="83" name="TextBox 82">
                <a:extLst>
                  <a:ext uri="{FF2B5EF4-FFF2-40B4-BE49-F238E27FC236}">
                    <a16:creationId xmlns:a16="http://schemas.microsoft.com/office/drawing/2014/main" id="{E49DF5B7-1710-4EAB-8C06-E036E8851F9F}"/>
                  </a:ext>
                </a:extLst>
              </p:cNvPr>
              <p:cNvSpPr txBox="1"/>
              <p:nvPr/>
            </p:nvSpPr>
            <p:spPr>
              <a:xfrm>
                <a:off x="1133856" y="5474208"/>
                <a:ext cx="2260132" cy="646331"/>
              </a:xfrm>
              <a:prstGeom prst="rect">
                <a:avLst/>
              </a:prstGeom>
              <a:noFill/>
            </p:spPr>
            <p:txBody>
              <a:bodyPr wrap="square" rtlCol="0">
                <a:spAutoFit/>
              </a:bodyPr>
              <a:lstStyle/>
              <a:p>
                <a:r>
                  <a:rPr lang="en-US" dirty="0"/>
                  <a:t>Stack S, N=7, </a:t>
                </a:r>
                <a:r>
                  <a:rPr lang="en-US" dirty="0" smtClean="0"/>
                  <a:t>Top=2</a:t>
                </a:r>
                <a:endParaRPr lang="en-US" dirty="0"/>
              </a:p>
              <a:p>
                <a:endParaRPr lang="en-US" dirty="0"/>
              </a:p>
            </p:txBody>
          </p:sp>
          <p:sp>
            <p:nvSpPr>
              <p:cNvPr id="84" name="TextBox 83">
                <a:extLst>
                  <a:ext uri="{FF2B5EF4-FFF2-40B4-BE49-F238E27FC236}">
                    <a16:creationId xmlns:a16="http://schemas.microsoft.com/office/drawing/2014/main" id="{890ECEC4-A123-48A2-A6E1-3DD96FAC194D}"/>
                  </a:ext>
                </a:extLst>
              </p:cNvPr>
              <p:cNvSpPr txBox="1"/>
              <p:nvPr/>
            </p:nvSpPr>
            <p:spPr>
              <a:xfrm>
                <a:off x="2694432" y="4754880"/>
                <a:ext cx="312906" cy="369332"/>
              </a:xfrm>
              <a:prstGeom prst="rect">
                <a:avLst/>
              </a:prstGeom>
              <a:noFill/>
            </p:spPr>
            <p:txBody>
              <a:bodyPr wrap="none" rtlCol="0">
                <a:spAutoFit/>
              </a:bodyPr>
              <a:lstStyle/>
              <a:p>
                <a:r>
                  <a:rPr lang="en-US" dirty="0"/>
                  <a:t>0</a:t>
                </a:r>
              </a:p>
            </p:txBody>
          </p:sp>
          <p:sp>
            <p:nvSpPr>
              <p:cNvPr id="85" name="TextBox 84">
                <a:extLst>
                  <a:ext uri="{FF2B5EF4-FFF2-40B4-BE49-F238E27FC236}">
                    <a16:creationId xmlns:a16="http://schemas.microsoft.com/office/drawing/2014/main" id="{B23FF58E-6356-4B40-B1AD-F79FAE2E7953}"/>
                  </a:ext>
                </a:extLst>
              </p:cNvPr>
              <p:cNvSpPr txBox="1"/>
              <p:nvPr/>
            </p:nvSpPr>
            <p:spPr>
              <a:xfrm>
                <a:off x="2690346" y="4313396"/>
                <a:ext cx="312906" cy="369332"/>
              </a:xfrm>
              <a:prstGeom prst="rect">
                <a:avLst/>
              </a:prstGeom>
              <a:noFill/>
            </p:spPr>
            <p:txBody>
              <a:bodyPr wrap="none" rtlCol="0">
                <a:spAutoFit/>
              </a:bodyPr>
              <a:lstStyle/>
              <a:p>
                <a:r>
                  <a:rPr lang="en-US" dirty="0"/>
                  <a:t>1</a:t>
                </a:r>
              </a:p>
            </p:txBody>
          </p:sp>
          <p:sp>
            <p:nvSpPr>
              <p:cNvPr id="86" name="TextBox 85">
                <a:extLst>
                  <a:ext uri="{FF2B5EF4-FFF2-40B4-BE49-F238E27FC236}">
                    <a16:creationId xmlns:a16="http://schemas.microsoft.com/office/drawing/2014/main" id="{248BC444-9461-489C-A47A-7A7505D19D0A}"/>
                  </a:ext>
                </a:extLst>
              </p:cNvPr>
              <p:cNvSpPr txBox="1"/>
              <p:nvPr/>
            </p:nvSpPr>
            <p:spPr>
              <a:xfrm>
                <a:off x="2690346" y="3816048"/>
                <a:ext cx="312906" cy="369332"/>
              </a:xfrm>
              <a:prstGeom prst="rect">
                <a:avLst/>
              </a:prstGeom>
              <a:noFill/>
            </p:spPr>
            <p:txBody>
              <a:bodyPr wrap="none" rtlCol="0">
                <a:spAutoFit/>
              </a:bodyPr>
              <a:lstStyle/>
              <a:p>
                <a:r>
                  <a:rPr lang="en-US" dirty="0"/>
                  <a:t>2</a:t>
                </a:r>
              </a:p>
            </p:txBody>
          </p:sp>
          <p:sp>
            <p:nvSpPr>
              <p:cNvPr id="87" name="TextBox 86">
                <a:extLst>
                  <a:ext uri="{FF2B5EF4-FFF2-40B4-BE49-F238E27FC236}">
                    <a16:creationId xmlns:a16="http://schemas.microsoft.com/office/drawing/2014/main" id="{04B9FD2D-1EF5-4E4B-B183-BDFFC328517A}"/>
                  </a:ext>
                </a:extLst>
              </p:cNvPr>
              <p:cNvSpPr txBox="1"/>
              <p:nvPr/>
            </p:nvSpPr>
            <p:spPr>
              <a:xfrm>
                <a:off x="2702429" y="1724896"/>
                <a:ext cx="312906" cy="369332"/>
              </a:xfrm>
              <a:prstGeom prst="rect">
                <a:avLst/>
              </a:prstGeom>
              <a:noFill/>
            </p:spPr>
            <p:txBody>
              <a:bodyPr wrap="none" rtlCol="0">
                <a:spAutoFit/>
              </a:bodyPr>
              <a:lstStyle/>
              <a:p>
                <a:r>
                  <a:rPr lang="en-US" dirty="0"/>
                  <a:t>6</a:t>
                </a:r>
              </a:p>
            </p:txBody>
          </p:sp>
          <p:cxnSp>
            <p:nvCxnSpPr>
              <p:cNvPr id="88" name="Straight Arrow Connector 87">
                <a:extLst>
                  <a:ext uri="{FF2B5EF4-FFF2-40B4-BE49-F238E27FC236}">
                    <a16:creationId xmlns:a16="http://schemas.microsoft.com/office/drawing/2014/main" id="{DDF765F4-8D10-41D5-B344-B80C53E9CF0C}"/>
                  </a:ext>
                </a:extLst>
              </p:cNvPr>
              <p:cNvCxnSpPr>
                <a:cxnSpLocks/>
              </p:cNvCxnSpPr>
              <p:nvPr/>
            </p:nvCxnSpPr>
            <p:spPr>
              <a:xfrm flipH="1">
                <a:off x="3051492" y="4005544"/>
                <a:ext cx="677241"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89" name="TextBox 88">
                <a:extLst>
                  <a:ext uri="{FF2B5EF4-FFF2-40B4-BE49-F238E27FC236}">
                    <a16:creationId xmlns:a16="http://schemas.microsoft.com/office/drawing/2014/main" id="{AAAFEE2F-2826-4496-AFCB-5A1CC87E4AB4}"/>
                  </a:ext>
                </a:extLst>
              </p:cNvPr>
              <p:cNvSpPr txBox="1"/>
              <p:nvPr/>
            </p:nvSpPr>
            <p:spPr>
              <a:xfrm>
                <a:off x="3211184" y="3636212"/>
                <a:ext cx="590226" cy="369332"/>
              </a:xfrm>
              <a:prstGeom prst="rect">
                <a:avLst/>
              </a:prstGeom>
              <a:noFill/>
            </p:spPr>
            <p:txBody>
              <a:bodyPr wrap="none" rtlCol="0">
                <a:spAutoFit/>
              </a:bodyPr>
              <a:lstStyle/>
              <a:p>
                <a:r>
                  <a:rPr lang="en-US" dirty="0"/>
                  <a:t>Top</a:t>
                </a:r>
              </a:p>
            </p:txBody>
          </p:sp>
        </p:grpSp>
        <p:sp>
          <p:nvSpPr>
            <p:cNvPr id="73" name="Rectangle 72">
              <a:extLst>
                <a:ext uri="{FF2B5EF4-FFF2-40B4-BE49-F238E27FC236}">
                  <a16:creationId xmlns:a16="http://schemas.microsoft.com/office/drawing/2014/main" id="{2B3C9F51-BC41-4BD2-86FD-A934D3EB3F17}"/>
                </a:ext>
              </a:extLst>
            </p:cNvPr>
            <p:cNvSpPr/>
            <p:nvPr/>
          </p:nvSpPr>
          <p:spPr>
            <a:xfrm>
              <a:off x="1132444" y="3246718"/>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E29C9B32-5D60-4898-8D7D-08486C955467}"/>
                </a:ext>
              </a:extLst>
            </p:cNvPr>
            <p:cNvSpPr/>
            <p:nvPr/>
          </p:nvSpPr>
          <p:spPr>
            <a:xfrm>
              <a:off x="1132444" y="274249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34A2EE29-71CF-4324-8A61-045911A7293C}"/>
                </a:ext>
              </a:extLst>
            </p:cNvPr>
            <p:cNvSpPr/>
            <p:nvPr/>
          </p:nvSpPr>
          <p:spPr>
            <a:xfrm>
              <a:off x="1129267" y="224002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950B1D08-51A4-4993-A990-701D41265008}"/>
                </a:ext>
              </a:extLst>
            </p:cNvPr>
            <p:cNvSpPr/>
            <p:nvPr/>
          </p:nvSpPr>
          <p:spPr>
            <a:xfrm>
              <a:off x="1123898" y="174157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77" name="TextBox 76">
              <a:extLst>
                <a:ext uri="{FF2B5EF4-FFF2-40B4-BE49-F238E27FC236}">
                  <a16:creationId xmlns:a16="http://schemas.microsoft.com/office/drawing/2014/main" id="{4D866510-7B9C-431A-8A90-6AC088D9C565}"/>
                </a:ext>
              </a:extLst>
            </p:cNvPr>
            <p:cNvSpPr txBox="1"/>
            <p:nvPr/>
          </p:nvSpPr>
          <p:spPr>
            <a:xfrm>
              <a:off x="2690346" y="3272501"/>
              <a:ext cx="312906" cy="369332"/>
            </a:xfrm>
            <a:prstGeom prst="rect">
              <a:avLst/>
            </a:prstGeom>
            <a:noFill/>
          </p:spPr>
          <p:txBody>
            <a:bodyPr wrap="none" rtlCol="0">
              <a:spAutoFit/>
            </a:bodyPr>
            <a:lstStyle/>
            <a:p>
              <a:r>
                <a:rPr lang="en-US" dirty="0"/>
                <a:t>3</a:t>
              </a:r>
            </a:p>
          </p:txBody>
        </p:sp>
        <p:sp>
          <p:nvSpPr>
            <p:cNvPr id="78" name="TextBox 77">
              <a:extLst>
                <a:ext uri="{FF2B5EF4-FFF2-40B4-BE49-F238E27FC236}">
                  <a16:creationId xmlns:a16="http://schemas.microsoft.com/office/drawing/2014/main" id="{892B4F98-470D-4C2A-89A6-842DBD32AD32}"/>
                </a:ext>
              </a:extLst>
            </p:cNvPr>
            <p:cNvSpPr txBox="1"/>
            <p:nvPr/>
          </p:nvSpPr>
          <p:spPr>
            <a:xfrm>
              <a:off x="2690346" y="2787345"/>
              <a:ext cx="312906" cy="369332"/>
            </a:xfrm>
            <a:prstGeom prst="rect">
              <a:avLst/>
            </a:prstGeom>
            <a:noFill/>
          </p:spPr>
          <p:txBody>
            <a:bodyPr wrap="none" rtlCol="0">
              <a:spAutoFit/>
            </a:bodyPr>
            <a:lstStyle/>
            <a:p>
              <a:r>
                <a:rPr lang="en-US" dirty="0"/>
                <a:t>4</a:t>
              </a:r>
            </a:p>
          </p:txBody>
        </p:sp>
        <p:sp>
          <p:nvSpPr>
            <p:cNvPr id="79" name="TextBox 78">
              <a:extLst>
                <a:ext uri="{FF2B5EF4-FFF2-40B4-BE49-F238E27FC236}">
                  <a16:creationId xmlns:a16="http://schemas.microsoft.com/office/drawing/2014/main" id="{268E1FFB-2218-4432-BB9A-141F17934FB2}"/>
                </a:ext>
              </a:extLst>
            </p:cNvPr>
            <p:cNvSpPr txBox="1"/>
            <p:nvPr/>
          </p:nvSpPr>
          <p:spPr>
            <a:xfrm>
              <a:off x="2690346" y="2334250"/>
              <a:ext cx="312906" cy="369332"/>
            </a:xfrm>
            <a:prstGeom prst="rect">
              <a:avLst/>
            </a:prstGeom>
            <a:noFill/>
          </p:spPr>
          <p:txBody>
            <a:bodyPr wrap="none" rtlCol="0">
              <a:spAutoFit/>
            </a:bodyPr>
            <a:lstStyle/>
            <a:p>
              <a:r>
                <a:rPr lang="en-US" dirty="0"/>
                <a:t>5</a:t>
              </a:r>
            </a:p>
          </p:txBody>
        </p:sp>
      </p:grpSp>
    </p:spTree>
    <p:extLst>
      <p:ext uri="{BB962C8B-B14F-4D97-AF65-F5344CB8AC3E}">
        <p14:creationId xmlns:p14="http://schemas.microsoft.com/office/powerpoint/2010/main" val="661849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
                                            <p:txEl>
                                              <p:pRg st="0" end="0"/>
                                            </p:txEl>
                                          </p:spTgt>
                                        </p:tgtEl>
                                        <p:attrNameLst>
                                          <p:attrName>style.visibility</p:attrName>
                                        </p:attrNameLst>
                                      </p:cBhvr>
                                      <p:to>
                                        <p:strVal val="visible"/>
                                      </p:to>
                                    </p:set>
                                    <p:animEffect transition="in" filter="fade">
                                      <p:cBhvr>
                                        <p:cTn id="7" dur="500"/>
                                        <p:tgtEl>
                                          <p:spTgt spid="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
                                            <p:txEl>
                                              <p:pRg st="1" end="1"/>
                                            </p:txEl>
                                          </p:spTgt>
                                        </p:tgtEl>
                                        <p:attrNameLst>
                                          <p:attrName>style.visibility</p:attrName>
                                        </p:attrNameLst>
                                      </p:cBhvr>
                                      <p:to>
                                        <p:strVal val="visible"/>
                                      </p:to>
                                    </p:set>
                                    <p:animEffect transition="in" filter="fade">
                                      <p:cBhvr>
                                        <p:cTn id="12" dur="500"/>
                                        <p:tgtEl>
                                          <p:spTgt spid="51">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1">
                                            <p:txEl>
                                              <p:pRg st="2" end="2"/>
                                            </p:txEl>
                                          </p:spTgt>
                                        </p:tgtEl>
                                        <p:attrNameLst>
                                          <p:attrName>style.visibility</p:attrName>
                                        </p:attrNameLst>
                                      </p:cBhvr>
                                      <p:to>
                                        <p:strVal val="visible"/>
                                      </p:to>
                                    </p:set>
                                    <p:animEffect transition="in" filter="fade">
                                      <p:cBhvr>
                                        <p:cTn id="15" dur="500"/>
                                        <p:tgtEl>
                                          <p:spTgt spid="51">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1">
                                            <p:txEl>
                                              <p:pRg st="3" end="3"/>
                                            </p:txEl>
                                          </p:spTgt>
                                        </p:tgtEl>
                                        <p:attrNameLst>
                                          <p:attrName>style.visibility</p:attrName>
                                        </p:attrNameLst>
                                      </p:cBhvr>
                                      <p:to>
                                        <p:strVal val="visible"/>
                                      </p:to>
                                    </p:set>
                                    <p:animEffect transition="in" filter="fade">
                                      <p:cBhvr>
                                        <p:cTn id="18" dur="500"/>
                                        <p:tgtEl>
                                          <p:spTgt spid="51">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1">
                                            <p:txEl>
                                              <p:pRg st="4" end="4"/>
                                            </p:txEl>
                                          </p:spTgt>
                                        </p:tgtEl>
                                        <p:attrNameLst>
                                          <p:attrName>style.visibility</p:attrName>
                                        </p:attrNameLst>
                                      </p:cBhvr>
                                      <p:to>
                                        <p:strVal val="visible"/>
                                      </p:to>
                                    </p:set>
                                    <p:animEffect transition="in" filter="fade">
                                      <p:cBhvr>
                                        <p:cTn id="21" dur="500"/>
                                        <p:tgtEl>
                                          <p:spTgt spid="51">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1">
                                            <p:txEl>
                                              <p:pRg st="5" end="5"/>
                                            </p:txEl>
                                          </p:spTgt>
                                        </p:tgtEl>
                                        <p:attrNameLst>
                                          <p:attrName>style.visibility</p:attrName>
                                        </p:attrNameLst>
                                      </p:cBhvr>
                                      <p:to>
                                        <p:strVal val="visible"/>
                                      </p:to>
                                    </p:set>
                                    <p:animEffect transition="in" filter="fade">
                                      <p:cBhvr>
                                        <p:cTn id="24" dur="500"/>
                                        <p:tgtEl>
                                          <p:spTgt spid="51">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51">
                                            <p:txEl>
                                              <p:pRg st="6" end="6"/>
                                            </p:txEl>
                                          </p:spTgt>
                                        </p:tgtEl>
                                        <p:attrNameLst>
                                          <p:attrName>style.visibility</p:attrName>
                                        </p:attrNameLst>
                                      </p:cBhvr>
                                      <p:to>
                                        <p:strVal val="visible"/>
                                      </p:to>
                                    </p:set>
                                    <p:animEffect transition="in" filter="fade">
                                      <p:cBhvr>
                                        <p:cTn id="27" dur="500"/>
                                        <p:tgtEl>
                                          <p:spTgt spid="51">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51">
                                            <p:txEl>
                                              <p:pRg st="7" end="7"/>
                                            </p:txEl>
                                          </p:spTgt>
                                        </p:tgtEl>
                                        <p:attrNameLst>
                                          <p:attrName>style.visibility</p:attrName>
                                        </p:attrNameLst>
                                      </p:cBhvr>
                                      <p:to>
                                        <p:strVal val="visible"/>
                                      </p:to>
                                    </p:set>
                                    <p:animEffect transition="in" filter="fade">
                                      <p:cBhvr>
                                        <p:cTn id="30" dur="500"/>
                                        <p:tgtEl>
                                          <p:spTgt spid="51">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1"/>
                                        </p:tgtEl>
                                        <p:attrNameLst>
                                          <p:attrName>style.visibility</p:attrName>
                                        </p:attrNameLst>
                                      </p:cBhvr>
                                      <p:to>
                                        <p:strVal val="visible"/>
                                      </p:to>
                                    </p:set>
                                    <p:animEffect transition="in" filter="fade">
                                      <p:cBhvr>
                                        <p:cTn id="35"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338A1-DB69-43C1-B5F5-7C7CDC7FD9C4}"/>
              </a:ext>
            </a:extLst>
          </p:cNvPr>
          <p:cNvSpPr>
            <a:spLocks noGrp="1"/>
          </p:cNvSpPr>
          <p:nvPr>
            <p:ph type="title"/>
          </p:nvPr>
        </p:nvSpPr>
        <p:spPr/>
        <p:txBody>
          <a:bodyPr/>
          <a:lstStyle/>
          <a:p>
            <a:r>
              <a:rPr lang="en-US" b="1" dirty="0">
                <a:solidFill>
                  <a:schemeClr val="accent2"/>
                </a:solidFill>
              </a:rPr>
              <a:t>Stack Operations - Example</a:t>
            </a:r>
          </a:p>
        </p:txBody>
      </p:sp>
      <p:sp>
        <p:nvSpPr>
          <p:cNvPr id="51" name="TextBox 50">
            <a:extLst>
              <a:ext uri="{FF2B5EF4-FFF2-40B4-BE49-F238E27FC236}">
                <a16:creationId xmlns:a16="http://schemas.microsoft.com/office/drawing/2014/main" id="{9DAF0C44-CFDC-4E6C-9718-7E03B035E460}"/>
              </a:ext>
            </a:extLst>
          </p:cNvPr>
          <p:cNvSpPr txBox="1"/>
          <p:nvPr/>
        </p:nvSpPr>
        <p:spPr>
          <a:xfrm>
            <a:off x="4679748" y="2025614"/>
            <a:ext cx="3074394" cy="3046988"/>
          </a:xfrm>
          <a:prstGeom prst="rect">
            <a:avLst/>
          </a:prstGeom>
          <a:noFill/>
        </p:spPr>
        <p:txBody>
          <a:bodyPr wrap="square" rtlCol="0">
            <a:spAutoFit/>
          </a:bodyPr>
          <a:lstStyle/>
          <a:p>
            <a:r>
              <a:rPr lang="en-US" sz="2400" b="1" dirty="0"/>
              <a:t>Push (9)</a:t>
            </a:r>
          </a:p>
          <a:p>
            <a:r>
              <a:rPr lang="en-US" sz="2400" b="1" dirty="0"/>
              <a:t>{</a:t>
            </a:r>
          </a:p>
          <a:p>
            <a:r>
              <a:rPr lang="en-US" sz="2400" b="1" dirty="0"/>
              <a:t>	if top==N-1 Then</a:t>
            </a:r>
          </a:p>
          <a:p>
            <a:r>
              <a:rPr lang="en-US" sz="2400" b="1" dirty="0"/>
              <a:t>		“Overflow”</a:t>
            </a:r>
          </a:p>
          <a:p>
            <a:r>
              <a:rPr lang="en-US" sz="2400" b="1" dirty="0"/>
              <a:t>      else</a:t>
            </a:r>
          </a:p>
          <a:p>
            <a:r>
              <a:rPr lang="en-US" sz="2400" b="1" dirty="0"/>
              <a:t>	     Top=Top+1</a:t>
            </a:r>
          </a:p>
          <a:p>
            <a:r>
              <a:rPr lang="en-US" sz="2400" b="1" dirty="0"/>
              <a:t>	     S[top]=9</a:t>
            </a:r>
          </a:p>
          <a:p>
            <a:r>
              <a:rPr lang="en-US" sz="2400" b="1" dirty="0"/>
              <a:t>}</a:t>
            </a:r>
          </a:p>
        </p:txBody>
      </p:sp>
      <p:grpSp>
        <p:nvGrpSpPr>
          <p:cNvPr id="52" name="Group 51">
            <a:extLst>
              <a:ext uri="{FF2B5EF4-FFF2-40B4-BE49-F238E27FC236}">
                <a16:creationId xmlns:a16="http://schemas.microsoft.com/office/drawing/2014/main" id="{A7D5FE1C-5641-46E8-BB90-161C976EED82}"/>
              </a:ext>
            </a:extLst>
          </p:cNvPr>
          <p:cNvGrpSpPr/>
          <p:nvPr/>
        </p:nvGrpSpPr>
        <p:grpSpPr>
          <a:xfrm>
            <a:off x="934847" y="1983673"/>
            <a:ext cx="2850269" cy="4118644"/>
            <a:chOff x="1123898" y="1724896"/>
            <a:chExt cx="2850269" cy="4118644"/>
          </a:xfrm>
        </p:grpSpPr>
        <p:grpSp>
          <p:nvGrpSpPr>
            <p:cNvPr id="53" name="Group 52">
              <a:extLst>
                <a:ext uri="{FF2B5EF4-FFF2-40B4-BE49-F238E27FC236}">
                  <a16:creationId xmlns:a16="http://schemas.microsoft.com/office/drawing/2014/main" id="{5D0E5E58-0AAC-48A7-8CA2-68A1EF95E9AA}"/>
                </a:ext>
              </a:extLst>
            </p:cNvPr>
            <p:cNvGrpSpPr/>
            <p:nvPr/>
          </p:nvGrpSpPr>
          <p:grpSpPr>
            <a:xfrm>
              <a:off x="1133856" y="1724896"/>
              <a:ext cx="2840311" cy="4118644"/>
              <a:chOff x="1133856" y="1724896"/>
              <a:chExt cx="2840311" cy="4118644"/>
            </a:xfrm>
          </p:grpSpPr>
          <p:sp>
            <p:nvSpPr>
              <p:cNvPr id="61" name="Rectangle 60">
                <a:extLst>
                  <a:ext uri="{FF2B5EF4-FFF2-40B4-BE49-F238E27FC236}">
                    <a16:creationId xmlns:a16="http://schemas.microsoft.com/office/drawing/2014/main" id="{8C6DC635-6C5F-4B9E-9653-0668A2703EA8}"/>
                  </a:ext>
                </a:extLst>
              </p:cNvPr>
              <p:cNvSpPr/>
              <p:nvPr/>
            </p:nvSpPr>
            <p:spPr>
              <a:xfrm>
                <a:off x="1133856" y="4754880"/>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7</a:t>
                </a:r>
              </a:p>
            </p:txBody>
          </p:sp>
          <p:sp>
            <p:nvSpPr>
              <p:cNvPr id="62" name="Rectangle 61">
                <a:extLst>
                  <a:ext uri="{FF2B5EF4-FFF2-40B4-BE49-F238E27FC236}">
                    <a16:creationId xmlns:a16="http://schemas.microsoft.com/office/drawing/2014/main" id="{D9C907C1-92E6-488A-945C-69754A521C85}"/>
                  </a:ext>
                </a:extLst>
              </p:cNvPr>
              <p:cNvSpPr/>
              <p:nvPr/>
            </p:nvSpPr>
            <p:spPr>
              <a:xfrm>
                <a:off x="1133856" y="4248912"/>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3</a:t>
                </a:r>
              </a:p>
            </p:txBody>
          </p:sp>
          <p:sp>
            <p:nvSpPr>
              <p:cNvPr id="63" name="Rectangle 62">
                <a:extLst>
                  <a:ext uri="{FF2B5EF4-FFF2-40B4-BE49-F238E27FC236}">
                    <a16:creationId xmlns:a16="http://schemas.microsoft.com/office/drawing/2014/main" id="{62A72820-E197-41D2-8920-7B24F5799D40}"/>
                  </a:ext>
                </a:extLst>
              </p:cNvPr>
              <p:cNvSpPr/>
              <p:nvPr/>
            </p:nvSpPr>
            <p:spPr>
              <a:xfrm>
                <a:off x="1133856" y="374171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5</a:t>
                </a:r>
              </a:p>
            </p:txBody>
          </p:sp>
          <p:sp>
            <p:nvSpPr>
              <p:cNvPr id="64" name="TextBox 63">
                <a:extLst>
                  <a:ext uri="{FF2B5EF4-FFF2-40B4-BE49-F238E27FC236}">
                    <a16:creationId xmlns:a16="http://schemas.microsoft.com/office/drawing/2014/main" id="{3EED9CEB-F636-4967-B435-D32327FE6F10}"/>
                  </a:ext>
                </a:extLst>
              </p:cNvPr>
              <p:cNvSpPr txBox="1"/>
              <p:nvPr/>
            </p:nvSpPr>
            <p:spPr>
              <a:xfrm>
                <a:off x="1133856" y="5474208"/>
                <a:ext cx="2260132" cy="369332"/>
              </a:xfrm>
              <a:prstGeom prst="rect">
                <a:avLst/>
              </a:prstGeom>
              <a:noFill/>
            </p:spPr>
            <p:txBody>
              <a:bodyPr wrap="square" rtlCol="0">
                <a:spAutoFit/>
              </a:bodyPr>
              <a:lstStyle/>
              <a:p>
                <a:r>
                  <a:rPr lang="en-US" dirty="0"/>
                  <a:t>Stack S, N=7</a:t>
                </a:r>
              </a:p>
            </p:txBody>
          </p:sp>
          <p:sp>
            <p:nvSpPr>
              <p:cNvPr id="65" name="TextBox 64">
                <a:extLst>
                  <a:ext uri="{FF2B5EF4-FFF2-40B4-BE49-F238E27FC236}">
                    <a16:creationId xmlns:a16="http://schemas.microsoft.com/office/drawing/2014/main" id="{DCF47737-3CF4-45B1-8561-BA1584E1AD84}"/>
                  </a:ext>
                </a:extLst>
              </p:cNvPr>
              <p:cNvSpPr txBox="1"/>
              <p:nvPr/>
            </p:nvSpPr>
            <p:spPr>
              <a:xfrm>
                <a:off x="2694432" y="4754880"/>
                <a:ext cx="312906" cy="369332"/>
              </a:xfrm>
              <a:prstGeom prst="rect">
                <a:avLst/>
              </a:prstGeom>
              <a:noFill/>
            </p:spPr>
            <p:txBody>
              <a:bodyPr wrap="none" rtlCol="0">
                <a:spAutoFit/>
              </a:bodyPr>
              <a:lstStyle/>
              <a:p>
                <a:r>
                  <a:rPr lang="en-US" dirty="0"/>
                  <a:t>0</a:t>
                </a:r>
              </a:p>
            </p:txBody>
          </p:sp>
          <p:sp>
            <p:nvSpPr>
              <p:cNvPr id="66" name="TextBox 65">
                <a:extLst>
                  <a:ext uri="{FF2B5EF4-FFF2-40B4-BE49-F238E27FC236}">
                    <a16:creationId xmlns:a16="http://schemas.microsoft.com/office/drawing/2014/main" id="{225C4751-B078-4086-8DE9-D353D702FD13}"/>
                  </a:ext>
                </a:extLst>
              </p:cNvPr>
              <p:cNvSpPr txBox="1"/>
              <p:nvPr/>
            </p:nvSpPr>
            <p:spPr>
              <a:xfrm>
                <a:off x="2690346" y="4313396"/>
                <a:ext cx="312906" cy="369332"/>
              </a:xfrm>
              <a:prstGeom prst="rect">
                <a:avLst/>
              </a:prstGeom>
              <a:noFill/>
            </p:spPr>
            <p:txBody>
              <a:bodyPr wrap="none" rtlCol="0">
                <a:spAutoFit/>
              </a:bodyPr>
              <a:lstStyle/>
              <a:p>
                <a:r>
                  <a:rPr lang="en-US" dirty="0"/>
                  <a:t>1</a:t>
                </a:r>
              </a:p>
            </p:txBody>
          </p:sp>
          <p:sp>
            <p:nvSpPr>
              <p:cNvPr id="67" name="TextBox 66">
                <a:extLst>
                  <a:ext uri="{FF2B5EF4-FFF2-40B4-BE49-F238E27FC236}">
                    <a16:creationId xmlns:a16="http://schemas.microsoft.com/office/drawing/2014/main" id="{55690DD1-E95D-4FAB-B3F0-D2865FC0DC15}"/>
                  </a:ext>
                </a:extLst>
              </p:cNvPr>
              <p:cNvSpPr txBox="1"/>
              <p:nvPr/>
            </p:nvSpPr>
            <p:spPr>
              <a:xfrm>
                <a:off x="2690346" y="3816048"/>
                <a:ext cx="312906" cy="369332"/>
              </a:xfrm>
              <a:prstGeom prst="rect">
                <a:avLst/>
              </a:prstGeom>
              <a:noFill/>
            </p:spPr>
            <p:txBody>
              <a:bodyPr wrap="none" rtlCol="0">
                <a:spAutoFit/>
              </a:bodyPr>
              <a:lstStyle/>
              <a:p>
                <a:r>
                  <a:rPr lang="en-US" dirty="0"/>
                  <a:t>2</a:t>
                </a:r>
              </a:p>
            </p:txBody>
          </p:sp>
          <p:sp>
            <p:nvSpPr>
              <p:cNvPr id="68" name="TextBox 67">
                <a:extLst>
                  <a:ext uri="{FF2B5EF4-FFF2-40B4-BE49-F238E27FC236}">
                    <a16:creationId xmlns:a16="http://schemas.microsoft.com/office/drawing/2014/main" id="{14D07753-6F7D-4BF3-90EC-F6B3356349C6}"/>
                  </a:ext>
                </a:extLst>
              </p:cNvPr>
              <p:cNvSpPr txBox="1"/>
              <p:nvPr/>
            </p:nvSpPr>
            <p:spPr>
              <a:xfrm>
                <a:off x="2702429" y="1724896"/>
                <a:ext cx="312906" cy="369332"/>
              </a:xfrm>
              <a:prstGeom prst="rect">
                <a:avLst/>
              </a:prstGeom>
              <a:noFill/>
            </p:spPr>
            <p:txBody>
              <a:bodyPr wrap="none" rtlCol="0">
                <a:spAutoFit/>
              </a:bodyPr>
              <a:lstStyle/>
              <a:p>
                <a:r>
                  <a:rPr lang="en-US" dirty="0"/>
                  <a:t>6</a:t>
                </a:r>
              </a:p>
            </p:txBody>
          </p:sp>
          <p:cxnSp>
            <p:nvCxnSpPr>
              <p:cNvPr id="69" name="Straight Arrow Connector 68">
                <a:extLst>
                  <a:ext uri="{FF2B5EF4-FFF2-40B4-BE49-F238E27FC236}">
                    <a16:creationId xmlns:a16="http://schemas.microsoft.com/office/drawing/2014/main" id="{10F76AAA-8AF1-4FC7-8BFB-5FD5816F135D}"/>
                  </a:ext>
                </a:extLst>
              </p:cNvPr>
              <p:cNvCxnSpPr>
                <a:cxnSpLocks/>
              </p:cNvCxnSpPr>
              <p:nvPr/>
            </p:nvCxnSpPr>
            <p:spPr>
              <a:xfrm flipH="1">
                <a:off x="3224249" y="4103730"/>
                <a:ext cx="677241"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70" name="TextBox 69">
                <a:extLst>
                  <a:ext uri="{FF2B5EF4-FFF2-40B4-BE49-F238E27FC236}">
                    <a16:creationId xmlns:a16="http://schemas.microsoft.com/office/drawing/2014/main" id="{A0207521-127B-4DE5-951F-896E1DF01E02}"/>
                  </a:ext>
                </a:extLst>
              </p:cNvPr>
              <p:cNvSpPr txBox="1"/>
              <p:nvPr/>
            </p:nvSpPr>
            <p:spPr>
              <a:xfrm>
                <a:off x="3383941" y="3734398"/>
                <a:ext cx="590226" cy="369332"/>
              </a:xfrm>
              <a:prstGeom prst="rect">
                <a:avLst/>
              </a:prstGeom>
              <a:noFill/>
            </p:spPr>
            <p:txBody>
              <a:bodyPr wrap="none" rtlCol="0">
                <a:spAutoFit/>
              </a:bodyPr>
              <a:lstStyle/>
              <a:p>
                <a:r>
                  <a:rPr lang="en-US" dirty="0"/>
                  <a:t>Top</a:t>
                </a:r>
              </a:p>
            </p:txBody>
          </p:sp>
        </p:grpSp>
        <p:sp>
          <p:nvSpPr>
            <p:cNvPr id="54" name="Rectangle 53">
              <a:extLst>
                <a:ext uri="{FF2B5EF4-FFF2-40B4-BE49-F238E27FC236}">
                  <a16:creationId xmlns:a16="http://schemas.microsoft.com/office/drawing/2014/main" id="{F7BAA655-5265-4662-9E60-CAE949D2DE2F}"/>
                </a:ext>
              </a:extLst>
            </p:cNvPr>
            <p:cNvSpPr/>
            <p:nvPr/>
          </p:nvSpPr>
          <p:spPr>
            <a:xfrm>
              <a:off x="1132444" y="3246718"/>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5" name="Rectangle 54">
              <a:extLst>
                <a:ext uri="{FF2B5EF4-FFF2-40B4-BE49-F238E27FC236}">
                  <a16:creationId xmlns:a16="http://schemas.microsoft.com/office/drawing/2014/main" id="{78B0E6AD-50E8-4BB6-BD57-819028BB235B}"/>
                </a:ext>
              </a:extLst>
            </p:cNvPr>
            <p:cNvSpPr/>
            <p:nvPr/>
          </p:nvSpPr>
          <p:spPr>
            <a:xfrm>
              <a:off x="1132444" y="274249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6EAEDE1F-2BB3-4119-AD12-BC77A9998268}"/>
                </a:ext>
              </a:extLst>
            </p:cNvPr>
            <p:cNvSpPr/>
            <p:nvPr/>
          </p:nvSpPr>
          <p:spPr>
            <a:xfrm>
              <a:off x="1129267" y="224002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1E65288C-0E77-43CC-9EB9-A708B2FF7170}"/>
                </a:ext>
              </a:extLst>
            </p:cNvPr>
            <p:cNvSpPr/>
            <p:nvPr/>
          </p:nvSpPr>
          <p:spPr>
            <a:xfrm>
              <a:off x="1123898" y="174157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8" name="TextBox 57">
              <a:extLst>
                <a:ext uri="{FF2B5EF4-FFF2-40B4-BE49-F238E27FC236}">
                  <a16:creationId xmlns:a16="http://schemas.microsoft.com/office/drawing/2014/main" id="{CB06D48F-7F9A-48F7-B841-A4988F9B61E1}"/>
                </a:ext>
              </a:extLst>
            </p:cNvPr>
            <p:cNvSpPr txBox="1"/>
            <p:nvPr/>
          </p:nvSpPr>
          <p:spPr>
            <a:xfrm>
              <a:off x="2690346" y="3272501"/>
              <a:ext cx="312906" cy="369332"/>
            </a:xfrm>
            <a:prstGeom prst="rect">
              <a:avLst/>
            </a:prstGeom>
            <a:noFill/>
          </p:spPr>
          <p:txBody>
            <a:bodyPr wrap="none" rtlCol="0">
              <a:spAutoFit/>
            </a:bodyPr>
            <a:lstStyle/>
            <a:p>
              <a:r>
                <a:rPr lang="en-US" dirty="0"/>
                <a:t>3</a:t>
              </a:r>
            </a:p>
          </p:txBody>
        </p:sp>
        <p:sp>
          <p:nvSpPr>
            <p:cNvPr id="59" name="TextBox 58">
              <a:extLst>
                <a:ext uri="{FF2B5EF4-FFF2-40B4-BE49-F238E27FC236}">
                  <a16:creationId xmlns:a16="http://schemas.microsoft.com/office/drawing/2014/main" id="{45AE8B0A-35E1-4B36-9C57-0B89B3D21281}"/>
                </a:ext>
              </a:extLst>
            </p:cNvPr>
            <p:cNvSpPr txBox="1"/>
            <p:nvPr/>
          </p:nvSpPr>
          <p:spPr>
            <a:xfrm>
              <a:off x="2690346" y="2787345"/>
              <a:ext cx="312906" cy="369332"/>
            </a:xfrm>
            <a:prstGeom prst="rect">
              <a:avLst/>
            </a:prstGeom>
            <a:noFill/>
          </p:spPr>
          <p:txBody>
            <a:bodyPr wrap="none" rtlCol="0">
              <a:spAutoFit/>
            </a:bodyPr>
            <a:lstStyle/>
            <a:p>
              <a:r>
                <a:rPr lang="en-US" dirty="0"/>
                <a:t>4</a:t>
              </a:r>
            </a:p>
          </p:txBody>
        </p:sp>
        <p:sp>
          <p:nvSpPr>
            <p:cNvPr id="60" name="TextBox 59">
              <a:extLst>
                <a:ext uri="{FF2B5EF4-FFF2-40B4-BE49-F238E27FC236}">
                  <a16:creationId xmlns:a16="http://schemas.microsoft.com/office/drawing/2014/main" id="{65F2E58C-36C2-4EAE-852C-DC5D043A9F1F}"/>
                </a:ext>
              </a:extLst>
            </p:cNvPr>
            <p:cNvSpPr txBox="1"/>
            <p:nvPr/>
          </p:nvSpPr>
          <p:spPr>
            <a:xfrm>
              <a:off x="2690346" y="2334250"/>
              <a:ext cx="312906" cy="369332"/>
            </a:xfrm>
            <a:prstGeom prst="rect">
              <a:avLst/>
            </a:prstGeom>
            <a:noFill/>
          </p:spPr>
          <p:txBody>
            <a:bodyPr wrap="none" rtlCol="0">
              <a:spAutoFit/>
            </a:bodyPr>
            <a:lstStyle/>
            <a:p>
              <a:r>
                <a:rPr lang="en-US" dirty="0"/>
                <a:t>5</a:t>
              </a:r>
            </a:p>
          </p:txBody>
        </p:sp>
      </p:grpSp>
      <p:grpSp>
        <p:nvGrpSpPr>
          <p:cNvPr id="71" name="Group 70">
            <a:extLst>
              <a:ext uri="{FF2B5EF4-FFF2-40B4-BE49-F238E27FC236}">
                <a16:creationId xmlns:a16="http://schemas.microsoft.com/office/drawing/2014/main" id="{10929C46-DD9C-409D-9F45-ABC00930364C}"/>
              </a:ext>
            </a:extLst>
          </p:cNvPr>
          <p:cNvGrpSpPr/>
          <p:nvPr/>
        </p:nvGrpSpPr>
        <p:grpSpPr>
          <a:xfrm>
            <a:off x="8736348" y="1933853"/>
            <a:ext cx="2696845" cy="4395643"/>
            <a:chOff x="1123898" y="1724896"/>
            <a:chExt cx="2696845" cy="4395643"/>
          </a:xfrm>
        </p:grpSpPr>
        <p:grpSp>
          <p:nvGrpSpPr>
            <p:cNvPr id="72" name="Group 71">
              <a:extLst>
                <a:ext uri="{FF2B5EF4-FFF2-40B4-BE49-F238E27FC236}">
                  <a16:creationId xmlns:a16="http://schemas.microsoft.com/office/drawing/2014/main" id="{F5BDFA73-58AA-43B0-AE8C-337471A22A11}"/>
                </a:ext>
              </a:extLst>
            </p:cNvPr>
            <p:cNvGrpSpPr/>
            <p:nvPr/>
          </p:nvGrpSpPr>
          <p:grpSpPr>
            <a:xfrm>
              <a:off x="1133856" y="1724896"/>
              <a:ext cx="2686887" cy="4395643"/>
              <a:chOff x="1133856" y="1724896"/>
              <a:chExt cx="2686887" cy="4395643"/>
            </a:xfrm>
          </p:grpSpPr>
          <p:sp>
            <p:nvSpPr>
              <p:cNvPr id="80" name="Rectangle 79">
                <a:extLst>
                  <a:ext uri="{FF2B5EF4-FFF2-40B4-BE49-F238E27FC236}">
                    <a16:creationId xmlns:a16="http://schemas.microsoft.com/office/drawing/2014/main" id="{33EA5A3D-B217-45B1-B95D-FB574D00EBE2}"/>
                  </a:ext>
                </a:extLst>
              </p:cNvPr>
              <p:cNvSpPr/>
              <p:nvPr/>
            </p:nvSpPr>
            <p:spPr>
              <a:xfrm>
                <a:off x="1133856" y="4754880"/>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7</a:t>
                </a:r>
              </a:p>
            </p:txBody>
          </p:sp>
          <p:sp>
            <p:nvSpPr>
              <p:cNvPr id="81" name="Rectangle 80">
                <a:extLst>
                  <a:ext uri="{FF2B5EF4-FFF2-40B4-BE49-F238E27FC236}">
                    <a16:creationId xmlns:a16="http://schemas.microsoft.com/office/drawing/2014/main" id="{13D510CC-5742-4408-9A32-AA99C62448E2}"/>
                  </a:ext>
                </a:extLst>
              </p:cNvPr>
              <p:cNvSpPr/>
              <p:nvPr/>
            </p:nvSpPr>
            <p:spPr>
              <a:xfrm>
                <a:off x="1133856" y="4248912"/>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3</a:t>
                </a:r>
              </a:p>
            </p:txBody>
          </p:sp>
          <p:sp>
            <p:nvSpPr>
              <p:cNvPr id="82" name="Rectangle 81">
                <a:extLst>
                  <a:ext uri="{FF2B5EF4-FFF2-40B4-BE49-F238E27FC236}">
                    <a16:creationId xmlns:a16="http://schemas.microsoft.com/office/drawing/2014/main" id="{F717CBAC-C28B-4783-8283-5118B93EEC93}"/>
                  </a:ext>
                </a:extLst>
              </p:cNvPr>
              <p:cNvSpPr/>
              <p:nvPr/>
            </p:nvSpPr>
            <p:spPr>
              <a:xfrm>
                <a:off x="1133856" y="374171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5</a:t>
                </a:r>
              </a:p>
            </p:txBody>
          </p:sp>
          <p:sp>
            <p:nvSpPr>
              <p:cNvPr id="83" name="TextBox 82">
                <a:extLst>
                  <a:ext uri="{FF2B5EF4-FFF2-40B4-BE49-F238E27FC236}">
                    <a16:creationId xmlns:a16="http://schemas.microsoft.com/office/drawing/2014/main" id="{E49DF5B7-1710-4EAB-8C06-E036E8851F9F}"/>
                  </a:ext>
                </a:extLst>
              </p:cNvPr>
              <p:cNvSpPr txBox="1"/>
              <p:nvPr/>
            </p:nvSpPr>
            <p:spPr>
              <a:xfrm>
                <a:off x="1133856" y="5474208"/>
                <a:ext cx="2260132" cy="646331"/>
              </a:xfrm>
              <a:prstGeom prst="rect">
                <a:avLst/>
              </a:prstGeom>
              <a:noFill/>
            </p:spPr>
            <p:txBody>
              <a:bodyPr wrap="square" rtlCol="0">
                <a:spAutoFit/>
              </a:bodyPr>
              <a:lstStyle/>
              <a:p>
                <a:r>
                  <a:rPr lang="en-US" dirty="0"/>
                  <a:t>Stack S, N=7, </a:t>
                </a:r>
                <a:r>
                  <a:rPr lang="en-US" dirty="0" smtClean="0"/>
                  <a:t>Top=3</a:t>
                </a:r>
                <a:endParaRPr lang="en-US" dirty="0"/>
              </a:p>
              <a:p>
                <a:endParaRPr lang="en-US" dirty="0"/>
              </a:p>
            </p:txBody>
          </p:sp>
          <p:sp>
            <p:nvSpPr>
              <p:cNvPr id="84" name="TextBox 83">
                <a:extLst>
                  <a:ext uri="{FF2B5EF4-FFF2-40B4-BE49-F238E27FC236}">
                    <a16:creationId xmlns:a16="http://schemas.microsoft.com/office/drawing/2014/main" id="{890ECEC4-A123-48A2-A6E1-3DD96FAC194D}"/>
                  </a:ext>
                </a:extLst>
              </p:cNvPr>
              <p:cNvSpPr txBox="1"/>
              <p:nvPr/>
            </p:nvSpPr>
            <p:spPr>
              <a:xfrm>
                <a:off x="2694432" y="4754880"/>
                <a:ext cx="312906" cy="369332"/>
              </a:xfrm>
              <a:prstGeom prst="rect">
                <a:avLst/>
              </a:prstGeom>
              <a:noFill/>
            </p:spPr>
            <p:txBody>
              <a:bodyPr wrap="none" rtlCol="0">
                <a:spAutoFit/>
              </a:bodyPr>
              <a:lstStyle/>
              <a:p>
                <a:r>
                  <a:rPr lang="en-US" dirty="0"/>
                  <a:t>0</a:t>
                </a:r>
              </a:p>
            </p:txBody>
          </p:sp>
          <p:sp>
            <p:nvSpPr>
              <p:cNvPr id="85" name="TextBox 84">
                <a:extLst>
                  <a:ext uri="{FF2B5EF4-FFF2-40B4-BE49-F238E27FC236}">
                    <a16:creationId xmlns:a16="http://schemas.microsoft.com/office/drawing/2014/main" id="{B23FF58E-6356-4B40-B1AD-F79FAE2E7953}"/>
                  </a:ext>
                </a:extLst>
              </p:cNvPr>
              <p:cNvSpPr txBox="1"/>
              <p:nvPr/>
            </p:nvSpPr>
            <p:spPr>
              <a:xfrm>
                <a:off x="2690346" y="4313396"/>
                <a:ext cx="312906" cy="369332"/>
              </a:xfrm>
              <a:prstGeom prst="rect">
                <a:avLst/>
              </a:prstGeom>
              <a:noFill/>
            </p:spPr>
            <p:txBody>
              <a:bodyPr wrap="none" rtlCol="0">
                <a:spAutoFit/>
              </a:bodyPr>
              <a:lstStyle/>
              <a:p>
                <a:r>
                  <a:rPr lang="en-US" dirty="0"/>
                  <a:t>1</a:t>
                </a:r>
              </a:p>
            </p:txBody>
          </p:sp>
          <p:sp>
            <p:nvSpPr>
              <p:cNvPr id="86" name="TextBox 85">
                <a:extLst>
                  <a:ext uri="{FF2B5EF4-FFF2-40B4-BE49-F238E27FC236}">
                    <a16:creationId xmlns:a16="http://schemas.microsoft.com/office/drawing/2014/main" id="{248BC444-9461-489C-A47A-7A7505D19D0A}"/>
                  </a:ext>
                </a:extLst>
              </p:cNvPr>
              <p:cNvSpPr txBox="1"/>
              <p:nvPr/>
            </p:nvSpPr>
            <p:spPr>
              <a:xfrm>
                <a:off x="2690346" y="3816048"/>
                <a:ext cx="312906" cy="369332"/>
              </a:xfrm>
              <a:prstGeom prst="rect">
                <a:avLst/>
              </a:prstGeom>
              <a:noFill/>
            </p:spPr>
            <p:txBody>
              <a:bodyPr wrap="none" rtlCol="0">
                <a:spAutoFit/>
              </a:bodyPr>
              <a:lstStyle/>
              <a:p>
                <a:r>
                  <a:rPr lang="en-US" dirty="0"/>
                  <a:t>2</a:t>
                </a:r>
              </a:p>
            </p:txBody>
          </p:sp>
          <p:sp>
            <p:nvSpPr>
              <p:cNvPr id="87" name="TextBox 86">
                <a:extLst>
                  <a:ext uri="{FF2B5EF4-FFF2-40B4-BE49-F238E27FC236}">
                    <a16:creationId xmlns:a16="http://schemas.microsoft.com/office/drawing/2014/main" id="{04B9FD2D-1EF5-4E4B-B183-BDFFC328517A}"/>
                  </a:ext>
                </a:extLst>
              </p:cNvPr>
              <p:cNvSpPr txBox="1"/>
              <p:nvPr/>
            </p:nvSpPr>
            <p:spPr>
              <a:xfrm>
                <a:off x="2702429" y="1724896"/>
                <a:ext cx="312906" cy="369332"/>
              </a:xfrm>
              <a:prstGeom prst="rect">
                <a:avLst/>
              </a:prstGeom>
              <a:noFill/>
            </p:spPr>
            <p:txBody>
              <a:bodyPr wrap="none" rtlCol="0">
                <a:spAutoFit/>
              </a:bodyPr>
              <a:lstStyle/>
              <a:p>
                <a:r>
                  <a:rPr lang="en-US" dirty="0"/>
                  <a:t>6</a:t>
                </a:r>
              </a:p>
            </p:txBody>
          </p:sp>
          <p:cxnSp>
            <p:nvCxnSpPr>
              <p:cNvPr id="88" name="Straight Arrow Connector 87">
                <a:extLst>
                  <a:ext uri="{FF2B5EF4-FFF2-40B4-BE49-F238E27FC236}">
                    <a16:creationId xmlns:a16="http://schemas.microsoft.com/office/drawing/2014/main" id="{DDF765F4-8D10-41D5-B344-B80C53E9CF0C}"/>
                  </a:ext>
                </a:extLst>
              </p:cNvPr>
              <p:cNvCxnSpPr>
                <a:cxnSpLocks/>
              </p:cNvCxnSpPr>
              <p:nvPr/>
            </p:nvCxnSpPr>
            <p:spPr>
              <a:xfrm flipH="1">
                <a:off x="3070825" y="3445193"/>
                <a:ext cx="677241"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89" name="TextBox 88">
                <a:extLst>
                  <a:ext uri="{FF2B5EF4-FFF2-40B4-BE49-F238E27FC236}">
                    <a16:creationId xmlns:a16="http://schemas.microsoft.com/office/drawing/2014/main" id="{AAAFEE2F-2826-4496-AFCB-5A1CC87E4AB4}"/>
                  </a:ext>
                </a:extLst>
              </p:cNvPr>
              <p:cNvSpPr txBox="1"/>
              <p:nvPr/>
            </p:nvSpPr>
            <p:spPr>
              <a:xfrm>
                <a:off x="3230517" y="3075861"/>
                <a:ext cx="590226" cy="369332"/>
              </a:xfrm>
              <a:prstGeom prst="rect">
                <a:avLst/>
              </a:prstGeom>
              <a:noFill/>
            </p:spPr>
            <p:txBody>
              <a:bodyPr wrap="none" rtlCol="0">
                <a:spAutoFit/>
              </a:bodyPr>
              <a:lstStyle/>
              <a:p>
                <a:r>
                  <a:rPr lang="en-US" dirty="0"/>
                  <a:t>Top</a:t>
                </a:r>
              </a:p>
            </p:txBody>
          </p:sp>
        </p:grpSp>
        <p:sp>
          <p:nvSpPr>
            <p:cNvPr id="73" name="Rectangle 72">
              <a:extLst>
                <a:ext uri="{FF2B5EF4-FFF2-40B4-BE49-F238E27FC236}">
                  <a16:creationId xmlns:a16="http://schemas.microsoft.com/office/drawing/2014/main" id="{2B3C9F51-BC41-4BD2-86FD-A934D3EB3F17}"/>
                </a:ext>
              </a:extLst>
            </p:cNvPr>
            <p:cNvSpPr/>
            <p:nvPr/>
          </p:nvSpPr>
          <p:spPr>
            <a:xfrm>
              <a:off x="1132444" y="3246718"/>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9</a:t>
              </a:r>
            </a:p>
          </p:txBody>
        </p:sp>
        <p:sp>
          <p:nvSpPr>
            <p:cNvPr id="74" name="Rectangle 73">
              <a:extLst>
                <a:ext uri="{FF2B5EF4-FFF2-40B4-BE49-F238E27FC236}">
                  <a16:creationId xmlns:a16="http://schemas.microsoft.com/office/drawing/2014/main" id="{E29C9B32-5D60-4898-8D7D-08486C955467}"/>
                </a:ext>
              </a:extLst>
            </p:cNvPr>
            <p:cNvSpPr/>
            <p:nvPr/>
          </p:nvSpPr>
          <p:spPr>
            <a:xfrm>
              <a:off x="1132444" y="274249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34A2EE29-71CF-4324-8A61-045911A7293C}"/>
                </a:ext>
              </a:extLst>
            </p:cNvPr>
            <p:cNvSpPr/>
            <p:nvPr/>
          </p:nvSpPr>
          <p:spPr>
            <a:xfrm>
              <a:off x="1129267" y="224002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950B1D08-51A4-4993-A990-701D41265008}"/>
                </a:ext>
              </a:extLst>
            </p:cNvPr>
            <p:cNvSpPr/>
            <p:nvPr/>
          </p:nvSpPr>
          <p:spPr>
            <a:xfrm>
              <a:off x="1123898" y="174157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77" name="TextBox 76">
              <a:extLst>
                <a:ext uri="{FF2B5EF4-FFF2-40B4-BE49-F238E27FC236}">
                  <a16:creationId xmlns:a16="http://schemas.microsoft.com/office/drawing/2014/main" id="{4D866510-7B9C-431A-8A90-6AC088D9C565}"/>
                </a:ext>
              </a:extLst>
            </p:cNvPr>
            <p:cNvSpPr txBox="1"/>
            <p:nvPr/>
          </p:nvSpPr>
          <p:spPr>
            <a:xfrm>
              <a:off x="2690346" y="3272501"/>
              <a:ext cx="312906" cy="369332"/>
            </a:xfrm>
            <a:prstGeom prst="rect">
              <a:avLst/>
            </a:prstGeom>
            <a:noFill/>
          </p:spPr>
          <p:txBody>
            <a:bodyPr wrap="none" rtlCol="0">
              <a:spAutoFit/>
            </a:bodyPr>
            <a:lstStyle/>
            <a:p>
              <a:r>
                <a:rPr lang="en-US" dirty="0"/>
                <a:t>3</a:t>
              </a:r>
            </a:p>
          </p:txBody>
        </p:sp>
        <p:sp>
          <p:nvSpPr>
            <p:cNvPr id="78" name="TextBox 77">
              <a:extLst>
                <a:ext uri="{FF2B5EF4-FFF2-40B4-BE49-F238E27FC236}">
                  <a16:creationId xmlns:a16="http://schemas.microsoft.com/office/drawing/2014/main" id="{892B4F98-470D-4C2A-89A6-842DBD32AD32}"/>
                </a:ext>
              </a:extLst>
            </p:cNvPr>
            <p:cNvSpPr txBox="1"/>
            <p:nvPr/>
          </p:nvSpPr>
          <p:spPr>
            <a:xfrm>
              <a:off x="2690346" y="2787345"/>
              <a:ext cx="312906" cy="369332"/>
            </a:xfrm>
            <a:prstGeom prst="rect">
              <a:avLst/>
            </a:prstGeom>
            <a:noFill/>
          </p:spPr>
          <p:txBody>
            <a:bodyPr wrap="none" rtlCol="0">
              <a:spAutoFit/>
            </a:bodyPr>
            <a:lstStyle/>
            <a:p>
              <a:r>
                <a:rPr lang="en-US" dirty="0"/>
                <a:t>4</a:t>
              </a:r>
            </a:p>
          </p:txBody>
        </p:sp>
        <p:sp>
          <p:nvSpPr>
            <p:cNvPr id="79" name="TextBox 78">
              <a:extLst>
                <a:ext uri="{FF2B5EF4-FFF2-40B4-BE49-F238E27FC236}">
                  <a16:creationId xmlns:a16="http://schemas.microsoft.com/office/drawing/2014/main" id="{268E1FFB-2218-4432-BB9A-141F17934FB2}"/>
                </a:ext>
              </a:extLst>
            </p:cNvPr>
            <p:cNvSpPr txBox="1"/>
            <p:nvPr/>
          </p:nvSpPr>
          <p:spPr>
            <a:xfrm>
              <a:off x="2690346" y="2334250"/>
              <a:ext cx="312906" cy="369332"/>
            </a:xfrm>
            <a:prstGeom prst="rect">
              <a:avLst/>
            </a:prstGeom>
            <a:noFill/>
          </p:spPr>
          <p:txBody>
            <a:bodyPr wrap="none" rtlCol="0">
              <a:spAutoFit/>
            </a:bodyPr>
            <a:lstStyle/>
            <a:p>
              <a:r>
                <a:rPr lang="en-US" dirty="0"/>
                <a:t>5</a:t>
              </a:r>
            </a:p>
          </p:txBody>
        </p:sp>
      </p:grpSp>
    </p:spTree>
    <p:extLst>
      <p:ext uri="{BB962C8B-B14F-4D97-AF65-F5344CB8AC3E}">
        <p14:creationId xmlns:p14="http://schemas.microsoft.com/office/powerpoint/2010/main" val="3267870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
                                            <p:txEl>
                                              <p:pRg st="0" end="0"/>
                                            </p:txEl>
                                          </p:spTgt>
                                        </p:tgtEl>
                                        <p:attrNameLst>
                                          <p:attrName>style.visibility</p:attrName>
                                        </p:attrNameLst>
                                      </p:cBhvr>
                                      <p:to>
                                        <p:strVal val="visible"/>
                                      </p:to>
                                    </p:set>
                                    <p:animEffect transition="in" filter="fade">
                                      <p:cBhvr>
                                        <p:cTn id="7" dur="500"/>
                                        <p:tgtEl>
                                          <p:spTgt spid="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
                                            <p:txEl>
                                              <p:pRg st="1" end="1"/>
                                            </p:txEl>
                                          </p:spTgt>
                                        </p:tgtEl>
                                        <p:attrNameLst>
                                          <p:attrName>style.visibility</p:attrName>
                                        </p:attrNameLst>
                                      </p:cBhvr>
                                      <p:to>
                                        <p:strVal val="visible"/>
                                      </p:to>
                                    </p:set>
                                    <p:animEffect transition="in" filter="fade">
                                      <p:cBhvr>
                                        <p:cTn id="12" dur="500"/>
                                        <p:tgtEl>
                                          <p:spTgt spid="51">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1">
                                            <p:txEl>
                                              <p:pRg st="2" end="2"/>
                                            </p:txEl>
                                          </p:spTgt>
                                        </p:tgtEl>
                                        <p:attrNameLst>
                                          <p:attrName>style.visibility</p:attrName>
                                        </p:attrNameLst>
                                      </p:cBhvr>
                                      <p:to>
                                        <p:strVal val="visible"/>
                                      </p:to>
                                    </p:set>
                                    <p:animEffect transition="in" filter="fade">
                                      <p:cBhvr>
                                        <p:cTn id="15" dur="500"/>
                                        <p:tgtEl>
                                          <p:spTgt spid="51">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1">
                                            <p:txEl>
                                              <p:pRg st="3" end="3"/>
                                            </p:txEl>
                                          </p:spTgt>
                                        </p:tgtEl>
                                        <p:attrNameLst>
                                          <p:attrName>style.visibility</p:attrName>
                                        </p:attrNameLst>
                                      </p:cBhvr>
                                      <p:to>
                                        <p:strVal val="visible"/>
                                      </p:to>
                                    </p:set>
                                    <p:animEffect transition="in" filter="fade">
                                      <p:cBhvr>
                                        <p:cTn id="18" dur="500"/>
                                        <p:tgtEl>
                                          <p:spTgt spid="51">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1">
                                            <p:txEl>
                                              <p:pRg st="4" end="4"/>
                                            </p:txEl>
                                          </p:spTgt>
                                        </p:tgtEl>
                                        <p:attrNameLst>
                                          <p:attrName>style.visibility</p:attrName>
                                        </p:attrNameLst>
                                      </p:cBhvr>
                                      <p:to>
                                        <p:strVal val="visible"/>
                                      </p:to>
                                    </p:set>
                                    <p:animEffect transition="in" filter="fade">
                                      <p:cBhvr>
                                        <p:cTn id="21" dur="500"/>
                                        <p:tgtEl>
                                          <p:spTgt spid="51">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1">
                                            <p:txEl>
                                              <p:pRg st="5" end="5"/>
                                            </p:txEl>
                                          </p:spTgt>
                                        </p:tgtEl>
                                        <p:attrNameLst>
                                          <p:attrName>style.visibility</p:attrName>
                                        </p:attrNameLst>
                                      </p:cBhvr>
                                      <p:to>
                                        <p:strVal val="visible"/>
                                      </p:to>
                                    </p:set>
                                    <p:animEffect transition="in" filter="fade">
                                      <p:cBhvr>
                                        <p:cTn id="24" dur="500"/>
                                        <p:tgtEl>
                                          <p:spTgt spid="51">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51">
                                            <p:txEl>
                                              <p:pRg st="6" end="6"/>
                                            </p:txEl>
                                          </p:spTgt>
                                        </p:tgtEl>
                                        <p:attrNameLst>
                                          <p:attrName>style.visibility</p:attrName>
                                        </p:attrNameLst>
                                      </p:cBhvr>
                                      <p:to>
                                        <p:strVal val="visible"/>
                                      </p:to>
                                    </p:set>
                                    <p:animEffect transition="in" filter="fade">
                                      <p:cBhvr>
                                        <p:cTn id="27" dur="500"/>
                                        <p:tgtEl>
                                          <p:spTgt spid="51">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51">
                                            <p:txEl>
                                              <p:pRg st="7" end="7"/>
                                            </p:txEl>
                                          </p:spTgt>
                                        </p:tgtEl>
                                        <p:attrNameLst>
                                          <p:attrName>style.visibility</p:attrName>
                                        </p:attrNameLst>
                                      </p:cBhvr>
                                      <p:to>
                                        <p:strVal val="visible"/>
                                      </p:to>
                                    </p:set>
                                    <p:animEffect transition="in" filter="fade">
                                      <p:cBhvr>
                                        <p:cTn id="30" dur="500"/>
                                        <p:tgtEl>
                                          <p:spTgt spid="51">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1"/>
                                        </p:tgtEl>
                                        <p:attrNameLst>
                                          <p:attrName>style.visibility</p:attrName>
                                        </p:attrNameLst>
                                      </p:cBhvr>
                                      <p:to>
                                        <p:strVal val="visible"/>
                                      </p:to>
                                    </p:set>
                                    <p:animEffect transition="in" filter="fade">
                                      <p:cBhvr>
                                        <p:cTn id="35"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338A1-DB69-43C1-B5F5-7C7CDC7FD9C4}"/>
              </a:ext>
            </a:extLst>
          </p:cNvPr>
          <p:cNvSpPr>
            <a:spLocks noGrp="1"/>
          </p:cNvSpPr>
          <p:nvPr>
            <p:ph type="title"/>
          </p:nvPr>
        </p:nvSpPr>
        <p:spPr/>
        <p:txBody>
          <a:bodyPr/>
          <a:lstStyle/>
          <a:p>
            <a:r>
              <a:rPr lang="en-US" b="1" dirty="0">
                <a:solidFill>
                  <a:schemeClr val="accent2"/>
                </a:solidFill>
              </a:rPr>
              <a:t>Stack Operations - Example</a:t>
            </a:r>
          </a:p>
        </p:txBody>
      </p:sp>
      <p:sp>
        <p:nvSpPr>
          <p:cNvPr id="19" name="TextBox 18">
            <a:extLst>
              <a:ext uri="{FF2B5EF4-FFF2-40B4-BE49-F238E27FC236}">
                <a16:creationId xmlns:a16="http://schemas.microsoft.com/office/drawing/2014/main" id="{46646C47-A931-4D37-9F03-43F24AFAB78C}"/>
              </a:ext>
            </a:extLst>
          </p:cNvPr>
          <p:cNvSpPr txBox="1"/>
          <p:nvPr/>
        </p:nvSpPr>
        <p:spPr>
          <a:xfrm>
            <a:off x="4432912" y="1862687"/>
            <a:ext cx="3608223" cy="3416320"/>
          </a:xfrm>
          <a:prstGeom prst="rect">
            <a:avLst/>
          </a:prstGeom>
          <a:noFill/>
        </p:spPr>
        <p:txBody>
          <a:bodyPr wrap="square" rtlCol="0">
            <a:spAutoFit/>
          </a:bodyPr>
          <a:lstStyle/>
          <a:p>
            <a:r>
              <a:rPr lang="en-US" sz="2400" b="1" dirty="0"/>
              <a:t>Pop ()</a:t>
            </a:r>
          </a:p>
          <a:p>
            <a:r>
              <a:rPr lang="en-US" sz="2400" b="1" dirty="0"/>
              <a:t>{</a:t>
            </a:r>
          </a:p>
          <a:p>
            <a:r>
              <a:rPr lang="en-US" sz="2400" b="1" dirty="0"/>
              <a:t>	if isEmpty() then</a:t>
            </a:r>
          </a:p>
          <a:p>
            <a:r>
              <a:rPr lang="en-US" sz="2400" b="1" dirty="0"/>
              <a:t>		“Underflow”</a:t>
            </a:r>
          </a:p>
          <a:p>
            <a:r>
              <a:rPr lang="en-US" sz="2400" b="1" dirty="0"/>
              <a:t>	else</a:t>
            </a:r>
          </a:p>
          <a:p>
            <a:r>
              <a:rPr lang="en-US" sz="2400" b="1" dirty="0"/>
              <a:t>		Top=Top-1</a:t>
            </a:r>
          </a:p>
          <a:p>
            <a:r>
              <a:rPr lang="en-US" sz="2400" b="1" dirty="0"/>
              <a:t>		</a:t>
            </a:r>
            <a:r>
              <a:rPr lang="en-US" sz="2400" b="1" dirty="0" smtClean="0"/>
              <a:t>return</a:t>
            </a:r>
          </a:p>
          <a:p>
            <a:r>
              <a:rPr lang="en-US" sz="2400" b="1" dirty="0" smtClean="0"/>
              <a:t>}</a:t>
            </a:r>
            <a:endParaRPr lang="en-US" sz="2400" b="1" dirty="0"/>
          </a:p>
        </p:txBody>
      </p:sp>
      <p:grpSp>
        <p:nvGrpSpPr>
          <p:cNvPr id="89" name="Group 88">
            <a:extLst>
              <a:ext uri="{FF2B5EF4-FFF2-40B4-BE49-F238E27FC236}">
                <a16:creationId xmlns:a16="http://schemas.microsoft.com/office/drawing/2014/main" id="{6878FC5A-7A7E-4260-9E95-F9B64338F0AD}"/>
              </a:ext>
            </a:extLst>
          </p:cNvPr>
          <p:cNvGrpSpPr/>
          <p:nvPr/>
        </p:nvGrpSpPr>
        <p:grpSpPr>
          <a:xfrm>
            <a:off x="8644451" y="1951843"/>
            <a:ext cx="2860316" cy="4395643"/>
            <a:chOff x="1123898" y="1724896"/>
            <a:chExt cx="2860316" cy="4395643"/>
          </a:xfrm>
        </p:grpSpPr>
        <p:grpSp>
          <p:nvGrpSpPr>
            <p:cNvPr id="90" name="Group 89">
              <a:extLst>
                <a:ext uri="{FF2B5EF4-FFF2-40B4-BE49-F238E27FC236}">
                  <a16:creationId xmlns:a16="http://schemas.microsoft.com/office/drawing/2014/main" id="{E9BAA176-838A-46BC-840D-93A6DA0213D0}"/>
                </a:ext>
              </a:extLst>
            </p:cNvPr>
            <p:cNvGrpSpPr/>
            <p:nvPr/>
          </p:nvGrpSpPr>
          <p:grpSpPr>
            <a:xfrm>
              <a:off x="1133856" y="1724896"/>
              <a:ext cx="2850358" cy="4395643"/>
              <a:chOff x="1133856" y="1724896"/>
              <a:chExt cx="2850358" cy="4395643"/>
            </a:xfrm>
          </p:grpSpPr>
          <p:sp>
            <p:nvSpPr>
              <p:cNvPr id="98" name="Rectangle 97">
                <a:extLst>
                  <a:ext uri="{FF2B5EF4-FFF2-40B4-BE49-F238E27FC236}">
                    <a16:creationId xmlns:a16="http://schemas.microsoft.com/office/drawing/2014/main" id="{1A1F661B-3A63-4C53-99EF-6386534502C4}"/>
                  </a:ext>
                </a:extLst>
              </p:cNvPr>
              <p:cNvSpPr/>
              <p:nvPr/>
            </p:nvSpPr>
            <p:spPr>
              <a:xfrm>
                <a:off x="1133856" y="4754880"/>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7</a:t>
                </a:r>
              </a:p>
            </p:txBody>
          </p:sp>
          <p:sp>
            <p:nvSpPr>
              <p:cNvPr id="99" name="Rectangle 98">
                <a:extLst>
                  <a:ext uri="{FF2B5EF4-FFF2-40B4-BE49-F238E27FC236}">
                    <a16:creationId xmlns:a16="http://schemas.microsoft.com/office/drawing/2014/main" id="{672F559D-9DD1-4F56-B433-F52A610BC9BE}"/>
                  </a:ext>
                </a:extLst>
              </p:cNvPr>
              <p:cNvSpPr/>
              <p:nvPr/>
            </p:nvSpPr>
            <p:spPr>
              <a:xfrm>
                <a:off x="1133856" y="4248912"/>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3</a:t>
                </a:r>
              </a:p>
            </p:txBody>
          </p:sp>
          <p:sp>
            <p:nvSpPr>
              <p:cNvPr id="100" name="Rectangle 99">
                <a:extLst>
                  <a:ext uri="{FF2B5EF4-FFF2-40B4-BE49-F238E27FC236}">
                    <a16:creationId xmlns:a16="http://schemas.microsoft.com/office/drawing/2014/main" id="{4E8AC6B4-0F51-469B-B6A6-DB083CB1810F}"/>
                  </a:ext>
                </a:extLst>
              </p:cNvPr>
              <p:cNvSpPr/>
              <p:nvPr/>
            </p:nvSpPr>
            <p:spPr>
              <a:xfrm>
                <a:off x="1133856" y="374171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5</a:t>
                </a:r>
              </a:p>
            </p:txBody>
          </p:sp>
          <p:sp>
            <p:nvSpPr>
              <p:cNvPr id="101" name="TextBox 100">
                <a:extLst>
                  <a:ext uri="{FF2B5EF4-FFF2-40B4-BE49-F238E27FC236}">
                    <a16:creationId xmlns:a16="http://schemas.microsoft.com/office/drawing/2014/main" id="{AFE7257C-C292-426C-B5F8-4958479C3B7A}"/>
                  </a:ext>
                </a:extLst>
              </p:cNvPr>
              <p:cNvSpPr txBox="1"/>
              <p:nvPr/>
            </p:nvSpPr>
            <p:spPr>
              <a:xfrm>
                <a:off x="1133856" y="5474208"/>
                <a:ext cx="2260132" cy="646331"/>
              </a:xfrm>
              <a:prstGeom prst="rect">
                <a:avLst/>
              </a:prstGeom>
              <a:noFill/>
            </p:spPr>
            <p:txBody>
              <a:bodyPr wrap="square" rtlCol="0">
                <a:spAutoFit/>
              </a:bodyPr>
              <a:lstStyle/>
              <a:p>
                <a:r>
                  <a:rPr lang="en-US" dirty="0"/>
                  <a:t>Stack S, N=7, </a:t>
                </a:r>
                <a:r>
                  <a:rPr lang="en-US" dirty="0" smtClean="0"/>
                  <a:t>Top=2</a:t>
                </a:r>
                <a:endParaRPr lang="en-US" dirty="0"/>
              </a:p>
              <a:p>
                <a:endParaRPr lang="en-US" dirty="0"/>
              </a:p>
            </p:txBody>
          </p:sp>
          <p:sp>
            <p:nvSpPr>
              <p:cNvPr id="102" name="TextBox 101">
                <a:extLst>
                  <a:ext uri="{FF2B5EF4-FFF2-40B4-BE49-F238E27FC236}">
                    <a16:creationId xmlns:a16="http://schemas.microsoft.com/office/drawing/2014/main" id="{DED8EB66-8C3B-4AFE-B204-B55F8866E632}"/>
                  </a:ext>
                </a:extLst>
              </p:cNvPr>
              <p:cNvSpPr txBox="1"/>
              <p:nvPr/>
            </p:nvSpPr>
            <p:spPr>
              <a:xfrm>
                <a:off x="2694432" y="4754880"/>
                <a:ext cx="312906" cy="369332"/>
              </a:xfrm>
              <a:prstGeom prst="rect">
                <a:avLst/>
              </a:prstGeom>
              <a:noFill/>
            </p:spPr>
            <p:txBody>
              <a:bodyPr wrap="none" rtlCol="0">
                <a:spAutoFit/>
              </a:bodyPr>
              <a:lstStyle/>
              <a:p>
                <a:r>
                  <a:rPr lang="en-US" dirty="0"/>
                  <a:t>0</a:t>
                </a:r>
              </a:p>
            </p:txBody>
          </p:sp>
          <p:sp>
            <p:nvSpPr>
              <p:cNvPr id="103" name="TextBox 102">
                <a:extLst>
                  <a:ext uri="{FF2B5EF4-FFF2-40B4-BE49-F238E27FC236}">
                    <a16:creationId xmlns:a16="http://schemas.microsoft.com/office/drawing/2014/main" id="{AE54A39A-0732-491A-A3BD-1BA1B713F653}"/>
                  </a:ext>
                </a:extLst>
              </p:cNvPr>
              <p:cNvSpPr txBox="1"/>
              <p:nvPr/>
            </p:nvSpPr>
            <p:spPr>
              <a:xfrm>
                <a:off x="2690346" y="4313396"/>
                <a:ext cx="312906" cy="369332"/>
              </a:xfrm>
              <a:prstGeom prst="rect">
                <a:avLst/>
              </a:prstGeom>
              <a:noFill/>
            </p:spPr>
            <p:txBody>
              <a:bodyPr wrap="none" rtlCol="0">
                <a:spAutoFit/>
              </a:bodyPr>
              <a:lstStyle/>
              <a:p>
                <a:r>
                  <a:rPr lang="en-US" dirty="0"/>
                  <a:t>1</a:t>
                </a:r>
              </a:p>
            </p:txBody>
          </p:sp>
          <p:sp>
            <p:nvSpPr>
              <p:cNvPr id="104" name="TextBox 103">
                <a:extLst>
                  <a:ext uri="{FF2B5EF4-FFF2-40B4-BE49-F238E27FC236}">
                    <a16:creationId xmlns:a16="http://schemas.microsoft.com/office/drawing/2014/main" id="{1D25614A-CFF1-4500-9251-16B6CA49AD8B}"/>
                  </a:ext>
                </a:extLst>
              </p:cNvPr>
              <p:cNvSpPr txBox="1"/>
              <p:nvPr/>
            </p:nvSpPr>
            <p:spPr>
              <a:xfrm>
                <a:off x="2690346" y="3816048"/>
                <a:ext cx="312906" cy="369332"/>
              </a:xfrm>
              <a:prstGeom prst="rect">
                <a:avLst/>
              </a:prstGeom>
              <a:noFill/>
            </p:spPr>
            <p:txBody>
              <a:bodyPr wrap="none" rtlCol="0">
                <a:spAutoFit/>
              </a:bodyPr>
              <a:lstStyle/>
              <a:p>
                <a:r>
                  <a:rPr lang="en-US" dirty="0"/>
                  <a:t>2</a:t>
                </a:r>
              </a:p>
            </p:txBody>
          </p:sp>
          <p:sp>
            <p:nvSpPr>
              <p:cNvPr id="105" name="TextBox 104">
                <a:extLst>
                  <a:ext uri="{FF2B5EF4-FFF2-40B4-BE49-F238E27FC236}">
                    <a16:creationId xmlns:a16="http://schemas.microsoft.com/office/drawing/2014/main" id="{E809F226-0313-4911-B337-2E7D9F1B301C}"/>
                  </a:ext>
                </a:extLst>
              </p:cNvPr>
              <p:cNvSpPr txBox="1"/>
              <p:nvPr/>
            </p:nvSpPr>
            <p:spPr>
              <a:xfrm>
                <a:off x="2702429" y="1724896"/>
                <a:ext cx="312906" cy="369332"/>
              </a:xfrm>
              <a:prstGeom prst="rect">
                <a:avLst/>
              </a:prstGeom>
              <a:noFill/>
            </p:spPr>
            <p:txBody>
              <a:bodyPr wrap="none" rtlCol="0">
                <a:spAutoFit/>
              </a:bodyPr>
              <a:lstStyle/>
              <a:p>
                <a:r>
                  <a:rPr lang="en-US" dirty="0"/>
                  <a:t>6</a:t>
                </a:r>
              </a:p>
            </p:txBody>
          </p:sp>
          <p:cxnSp>
            <p:nvCxnSpPr>
              <p:cNvPr id="106" name="Straight Arrow Connector 105">
                <a:extLst>
                  <a:ext uri="{FF2B5EF4-FFF2-40B4-BE49-F238E27FC236}">
                    <a16:creationId xmlns:a16="http://schemas.microsoft.com/office/drawing/2014/main" id="{6C2E5056-C295-4A8D-BFB3-DD26BE3DB3F0}"/>
                  </a:ext>
                </a:extLst>
              </p:cNvPr>
              <p:cNvCxnSpPr>
                <a:cxnSpLocks/>
              </p:cNvCxnSpPr>
              <p:nvPr/>
            </p:nvCxnSpPr>
            <p:spPr>
              <a:xfrm flipH="1">
                <a:off x="3234296" y="4054181"/>
                <a:ext cx="677241"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07" name="TextBox 106">
                <a:extLst>
                  <a:ext uri="{FF2B5EF4-FFF2-40B4-BE49-F238E27FC236}">
                    <a16:creationId xmlns:a16="http://schemas.microsoft.com/office/drawing/2014/main" id="{F8C0BBF6-E9A8-4624-91DD-D70AEACFAADA}"/>
                  </a:ext>
                </a:extLst>
              </p:cNvPr>
              <p:cNvSpPr txBox="1"/>
              <p:nvPr/>
            </p:nvSpPr>
            <p:spPr>
              <a:xfrm>
                <a:off x="3393988" y="3684849"/>
                <a:ext cx="590226" cy="369332"/>
              </a:xfrm>
              <a:prstGeom prst="rect">
                <a:avLst/>
              </a:prstGeom>
              <a:noFill/>
            </p:spPr>
            <p:txBody>
              <a:bodyPr wrap="none" rtlCol="0">
                <a:spAutoFit/>
              </a:bodyPr>
              <a:lstStyle/>
              <a:p>
                <a:r>
                  <a:rPr lang="en-US" dirty="0"/>
                  <a:t>Top</a:t>
                </a:r>
              </a:p>
            </p:txBody>
          </p:sp>
        </p:grpSp>
        <p:sp>
          <p:nvSpPr>
            <p:cNvPr id="91" name="Rectangle 90">
              <a:extLst>
                <a:ext uri="{FF2B5EF4-FFF2-40B4-BE49-F238E27FC236}">
                  <a16:creationId xmlns:a16="http://schemas.microsoft.com/office/drawing/2014/main" id="{B1F9940A-48A2-47CD-B5B6-CB014AC8E5CB}"/>
                </a:ext>
              </a:extLst>
            </p:cNvPr>
            <p:cNvSpPr/>
            <p:nvPr/>
          </p:nvSpPr>
          <p:spPr>
            <a:xfrm>
              <a:off x="1132444" y="3246718"/>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E96076E3-AAE0-49CA-A33A-2AFB15ACCE85}"/>
                </a:ext>
              </a:extLst>
            </p:cNvPr>
            <p:cNvSpPr/>
            <p:nvPr/>
          </p:nvSpPr>
          <p:spPr>
            <a:xfrm>
              <a:off x="1132444" y="274249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060E83EC-03A1-4D2C-ADE9-FAE325D57392}"/>
                </a:ext>
              </a:extLst>
            </p:cNvPr>
            <p:cNvSpPr/>
            <p:nvPr/>
          </p:nvSpPr>
          <p:spPr>
            <a:xfrm>
              <a:off x="1129267" y="224002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431CA3D3-BC59-423E-B5D4-99D92C1FC0CB}"/>
                </a:ext>
              </a:extLst>
            </p:cNvPr>
            <p:cNvSpPr/>
            <p:nvPr/>
          </p:nvSpPr>
          <p:spPr>
            <a:xfrm>
              <a:off x="1123898" y="174157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95" name="TextBox 94">
              <a:extLst>
                <a:ext uri="{FF2B5EF4-FFF2-40B4-BE49-F238E27FC236}">
                  <a16:creationId xmlns:a16="http://schemas.microsoft.com/office/drawing/2014/main" id="{05B528A3-0D21-47EA-8B2B-B9A6646B29F2}"/>
                </a:ext>
              </a:extLst>
            </p:cNvPr>
            <p:cNvSpPr txBox="1"/>
            <p:nvPr/>
          </p:nvSpPr>
          <p:spPr>
            <a:xfrm>
              <a:off x="2690346" y="3272501"/>
              <a:ext cx="312906" cy="369332"/>
            </a:xfrm>
            <a:prstGeom prst="rect">
              <a:avLst/>
            </a:prstGeom>
            <a:noFill/>
          </p:spPr>
          <p:txBody>
            <a:bodyPr wrap="none" rtlCol="0">
              <a:spAutoFit/>
            </a:bodyPr>
            <a:lstStyle/>
            <a:p>
              <a:r>
                <a:rPr lang="en-US" dirty="0"/>
                <a:t>3</a:t>
              </a:r>
            </a:p>
          </p:txBody>
        </p:sp>
        <p:sp>
          <p:nvSpPr>
            <p:cNvPr id="96" name="TextBox 95">
              <a:extLst>
                <a:ext uri="{FF2B5EF4-FFF2-40B4-BE49-F238E27FC236}">
                  <a16:creationId xmlns:a16="http://schemas.microsoft.com/office/drawing/2014/main" id="{00B9C477-16B4-4484-9FE5-3F588E81F638}"/>
                </a:ext>
              </a:extLst>
            </p:cNvPr>
            <p:cNvSpPr txBox="1"/>
            <p:nvPr/>
          </p:nvSpPr>
          <p:spPr>
            <a:xfrm>
              <a:off x="2690346" y="2787345"/>
              <a:ext cx="312906" cy="369332"/>
            </a:xfrm>
            <a:prstGeom prst="rect">
              <a:avLst/>
            </a:prstGeom>
            <a:noFill/>
          </p:spPr>
          <p:txBody>
            <a:bodyPr wrap="none" rtlCol="0">
              <a:spAutoFit/>
            </a:bodyPr>
            <a:lstStyle/>
            <a:p>
              <a:r>
                <a:rPr lang="en-US" dirty="0"/>
                <a:t>4</a:t>
              </a:r>
            </a:p>
          </p:txBody>
        </p:sp>
        <p:sp>
          <p:nvSpPr>
            <p:cNvPr id="97" name="TextBox 96">
              <a:extLst>
                <a:ext uri="{FF2B5EF4-FFF2-40B4-BE49-F238E27FC236}">
                  <a16:creationId xmlns:a16="http://schemas.microsoft.com/office/drawing/2014/main" id="{5EE5DEFF-79AB-4199-A330-86400F261C0E}"/>
                </a:ext>
              </a:extLst>
            </p:cNvPr>
            <p:cNvSpPr txBox="1"/>
            <p:nvPr/>
          </p:nvSpPr>
          <p:spPr>
            <a:xfrm>
              <a:off x="2690346" y="2334250"/>
              <a:ext cx="312906" cy="369332"/>
            </a:xfrm>
            <a:prstGeom prst="rect">
              <a:avLst/>
            </a:prstGeom>
            <a:noFill/>
          </p:spPr>
          <p:txBody>
            <a:bodyPr wrap="none" rtlCol="0">
              <a:spAutoFit/>
            </a:bodyPr>
            <a:lstStyle/>
            <a:p>
              <a:r>
                <a:rPr lang="en-US" dirty="0"/>
                <a:t>5</a:t>
              </a:r>
            </a:p>
          </p:txBody>
        </p:sp>
      </p:grpSp>
      <p:grpSp>
        <p:nvGrpSpPr>
          <p:cNvPr id="108" name="Group 107">
            <a:extLst>
              <a:ext uri="{FF2B5EF4-FFF2-40B4-BE49-F238E27FC236}">
                <a16:creationId xmlns:a16="http://schemas.microsoft.com/office/drawing/2014/main" id="{742D7E39-04E1-4D3B-A99C-A067D2BD7FAC}"/>
              </a:ext>
            </a:extLst>
          </p:cNvPr>
          <p:cNvGrpSpPr/>
          <p:nvPr/>
        </p:nvGrpSpPr>
        <p:grpSpPr>
          <a:xfrm>
            <a:off x="812252" y="1951843"/>
            <a:ext cx="2827414" cy="4118644"/>
            <a:chOff x="1123898" y="1724896"/>
            <a:chExt cx="2827414" cy="4118644"/>
          </a:xfrm>
        </p:grpSpPr>
        <p:grpSp>
          <p:nvGrpSpPr>
            <p:cNvPr id="109" name="Group 108">
              <a:extLst>
                <a:ext uri="{FF2B5EF4-FFF2-40B4-BE49-F238E27FC236}">
                  <a16:creationId xmlns:a16="http://schemas.microsoft.com/office/drawing/2014/main" id="{4370F8DA-9A09-4A7F-A3AC-998394021D07}"/>
                </a:ext>
              </a:extLst>
            </p:cNvPr>
            <p:cNvGrpSpPr/>
            <p:nvPr/>
          </p:nvGrpSpPr>
          <p:grpSpPr>
            <a:xfrm>
              <a:off x="1133856" y="1724896"/>
              <a:ext cx="2817456" cy="4118644"/>
              <a:chOff x="1133856" y="1724896"/>
              <a:chExt cx="2817456" cy="4118644"/>
            </a:xfrm>
          </p:grpSpPr>
          <p:sp>
            <p:nvSpPr>
              <p:cNvPr id="117" name="Rectangle 116">
                <a:extLst>
                  <a:ext uri="{FF2B5EF4-FFF2-40B4-BE49-F238E27FC236}">
                    <a16:creationId xmlns:a16="http://schemas.microsoft.com/office/drawing/2014/main" id="{2DA9A0AD-8A36-4687-9527-FCC3E62946AC}"/>
                  </a:ext>
                </a:extLst>
              </p:cNvPr>
              <p:cNvSpPr/>
              <p:nvPr/>
            </p:nvSpPr>
            <p:spPr>
              <a:xfrm>
                <a:off x="1133856" y="4754880"/>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7</a:t>
                </a:r>
              </a:p>
            </p:txBody>
          </p:sp>
          <p:sp>
            <p:nvSpPr>
              <p:cNvPr id="118" name="Rectangle 117">
                <a:extLst>
                  <a:ext uri="{FF2B5EF4-FFF2-40B4-BE49-F238E27FC236}">
                    <a16:creationId xmlns:a16="http://schemas.microsoft.com/office/drawing/2014/main" id="{36217EC0-BCA8-4795-9925-EA926D98B273}"/>
                  </a:ext>
                </a:extLst>
              </p:cNvPr>
              <p:cNvSpPr/>
              <p:nvPr/>
            </p:nvSpPr>
            <p:spPr>
              <a:xfrm>
                <a:off x="1133856" y="4248912"/>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3</a:t>
                </a:r>
              </a:p>
            </p:txBody>
          </p:sp>
          <p:sp>
            <p:nvSpPr>
              <p:cNvPr id="119" name="Rectangle 118">
                <a:extLst>
                  <a:ext uri="{FF2B5EF4-FFF2-40B4-BE49-F238E27FC236}">
                    <a16:creationId xmlns:a16="http://schemas.microsoft.com/office/drawing/2014/main" id="{31438571-C341-4C7F-9068-7ED03EF50FCA}"/>
                  </a:ext>
                </a:extLst>
              </p:cNvPr>
              <p:cNvSpPr/>
              <p:nvPr/>
            </p:nvSpPr>
            <p:spPr>
              <a:xfrm>
                <a:off x="1133856" y="374171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5</a:t>
                </a:r>
              </a:p>
            </p:txBody>
          </p:sp>
          <p:sp>
            <p:nvSpPr>
              <p:cNvPr id="120" name="TextBox 119">
                <a:extLst>
                  <a:ext uri="{FF2B5EF4-FFF2-40B4-BE49-F238E27FC236}">
                    <a16:creationId xmlns:a16="http://schemas.microsoft.com/office/drawing/2014/main" id="{536739D9-D2FF-4885-9BFA-7CA9AA2DBFA7}"/>
                  </a:ext>
                </a:extLst>
              </p:cNvPr>
              <p:cNvSpPr txBox="1"/>
              <p:nvPr/>
            </p:nvSpPr>
            <p:spPr>
              <a:xfrm>
                <a:off x="1133856" y="5474208"/>
                <a:ext cx="2260132" cy="369332"/>
              </a:xfrm>
              <a:prstGeom prst="rect">
                <a:avLst/>
              </a:prstGeom>
              <a:noFill/>
            </p:spPr>
            <p:txBody>
              <a:bodyPr wrap="square" rtlCol="0">
                <a:spAutoFit/>
              </a:bodyPr>
              <a:lstStyle/>
              <a:p>
                <a:r>
                  <a:rPr lang="en-US" dirty="0"/>
                  <a:t>Stack S, N=7</a:t>
                </a:r>
              </a:p>
            </p:txBody>
          </p:sp>
          <p:sp>
            <p:nvSpPr>
              <p:cNvPr id="121" name="TextBox 120">
                <a:extLst>
                  <a:ext uri="{FF2B5EF4-FFF2-40B4-BE49-F238E27FC236}">
                    <a16:creationId xmlns:a16="http://schemas.microsoft.com/office/drawing/2014/main" id="{FFA8062A-95CA-49EF-B36A-D43FBA28A1FF}"/>
                  </a:ext>
                </a:extLst>
              </p:cNvPr>
              <p:cNvSpPr txBox="1"/>
              <p:nvPr/>
            </p:nvSpPr>
            <p:spPr>
              <a:xfrm>
                <a:off x="2694432" y="4754880"/>
                <a:ext cx="312906" cy="369332"/>
              </a:xfrm>
              <a:prstGeom prst="rect">
                <a:avLst/>
              </a:prstGeom>
              <a:noFill/>
            </p:spPr>
            <p:txBody>
              <a:bodyPr wrap="none" rtlCol="0">
                <a:spAutoFit/>
              </a:bodyPr>
              <a:lstStyle/>
              <a:p>
                <a:r>
                  <a:rPr lang="en-US" dirty="0"/>
                  <a:t>0</a:t>
                </a:r>
              </a:p>
            </p:txBody>
          </p:sp>
          <p:sp>
            <p:nvSpPr>
              <p:cNvPr id="122" name="TextBox 121">
                <a:extLst>
                  <a:ext uri="{FF2B5EF4-FFF2-40B4-BE49-F238E27FC236}">
                    <a16:creationId xmlns:a16="http://schemas.microsoft.com/office/drawing/2014/main" id="{DAF2DF9F-0BDE-4B12-B8A6-6EE25D471304}"/>
                  </a:ext>
                </a:extLst>
              </p:cNvPr>
              <p:cNvSpPr txBox="1"/>
              <p:nvPr/>
            </p:nvSpPr>
            <p:spPr>
              <a:xfrm>
                <a:off x="2690346" y="4313396"/>
                <a:ext cx="312906" cy="369332"/>
              </a:xfrm>
              <a:prstGeom prst="rect">
                <a:avLst/>
              </a:prstGeom>
              <a:noFill/>
            </p:spPr>
            <p:txBody>
              <a:bodyPr wrap="none" rtlCol="0">
                <a:spAutoFit/>
              </a:bodyPr>
              <a:lstStyle/>
              <a:p>
                <a:r>
                  <a:rPr lang="en-US" dirty="0"/>
                  <a:t>1</a:t>
                </a:r>
              </a:p>
            </p:txBody>
          </p:sp>
          <p:sp>
            <p:nvSpPr>
              <p:cNvPr id="123" name="TextBox 122">
                <a:extLst>
                  <a:ext uri="{FF2B5EF4-FFF2-40B4-BE49-F238E27FC236}">
                    <a16:creationId xmlns:a16="http://schemas.microsoft.com/office/drawing/2014/main" id="{5D18E454-5659-4351-A43F-E27FC8853666}"/>
                  </a:ext>
                </a:extLst>
              </p:cNvPr>
              <p:cNvSpPr txBox="1"/>
              <p:nvPr/>
            </p:nvSpPr>
            <p:spPr>
              <a:xfrm>
                <a:off x="2690346" y="3816048"/>
                <a:ext cx="312906" cy="369332"/>
              </a:xfrm>
              <a:prstGeom prst="rect">
                <a:avLst/>
              </a:prstGeom>
              <a:noFill/>
            </p:spPr>
            <p:txBody>
              <a:bodyPr wrap="none" rtlCol="0">
                <a:spAutoFit/>
              </a:bodyPr>
              <a:lstStyle/>
              <a:p>
                <a:r>
                  <a:rPr lang="en-US" dirty="0"/>
                  <a:t>2</a:t>
                </a:r>
              </a:p>
            </p:txBody>
          </p:sp>
          <p:sp>
            <p:nvSpPr>
              <p:cNvPr id="124" name="TextBox 123">
                <a:extLst>
                  <a:ext uri="{FF2B5EF4-FFF2-40B4-BE49-F238E27FC236}">
                    <a16:creationId xmlns:a16="http://schemas.microsoft.com/office/drawing/2014/main" id="{FC44BBED-B30F-44BB-A2D4-B0C85AEC13A0}"/>
                  </a:ext>
                </a:extLst>
              </p:cNvPr>
              <p:cNvSpPr txBox="1"/>
              <p:nvPr/>
            </p:nvSpPr>
            <p:spPr>
              <a:xfrm>
                <a:off x="2702429" y="1724896"/>
                <a:ext cx="312906" cy="369332"/>
              </a:xfrm>
              <a:prstGeom prst="rect">
                <a:avLst/>
              </a:prstGeom>
              <a:noFill/>
            </p:spPr>
            <p:txBody>
              <a:bodyPr wrap="none" rtlCol="0">
                <a:spAutoFit/>
              </a:bodyPr>
              <a:lstStyle/>
              <a:p>
                <a:r>
                  <a:rPr lang="en-US" dirty="0"/>
                  <a:t>6</a:t>
                </a:r>
              </a:p>
            </p:txBody>
          </p:sp>
          <p:cxnSp>
            <p:nvCxnSpPr>
              <p:cNvPr id="125" name="Straight Arrow Connector 124">
                <a:extLst>
                  <a:ext uri="{FF2B5EF4-FFF2-40B4-BE49-F238E27FC236}">
                    <a16:creationId xmlns:a16="http://schemas.microsoft.com/office/drawing/2014/main" id="{14FF0A6B-7ED0-4E8F-A74C-F9E6EBD7E4A2}"/>
                  </a:ext>
                </a:extLst>
              </p:cNvPr>
              <p:cNvCxnSpPr>
                <a:cxnSpLocks/>
              </p:cNvCxnSpPr>
              <p:nvPr/>
            </p:nvCxnSpPr>
            <p:spPr>
              <a:xfrm flipH="1">
                <a:off x="3201394" y="3500183"/>
                <a:ext cx="677241"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26" name="TextBox 125">
                <a:extLst>
                  <a:ext uri="{FF2B5EF4-FFF2-40B4-BE49-F238E27FC236}">
                    <a16:creationId xmlns:a16="http://schemas.microsoft.com/office/drawing/2014/main" id="{0250387C-E424-468D-B1D8-DBFD857179D4}"/>
                  </a:ext>
                </a:extLst>
              </p:cNvPr>
              <p:cNvSpPr txBox="1"/>
              <p:nvPr/>
            </p:nvSpPr>
            <p:spPr>
              <a:xfrm>
                <a:off x="3361086" y="3130851"/>
                <a:ext cx="590226" cy="369332"/>
              </a:xfrm>
              <a:prstGeom prst="rect">
                <a:avLst/>
              </a:prstGeom>
              <a:noFill/>
            </p:spPr>
            <p:txBody>
              <a:bodyPr wrap="none" rtlCol="0">
                <a:spAutoFit/>
              </a:bodyPr>
              <a:lstStyle/>
              <a:p>
                <a:r>
                  <a:rPr lang="en-US" dirty="0"/>
                  <a:t>Top</a:t>
                </a:r>
              </a:p>
            </p:txBody>
          </p:sp>
        </p:grpSp>
        <p:sp>
          <p:nvSpPr>
            <p:cNvPr id="110" name="Rectangle 109">
              <a:extLst>
                <a:ext uri="{FF2B5EF4-FFF2-40B4-BE49-F238E27FC236}">
                  <a16:creationId xmlns:a16="http://schemas.microsoft.com/office/drawing/2014/main" id="{561F11F4-40A8-4220-A26D-E36DC81D1C44}"/>
                </a:ext>
              </a:extLst>
            </p:cNvPr>
            <p:cNvSpPr/>
            <p:nvPr/>
          </p:nvSpPr>
          <p:spPr>
            <a:xfrm>
              <a:off x="1132444" y="3246718"/>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9</a:t>
              </a:r>
            </a:p>
          </p:txBody>
        </p:sp>
        <p:sp>
          <p:nvSpPr>
            <p:cNvPr id="111" name="Rectangle 110">
              <a:extLst>
                <a:ext uri="{FF2B5EF4-FFF2-40B4-BE49-F238E27FC236}">
                  <a16:creationId xmlns:a16="http://schemas.microsoft.com/office/drawing/2014/main" id="{44131160-1B9E-4C34-894B-BF105EB180CB}"/>
                </a:ext>
              </a:extLst>
            </p:cNvPr>
            <p:cNvSpPr/>
            <p:nvPr/>
          </p:nvSpPr>
          <p:spPr>
            <a:xfrm>
              <a:off x="1132444" y="274249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E0152529-1394-4E1E-AFBF-42213DEB079F}"/>
                </a:ext>
              </a:extLst>
            </p:cNvPr>
            <p:cNvSpPr/>
            <p:nvPr/>
          </p:nvSpPr>
          <p:spPr>
            <a:xfrm>
              <a:off x="1129267" y="224002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025071B6-A163-4E26-90B2-FC67D5FD1921}"/>
                </a:ext>
              </a:extLst>
            </p:cNvPr>
            <p:cNvSpPr/>
            <p:nvPr/>
          </p:nvSpPr>
          <p:spPr>
            <a:xfrm>
              <a:off x="1123898" y="174157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114" name="TextBox 113">
              <a:extLst>
                <a:ext uri="{FF2B5EF4-FFF2-40B4-BE49-F238E27FC236}">
                  <a16:creationId xmlns:a16="http://schemas.microsoft.com/office/drawing/2014/main" id="{BBAD5448-8F68-4C9E-97AE-0F90F18443A8}"/>
                </a:ext>
              </a:extLst>
            </p:cNvPr>
            <p:cNvSpPr txBox="1"/>
            <p:nvPr/>
          </p:nvSpPr>
          <p:spPr>
            <a:xfrm>
              <a:off x="2690346" y="3272501"/>
              <a:ext cx="312906" cy="369332"/>
            </a:xfrm>
            <a:prstGeom prst="rect">
              <a:avLst/>
            </a:prstGeom>
            <a:noFill/>
          </p:spPr>
          <p:txBody>
            <a:bodyPr wrap="none" rtlCol="0">
              <a:spAutoFit/>
            </a:bodyPr>
            <a:lstStyle/>
            <a:p>
              <a:r>
                <a:rPr lang="en-US" dirty="0"/>
                <a:t>3</a:t>
              </a:r>
            </a:p>
          </p:txBody>
        </p:sp>
        <p:sp>
          <p:nvSpPr>
            <p:cNvPr id="115" name="TextBox 114">
              <a:extLst>
                <a:ext uri="{FF2B5EF4-FFF2-40B4-BE49-F238E27FC236}">
                  <a16:creationId xmlns:a16="http://schemas.microsoft.com/office/drawing/2014/main" id="{E75F8E57-E15D-4288-BA90-F984CA3C9D08}"/>
                </a:ext>
              </a:extLst>
            </p:cNvPr>
            <p:cNvSpPr txBox="1"/>
            <p:nvPr/>
          </p:nvSpPr>
          <p:spPr>
            <a:xfrm>
              <a:off x="2690346" y="2787345"/>
              <a:ext cx="312906" cy="369332"/>
            </a:xfrm>
            <a:prstGeom prst="rect">
              <a:avLst/>
            </a:prstGeom>
            <a:noFill/>
          </p:spPr>
          <p:txBody>
            <a:bodyPr wrap="none" rtlCol="0">
              <a:spAutoFit/>
            </a:bodyPr>
            <a:lstStyle/>
            <a:p>
              <a:r>
                <a:rPr lang="en-US" dirty="0"/>
                <a:t>4</a:t>
              </a:r>
            </a:p>
          </p:txBody>
        </p:sp>
        <p:sp>
          <p:nvSpPr>
            <p:cNvPr id="116" name="TextBox 115">
              <a:extLst>
                <a:ext uri="{FF2B5EF4-FFF2-40B4-BE49-F238E27FC236}">
                  <a16:creationId xmlns:a16="http://schemas.microsoft.com/office/drawing/2014/main" id="{B9E39743-C0B8-4CA3-8B1F-51B30399FD1F}"/>
                </a:ext>
              </a:extLst>
            </p:cNvPr>
            <p:cNvSpPr txBox="1"/>
            <p:nvPr/>
          </p:nvSpPr>
          <p:spPr>
            <a:xfrm>
              <a:off x="2690346" y="2334250"/>
              <a:ext cx="312906" cy="369332"/>
            </a:xfrm>
            <a:prstGeom prst="rect">
              <a:avLst/>
            </a:prstGeom>
            <a:noFill/>
          </p:spPr>
          <p:txBody>
            <a:bodyPr wrap="none" rtlCol="0">
              <a:spAutoFit/>
            </a:bodyPr>
            <a:lstStyle/>
            <a:p>
              <a:r>
                <a:rPr lang="en-US" dirty="0"/>
                <a:t>5</a:t>
              </a:r>
            </a:p>
          </p:txBody>
        </p:sp>
      </p:grpSp>
    </p:spTree>
    <p:extLst>
      <p:ext uri="{BB962C8B-B14F-4D97-AF65-F5344CB8AC3E}">
        <p14:creationId xmlns:p14="http://schemas.microsoft.com/office/powerpoint/2010/main" val="1880867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
                                            <p:txEl>
                                              <p:pRg st="1" end="1"/>
                                            </p:txEl>
                                          </p:spTgt>
                                        </p:tgtEl>
                                        <p:attrNameLst>
                                          <p:attrName>style.visibility</p:attrName>
                                        </p:attrNameLst>
                                      </p:cBhvr>
                                      <p:to>
                                        <p:strVal val="visible"/>
                                      </p:to>
                                    </p:set>
                                    <p:animEffect transition="in" filter="fade">
                                      <p:cBhvr>
                                        <p:cTn id="12" dur="500"/>
                                        <p:tgtEl>
                                          <p:spTgt spid="19">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9">
                                            <p:txEl>
                                              <p:pRg st="2" end="2"/>
                                            </p:txEl>
                                          </p:spTgt>
                                        </p:tgtEl>
                                        <p:attrNameLst>
                                          <p:attrName>style.visibility</p:attrName>
                                        </p:attrNameLst>
                                      </p:cBhvr>
                                      <p:to>
                                        <p:strVal val="visible"/>
                                      </p:to>
                                    </p:set>
                                    <p:animEffect transition="in" filter="fade">
                                      <p:cBhvr>
                                        <p:cTn id="15" dur="500"/>
                                        <p:tgtEl>
                                          <p:spTgt spid="19">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9">
                                            <p:txEl>
                                              <p:pRg st="3" end="3"/>
                                            </p:txEl>
                                          </p:spTgt>
                                        </p:tgtEl>
                                        <p:attrNameLst>
                                          <p:attrName>style.visibility</p:attrName>
                                        </p:attrNameLst>
                                      </p:cBhvr>
                                      <p:to>
                                        <p:strVal val="visible"/>
                                      </p:to>
                                    </p:set>
                                    <p:animEffect transition="in" filter="fade">
                                      <p:cBhvr>
                                        <p:cTn id="18" dur="500"/>
                                        <p:tgtEl>
                                          <p:spTgt spid="19">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9">
                                            <p:txEl>
                                              <p:pRg st="4" end="4"/>
                                            </p:txEl>
                                          </p:spTgt>
                                        </p:tgtEl>
                                        <p:attrNameLst>
                                          <p:attrName>style.visibility</p:attrName>
                                        </p:attrNameLst>
                                      </p:cBhvr>
                                      <p:to>
                                        <p:strVal val="visible"/>
                                      </p:to>
                                    </p:set>
                                    <p:animEffect transition="in" filter="fade">
                                      <p:cBhvr>
                                        <p:cTn id="21" dur="500"/>
                                        <p:tgtEl>
                                          <p:spTgt spid="19">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9">
                                            <p:txEl>
                                              <p:pRg st="5" end="5"/>
                                            </p:txEl>
                                          </p:spTgt>
                                        </p:tgtEl>
                                        <p:attrNameLst>
                                          <p:attrName>style.visibility</p:attrName>
                                        </p:attrNameLst>
                                      </p:cBhvr>
                                      <p:to>
                                        <p:strVal val="visible"/>
                                      </p:to>
                                    </p:set>
                                    <p:animEffect transition="in" filter="fade">
                                      <p:cBhvr>
                                        <p:cTn id="24" dur="500"/>
                                        <p:tgtEl>
                                          <p:spTgt spid="19">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9">
                                            <p:txEl>
                                              <p:pRg st="6" end="6"/>
                                            </p:txEl>
                                          </p:spTgt>
                                        </p:tgtEl>
                                        <p:attrNameLst>
                                          <p:attrName>style.visibility</p:attrName>
                                        </p:attrNameLst>
                                      </p:cBhvr>
                                      <p:to>
                                        <p:strVal val="visible"/>
                                      </p:to>
                                    </p:set>
                                    <p:animEffect transition="in" filter="fade">
                                      <p:cBhvr>
                                        <p:cTn id="27" dur="500"/>
                                        <p:tgtEl>
                                          <p:spTgt spid="19">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9">
                                            <p:txEl>
                                              <p:pRg st="7" end="7"/>
                                            </p:txEl>
                                          </p:spTgt>
                                        </p:tgtEl>
                                        <p:attrNameLst>
                                          <p:attrName>style.visibility</p:attrName>
                                        </p:attrNameLst>
                                      </p:cBhvr>
                                      <p:to>
                                        <p:strVal val="visible"/>
                                      </p:to>
                                    </p:set>
                                    <p:animEffect transition="in" filter="fade">
                                      <p:cBhvr>
                                        <p:cTn id="30" dur="500"/>
                                        <p:tgtEl>
                                          <p:spTgt spid="19">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89"/>
                                        </p:tgtEl>
                                        <p:attrNameLst>
                                          <p:attrName>style.visibility</p:attrName>
                                        </p:attrNameLst>
                                      </p:cBhvr>
                                      <p:to>
                                        <p:strVal val="visible"/>
                                      </p:to>
                                    </p:set>
                                    <p:animEffect transition="in" filter="fade">
                                      <p:cBhvr>
                                        <p:cTn id="35" dur="500"/>
                                        <p:tgtEl>
                                          <p:spTgt spid="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338A1-DB69-43C1-B5F5-7C7CDC7FD9C4}"/>
              </a:ext>
            </a:extLst>
          </p:cNvPr>
          <p:cNvSpPr>
            <a:spLocks noGrp="1"/>
          </p:cNvSpPr>
          <p:nvPr>
            <p:ph type="title"/>
          </p:nvPr>
        </p:nvSpPr>
        <p:spPr/>
        <p:txBody>
          <a:bodyPr/>
          <a:lstStyle/>
          <a:p>
            <a:r>
              <a:rPr lang="en-US" b="1" dirty="0">
                <a:solidFill>
                  <a:schemeClr val="accent2"/>
                </a:solidFill>
              </a:rPr>
              <a:t>Stack Operations - Example</a:t>
            </a:r>
          </a:p>
        </p:txBody>
      </p:sp>
      <p:sp>
        <p:nvSpPr>
          <p:cNvPr id="19" name="TextBox 18">
            <a:extLst>
              <a:ext uri="{FF2B5EF4-FFF2-40B4-BE49-F238E27FC236}">
                <a16:creationId xmlns:a16="http://schemas.microsoft.com/office/drawing/2014/main" id="{46646C47-A931-4D37-9F03-43F24AFAB78C}"/>
              </a:ext>
            </a:extLst>
          </p:cNvPr>
          <p:cNvSpPr txBox="1"/>
          <p:nvPr/>
        </p:nvSpPr>
        <p:spPr>
          <a:xfrm>
            <a:off x="4398012" y="2128239"/>
            <a:ext cx="3266196" cy="3416320"/>
          </a:xfrm>
          <a:prstGeom prst="rect">
            <a:avLst/>
          </a:prstGeom>
          <a:noFill/>
        </p:spPr>
        <p:txBody>
          <a:bodyPr wrap="square" rtlCol="0">
            <a:spAutoFit/>
          </a:bodyPr>
          <a:lstStyle/>
          <a:p>
            <a:r>
              <a:rPr lang="en-US" sz="2400" b="1" dirty="0"/>
              <a:t>Pop ()</a:t>
            </a:r>
          </a:p>
          <a:p>
            <a:r>
              <a:rPr lang="en-US" sz="2400" b="1" dirty="0"/>
              <a:t>{</a:t>
            </a:r>
          </a:p>
          <a:p>
            <a:r>
              <a:rPr lang="en-US" sz="2400" b="1" dirty="0"/>
              <a:t>	if isEmpty() then</a:t>
            </a:r>
          </a:p>
          <a:p>
            <a:r>
              <a:rPr lang="en-US" sz="2400" b="1" dirty="0"/>
              <a:t>		“Underflow”</a:t>
            </a:r>
          </a:p>
          <a:p>
            <a:r>
              <a:rPr lang="en-US" sz="2400" b="1" dirty="0"/>
              <a:t>	else</a:t>
            </a:r>
          </a:p>
          <a:p>
            <a:r>
              <a:rPr lang="en-US" sz="2400" b="1" dirty="0"/>
              <a:t>		Top--</a:t>
            </a:r>
          </a:p>
          <a:p>
            <a:r>
              <a:rPr lang="en-US" sz="2400" b="1" dirty="0"/>
              <a:t>		</a:t>
            </a:r>
            <a:r>
              <a:rPr lang="en-US" sz="2400" b="1" dirty="0" smtClean="0"/>
              <a:t>return</a:t>
            </a:r>
          </a:p>
          <a:p>
            <a:r>
              <a:rPr lang="en-US" sz="2400" b="1" dirty="0" smtClean="0"/>
              <a:t>}</a:t>
            </a:r>
            <a:endParaRPr lang="en-US" sz="2400" b="1" dirty="0"/>
          </a:p>
        </p:txBody>
      </p:sp>
      <p:grpSp>
        <p:nvGrpSpPr>
          <p:cNvPr id="89" name="Group 88">
            <a:extLst>
              <a:ext uri="{FF2B5EF4-FFF2-40B4-BE49-F238E27FC236}">
                <a16:creationId xmlns:a16="http://schemas.microsoft.com/office/drawing/2014/main" id="{6878FC5A-7A7E-4260-9E95-F9B64338F0AD}"/>
              </a:ext>
            </a:extLst>
          </p:cNvPr>
          <p:cNvGrpSpPr/>
          <p:nvPr/>
        </p:nvGrpSpPr>
        <p:grpSpPr>
          <a:xfrm>
            <a:off x="8732220" y="2006859"/>
            <a:ext cx="2860316" cy="4395643"/>
            <a:chOff x="1123898" y="1724896"/>
            <a:chExt cx="2860316" cy="4395643"/>
          </a:xfrm>
        </p:grpSpPr>
        <p:grpSp>
          <p:nvGrpSpPr>
            <p:cNvPr id="90" name="Group 89">
              <a:extLst>
                <a:ext uri="{FF2B5EF4-FFF2-40B4-BE49-F238E27FC236}">
                  <a16:creationId xmlns:a16="http://schemas.microsoft.com/office/drawing/2014/main" id="{E9BAA176-838A-46BC-840D-93A6DA0213D0}"/>
                </a:ext>
              </a:extLst>
            </p:cNvPr>
            <p:cNvGrpSpPr/>
            <p:nvPr/>
          </p:nvGrpSpPr>
          <p:grpSpPr>
            <a:xfrm>
              <a:off x="1133856" y="1724896"/>
              <a:ext cx="2850358" cy="4395643"/>
              <a:chOff x="1133856" y="1724896"/>
              <a:chExt cx="2850358" cy="4395643"/>
            </a:xfrm>
          </p:grpSpPr>
          <p:sp>
            <p:nvSpPr>
              <p:cNvPr id="98" name="Rectangle 97">
                <a:extLst>
                  <a:ext uri="{FF2B5EF4-FFF2-40B4-BE49-F238E27FC236}">
                    <a16:creationId xmlns:a16="http://schemas.microsoft.com/office/drawing/2014/main" id="{1A1F661B-3A63-4C53-99EF-6386534502C4}"/>
                  </a:ext>
                </a:extLst>
              </p:cNvPr>
              <p:cNvSpPr/>
              <p:nvPr/>
            </p:nvSpPr>
            <p:spPr>
              <a:xfrm>
                <a:off x="1133856" y="4754880"/>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7</a:t>
                </a:r>
              </a:p>
            </p:txBody>
          </p:sp>
          <p:sp>
            <p:nvSpPr>
              <p:cNvPr id="99" name="Rectangle 98">
                <a:extLst>
                  <a:ext uri="{FF2B5EF4-FFF2-40B4-BE49-F238E27FC236}">
                    <a16:creationId xmlns:a16="http://schemas.microsoft.com/office/drawing/2014/main" id="{672F559D-9DD1-4F56-B433-F52A610BC9BE}"/>
                  </a:ext>
                </a:extLst>
              </p:cNvPr>
              <p:cNvSpPr/>
              <p:nvPr/>
            </p:nvSpPr>
            <p:spPr>
              <a:xfrm>
                <a:off x="1133856" y="4248912"/>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3</a:t>
                </a:r>
              </a:p>
            </p:txBody>
          </p:sp>
          <p:sp>
            <p:nvSpPr>
              <p:cNvPr id="100" name="Rectangle 99">
                <a:extLst>
                  <a:ext uri="{FF2B5EF4-FFF2-40B4-BE49-F238E27FC236}">
                    <a16:creationId xmlns:a16="http://schemas.microsoft.com/office/drawing/2014/main" id="{4E8AC6B4-0F51-469B-B6A6-DB083CB1810F}"/>
                  </a:ext>
                </a:extLst>
              </p:cNvPr>
              <p:cNvSpPr/>
              <p:nvPr/>
            </p:nvSpPr>
            <p:spPr>
              <a:xfrm>
                <a:off x="1133856" y="374171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AFE7257C-C292-426C-B5F8-4958479C3B7A}"/>
                  </a:ext>
                </a:extLst>
              </p:cNvPr>
              <p:cNvSpPr txBox="1"/>
              <p:nvPr/>
            </p:nvSpPr>
            <p:spPr>
              <a:xfrm>
                <a:off x="1133856" y="5474208"/>
                <a:ext cx="2260132" cy="646331"/>
              </a:xfrm>
              <a:prstGeom prst="rect">
                <a:avLst/>
              </a:prstGeom>
              <a:noFill/>
            </p:spPr>
            <p:txBody>
              <a:bodyPr wrap="square" rtlCol="0">
                <a:spAutoFit/>
              </a:bodyPr>
              <a:lstStyle/>
              <a:p>
                <a:r>
                  <a:rPr lang="en-US" dirty="0"/>
                  <a:t>Stack S, </a:t>
                </a:r>
                <a:r>
                  <a:rPr lang="en-US" dirty="0" smtClean="0"/>
                  <a:t>N=6, Top=1</a:t>
                </a:r>
                <a:endParaRPr lang="en-US" dirty="0"/>
              </a:p>
              <a:p>
                <a:endParaRPr lang="en-US" dirty="0"/>
              </a:p>
            </p:txBody>
          </p:sp>
          <p:sp>
            <p:nvSpPr>
              <p:cNvPr id="102" name="TextBox 101">
                <a:extLst>
                  <a:ext uri="{FF2B5EF4-FFF2-40B4-BE49-F238E27FC236}">
                    <a16:creationId xmlns:a16="http://schemas.microsoft.com/office/drawing/2014/main" id="{DED8EB66-8C3B-4AFE-B204-B55F8866E632}"/>
                  </a:ext>
                </a:extLst>
              </p:cNvPr>
              <p:cNvSpPr txBox="1"/>
              <p:nvPr/>
            </p:nvSpPr>
            <p:spPr>
              <a:xfrm>
                <a:off x="2694432" y="4754880"/>
                <a:ext cx="312906" cy="369332"/>
              </a:xfrm>
              <a:prstGeom prst="rect">
                <a:avLst/>
              </a:prstGeom>
              <a:noFill/>
            </p:spPr>
            <p:txBody>
              <a:bodyPr wrap="none" rtlCol="0">
                <a:spAutoFit/>
              </a:bodyPr>
              <a:lstStyle/>
              <a:p>
                <a:r>
                  <a:rPr lang="en-US" dirty="0"/>
                  <a:t>0</a:t>
                </a:r>
              </a:p>
            </p:txBody>
          </p:sp>
          <p:sp>
            <p:nvSpPr>
              <p:cNvPr id="103" name="TextBox 102">
                <a:extLst>
                  <a:ext uri="{FF2B5EF4-FFF2-40B4-BE49-F238E27FC236}">
                    <a16:creationId xmlns:a16="http://schemas.microsoft.com/office/drawing/2014/main" id="{AE54A39A-0732-491A-A3BD-1BA1B713F653}"/>
                  </a:ext>
                </a:extLst>
              </p:cNvPr>
              <p:cNvSpPr txBox="1"/>
              <p:nvPr/>
            </p:nvSpPr>
            <p:spPr>
              <a:xfrm>
                <a:off x="2690346" y="4313396"/>
                <a:ext cx="312906" cy="369332"/>
              </a:xfrm>
              <a:prstGeom prst="rect">
                <a:avLst/>
              </a:prstGeom>
              <a:noFill/>
            </p:spPr>
            <p:txBody>
              <a:bodyPr wrap="none" rtlCol="0">
                <a:spAutoFit/>
              </a:bodyPr>
              <a:lstStyle/>
              <a:p>
                <a:r>
                  <a:rPr lang="en-US" dirty="0"/>
                  <a:t>1</a:t>
                </a:r>
              </a:p>
            </p:txBody>
          </p:sp>
          <p:sp>
            <p:nvSpPr>
              <p:cNvPr id="104" name="TextBox 103">
                <a:extLst>
                  <a:ext uri="{FF2B5EF4-FFF2-40B4-BE49-F238E27FC236}">
                    <a16:creationId xmlns:a16="http://schemas.microsoft.com/office/drawing/2014/main" id="{1D25614A-CFF1-4500-9251-16B6CA49AD8B}"/>
                  </a:ext>
                </a:extLst>
              </p:cNvPr>
              <p:cNvSpPr txBox="1"/>
              <p:nvPr/>
            </p:nvSpPr>
            <p:spPr>
              <a:xfrm>
                <a:off x="2690346" y="3816048"/>
                <a:ext cx="312906" cy="369332"/>
              </a:xfrm>
              <a:prstGeom prst="rect">
                <a:avLst/>
              </a:prstGeom>
              <a:noFill/>
            </p:spPr>
            <p:txBody>
              <a:bodyPr wrap="none" rtlCol="0">
                <a:spAutoFit/>
              </a:bodyPr>
              <a:lstStyle/>
              <a:p>
                <a:r>
                  <a:rPr lang="en-US" dirty="0"/>
                  <a:t>2</a:t>
                </a:r>
              </a:p>
            </p:txBody>
          </p:sp>
          <p:sp>
            <p:nvSpPr>
              <p:cNvPr id="105" name="TextBox 104">
                <a:extLst>
                  <a:ext uri="{FF2B5EF4-FFF2-40B4-BE49-F238E27FC236}">
                    <a16:creationId xmlns:a16="http://schemas.microsoft.com/office/drawing/2014/main" id="{E809F226-0313-4911-B337-2E7D9F1B301C}"/>
                  </a:ext>
                </a:extLst>
              </p:cNvPr>
              <p:cNvSpPr txBox="1"/>
              <p:nvPr/>
            </p:nvSpPr>
            <p:spPr>
              <a:xfrm>
                <a:off x="2702429" y="1724896"/>
                <a:ext cx="312906" cy="369332"/>
              </a:xfrm>
              <a:prstGeom prst="rect">
                <a:avLst/>
              </a:prstGeom>
              <a:noFill/>
            </p:spPr>
            <p:txBody>
              <a:bodyPr wrap="none" rtlCol="0">
                <a:spAutoFit/>
              </a:bodyPr>
              <a:lstStyle/>
              <a:p>
                <a:r>
                  <a:rPr lang="en-US" dirty="0"/>
                  <a:t>6</a:t>
                </a:r>
              </a:p>
            </p:txBody>
          </p:sp>
          <p:cxnSp>
            <p:nvCxnSpPr>
              <p:cNvPr id="106" name="Straight Arrow Connector 105">
                <a:extLst>
                  <a:ext uri="{FF2B5EF4-FFF2-40B4-BE49-F238E27FC236}">
                    <a16:creationId xmlns:a16="http://schemas.microsoft.com/office/drawing/2014/main" id="{6C2E5056-C295-4A8D-BFB3-DD26BE3DB3F0}"/>
                  </a:ext>
                </a:extLst>
              </p:cNvPr>
              <p:cNvCxnSpPr>
                <a:cxnSpLocks/>
              </p:cNvCxnSpPr>
              <p:nvPr/>
            </p:nvCxnSpPr>
            <p:spPr>
              <a:xfrm flipH="1">
                <a:off x="3234296" y="4536860"/>
                <a:ext cx="677241"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07" name="TextBox 106">
                <a:extLst>
                  <a:ext uri="{FF2B5EF4-FFF2-40B4-BE49-F238E27FC236}">
                    <a16:creationId xmlns:a16="http://schemas.microsoft.com/office/drawing/2014/main" id="{F8C0BBF6-E9A8-4624-91DD-D70AEACFAADA}"/>
                  </a:ext>
                </a:extLst>
              </p:cNvPr>
              <p:cNvSpPr txBox="1"/>
              <p:nvPr/>
            </p:nvSpPr>
            <p:spPr>
              <a:xfrm>
                <a:off x="3393988" y="4167528"/>
                <a:ext cx="590226" cy="369332"/>
              </a:xfrm>
              <a:prstGeom prst="rect">
                <a:avLst/>
              </a:prstGeom>
              <a:noFill/>
            </p:spPr>
            <p:txBody>
              <a:bodyPr wrap="none" rtlCol="0">
                <a:spAutoFit/>
              </a:bodyPr>
              <a:lstStyle/>
              <a:p>
                <a:r>
                  <a:rPr lang="en-US" dirty="0"/>
                  <a:t>Top</a:t>
                </a:r>
              </a:p>
            </p:txBody>
          </p:sp>
        </p:grpSp>
        <p:sp>
          <p:nvSpPr>
            <p:cNvPr id="91" name="Rectangle 90">
              <a:extLst>
                <a:ext uri="{FF2B5EF4-FFF2-40B4-BE49-F238E27FC236}">
                  <a16:creationId xmlns:a16="http://schemas.microsoft.com/office/drawing/2014/main" id="{B1F9940A-48A2-47CD-B5B6-CB014AC8E5CB}"/>
                </a:ext>
              </a:extLst>
            </p:cNvPr>
            <p:cNvSpPr/>
            <p:nvPr/>
          </p:nvSpPr>
          <p:spPr>
            <a:xfrm>
              <a:off x="1132444" y="3246718"/>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E96076E3-AAE0-49CA-A33A-2AFB15ACCE85}"/>
                </a:ext>
              </a:extLst>
            </p:cNvPr>
            <p:cNvSpPr/>
            <p:nvPr/>
          </p:nvSpPr>
          <p:spPr>
            <a:xfrm>
              <a:off x="1132444" y="274249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060E83EC-03A1-4D2C-ADE9-FAE325D57392}"/>
                </a:ext>
              </a:extLst>
            </p:cNvPr>
            <p:cNvSpPr/>
            <p:nvPr/>
          </p:nvSpPr>
          <p:spPr>
            <a:xfrm>
              <a:off x="1129267" y="224002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431CA3D3-BC59-423E-B5D4-99D92C1FC0CB}"/>
                </a:ext>
              </a:extLst>
            </p:cNvPr>
            <p:cNvSpPr/>
            <p:nvPr/>
          </p:nvSpPr>
          <p:spPr>
            <a:xfrm>
              <a:off x="1123898" y="174157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95" name="TextBox 94">
              <a:extLst>
                <a:ext uri="{FF2B5EF4-FFF2-40B4-BE49-F238E27FC236}">
                  <a16:creationId xmlns:a16="http://schemas.microsoft.com/office/drawing/2014/main" id="{05B528A3-0D21-47EA-8B2B-B9A6646B29F2}"/>
                </a:ext>
              </a:extLst>
            </p:cNvPr>
            <p:cNvSpPr txBox="1"/>
            <p:nvPr/>
          </p:nvSpPr>
          <p:spPr>
            <a:xfrm>
              <a:off x="2690346" y="3272501"/>
              <a:ext cx="312906" cy="369332"/>
            </a:xfrm>
            <a:prstGeom prst="rect">
              <a:avLst/>
            </a:prstGeom>
            <a:noFill/>
          </p:spPr>
          <p:txBody>
            <a:bodyPr wrap="none" rtlCol="0">
              <a:spAutoFit/>
            </a:bodyPr>
            <a:lstStyle/>
            <a:p>
              <a:r>
                <a:rPr lang="en-US" dirty="0"/>
                <a:t>3</a:t>
              </a:r>
            </a:p>
          </p:txBody>
        </p:sp>
        <p:sp>
          <p:nvSpPr>
            <p:cNvPr id="96" name="TextBox 95">
              <a:extLst>
                <a:ext uri="{FF2B5EF4-FFF2-40B4-BE49-F238E27FC236}">
                  <a16:creationId xmlns:a16="http://schemas.microsoft.com/office/drawing/2014/main" id="{00B9C477-16B4-4484-9FE5-3F588E81F638}"/>
                </a:ext>
              </a:extLst>
            </p:cNvPr>
            <p:cNvSpPr txBox="1"/>
            <p:nvPr/>
          </p:nvSpPr>
          <p:spPr>
            <a:xfrm>
              <a:off x="2690346" y="2787345"/>
              <a:ext cx="312906" cy="369332"/>
            </a:xfrm>
            <a:prstGeom prst="rect">
              <a:avLst/>
            </a:prstGeom>
            <a:noFill/>
          </p:spPr>
          <p:txBody>
            <a:bodyPr wrap="none" rtlCol="0">
              <a:spAutoFit/>
            </a:bodyPr>
            <a:lstStyle/>
            <a:p>
              <a:r>
                <a:rPr lang="en-US" dirty="0"/>
                <a:t>4</a:t>
              </a:r>
            </a:p>
          </p:txBody>
        </p:sp>
        <p:sp>
          <p:nvSpPr>
            <p:cNvPr id="97" name="TextBox 96">
              <a:extLst>
                <a:ext uri="{FF2B5EF4-FFF2-40B4-BE49-F238E27FC236}">
                  <a16:creationId xmlns:a16="http://schemas.microsoft.com/office/drawing/2014/main" id="{5EE5DEFF-79AB-4199-A330-86400F261C0E}"/>
                </a:ext>
              </a:extLst>
            </p:cNvPr>
            <p:cNvSpPr txBox="1"/>
            <p:nvPr/>
          </p:nvSpPr>
          <p:spPr>
            <a:xfrm>
              <a:off x="2690346" y="2334250"/>
              <a:ext cx="312906" cy="369332"/>
            </a:xfrm>
            <a:prstGeom prst="rect">
              <a:avLst/>
            </a:prstGeom>
            <a:noFill/>
          </p:spPr>
          <p:txBody>
            <a:bodyPr wrap="none" rtlCol="0">
              <a:spAutoFit/>
            </a:bodyPr>
            <a:lstStyle/>
            <a:p>
              <a:r>
                <a:rPr lang="en-US" dirty="0"/>
                <a:t>5</a:t>
              </a:r>
            </a:p>
          </p:txBody>
        </p:sp>
      </p:grpSp>
      <p:grpSp>
        <p:nvGrpSpPr>
          <p:cNvPr id="42" name="Group 41">
            <a:extLst>
              <a:ext uri="{FF2B5EF4-FFF2-40B4-BE49-F238E27FC236}">
                <a16:creationId xmlns:a16="http://schemas.microsoft.com/office/drawing/2014/main" id="{CC51D529-4DB6-45A8-B887-B02CBC95939D}"/>
              </a:ext>
            </a:extLst>
          </p:cNvPr>
          <p:cNvGrpSpPr/>
          <p:nvPr/>
        </p:nvGrpSpPr>
        <p:grpSpPr>
          <a:xfrm>
            <a:off x="912448" y="1975029"/>
            <a:ext cx="2860316" cy="4118644"/>
            <a:chOff x="1123898" y="1724896"/>
            <a:chExt cx="2860316" cy="4118644"/>
          </a:xfrm>
        </p:grpSpPr>
        <p:grpSp>
          <p:nvGrpSpPr>
            <p:cNvPr id="43" name="Group 42">
              <a:extLst>
                <a:ext uri="{FF2B5EF4-FFF2-40B4-BE49-F238E27FC236}">
                  <a16:creationId xmlns:a16="http://schemas.microsoft.com/office/drawing/2014/main" id="{4675EF34-347D-4EEB-8BD8-0C2AF0D27102}"/>
                </a:ext>
              </a:extLst>
            </p:cNvPr>
            <p:cNvGrpSpPr/>
            <p:nvPr/>
          </p:nvGrpSpPr>
          <p:grpSpPr>
            <a:xfrm>
              <a:off x="1133856" y="1724896"/>
              <a:ext cx="2850358" cy="4118644"/>
              <a:chOff x="1133856" y="1724896"/>
              <a:chExt cx="2850358" cy="4118644"/>
            </a:xfrm>
          </p:grpSpPr>
          <p:sp>
            <p:nvSpPr>
              <p:cNvPr id="51" name="Rectangle 50">
                <a:extLst>
                  <a:ext uri="{FF2B5EF4-FFF2-40B4-BE49-F238E27FC236}">
                    <a16:creationId xmlns:a16="http://schemas.microsoft.com/office/drawing/2014/main" id="{CADEA9ED-5DA0-4D55-A030-3A4571E53631}"/>
                  </a:ext>
                </a:extLst>
              </p:cNvPr>
              <p:cNvSpPr/>
              <p:nvPr/>
            </p:nvSpPr>
            <p:spPr>
              <a:xfrm>
                <a:off x="1133856" y="4754880"/>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7</a:t>
                </a:r>
              </a:p>
            </p:txBody>
          </p:sp>
          <p:sp>
            <p:nvSpPr>
              <p:cNvPr id="52" name="Rectangle 51">
                <a:extLst>
                  <a:ext uri="{FF2B5EF4-FFF2-40B4-BE49-F238E27FC236}">
                    <a16:creationId xmlns:a16="http://schemas.microsoft.com/office/drawing/2014/main" id="{FEA7D4BB-FB49-4193-88A8-BA1C1C8D5335}"/>
                  </a:ext>
                </a:extLst>
              </p:cNvPr>
              <p:cNvSpPr/>
              <p:nvPr/>
            </p:nvSpPr>
            <p:spPr>
              <a:xfrm>
                <a:off x="1133856" y="4248912"/>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3</a:t>
                </a:r>
              </a:p>
            </p:txBody>
          </p:sp>
          <p:sp>
            <p:nvSpPr>
              <p:cNvPr id="53" name="Rectangle 52">
                <a:extLst>
                  <a:ext uri="{FF2B5EF4-FFF2-40B4-BE49-F238E27FC236}">
                    <a16:creationId xmlns:a16="http://schemas.microsoft.com/office/drawing/2014/main" id="{BC6298FD-21F6-41A9-A1AC-EBD72B48DE41}"/>
                  </a:ext>
                </a:extLst>
              </p:cNvPr>
              <p:cNvSpPr/>
              <p:nvPr/>
            </p:nvSpPr>
            <p:spPr>
              <a:xfrm>
                <a:off x="1133856" y="374171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5</a:t>
                </a:r>
              </a:p>
            </p:txBody>
          </p:sp>
          <p:sp>
            <p:nvSpPr>
              <p:cNvPr id="54" name="TextBox 53">
                <a:extLst>
                  <a:ext uri="{FF2B5EF4-FFF2-40B4-BE49-F238E27FC236}">
                    <a16:creationId xmlns:a16="http://schemas.microsoft.com/office/drawing/2014/main" id="{5D4C0E72-9A8B-4367-816F-A9EA6FF9AAC2}"/>
                  </a:ext>
                </a:extLst>
              </p:cNvPr>
              <p:cNvSpPr txBox="1"/>
              <p:nvPr/>
            </p:nvSpPr>
            <p:spPr>
              <a:xfrm>
                <a:off x="1133856" y="5474208"/>
                <a:ext cx="2260132" cy="369332"/>
              </a:xfrm>
              <a:prstGeom prst="rect">
                <a:avLst/>
              </a:prstGeom>
              <a:noFill/>
            </p:spPr>
            <p:txBody>
              <a:bodyPr wrap="square" rtlCol="0">
                <a:spAutoFit/>
              </a:bodyPr>
              <a:lstStyle/>
              <a:p>
                <a:r>
                  <a:rPr lang="en-US" dirty="0"/>
                  <a:t>Stack S, N=6</a:t>
                </a:r>
              </a:p>
            </p:txBody>
          </p:sp>
          <p:sp>
            <p:nvSpPr>
              <p:cNvPr id="55" name="TextBox 54">
                <a:extLst>
                  <a:ext uri="{FF2B5EF4-FFF2-40B4-BE49-F238E27FC236}">
                    <a16:creationId xmlns:a16="http://schemas.microsoft.com/office/drawing/2014/main" id="{A65A49B4-DD38-4FBD-9DB2-6029969363AF}"/>
                  </a:ext>
                </a:extLst>
              </p:cNvPr>
              <p:cNvSpPr txBox="1"/>
              <p:nvPr/>
            </p:nvSpPr>
            <p:spPr>
              <a:xfrm>
                <a:off x="2694432" y="4754880"/>
                <a:ext cx="312906" cy="369332"/>
              </a:xfrm>
              <a:prstGeom prst="rect">
                <a:avLst/>
              </a:prstGeom>
              <a:noFill/>
            </p:spPr>
            <p:txBody>
              <a:bodyPr wrap="none" rtlCol="0">
                <a:spAutoFit/>
              </a:bodyPr>
              <a:lstStyle/>
              <a:p>
                <a:r>
                  <a:rPr lang="en-US" dirty="0"/>
                  <a:t>0</a:t>
                </a:r>
              </a:p>
            </p:txBody>
          </p:sp>
          <p:sp>
            <p:nvSpPr>
              <p:cNvPr id="56" name="TextBox 55">
                <a:extLst>
                  <a:ext uri="{FF2B5EF4-FFF2-40B4-BE49-F238E27FC236}">
                    <a16:creationId xmlns:a16="http://schemas.microsoft.com/office/drawing/2014/main" id="{7DCF4F2B-4215-457A-BE0A-2D4242A58F3D}"/>
                  </a:ext>
                </a:extLst>
              </p:cNvPr>
              <p:cNvSpPr txBox="1"/>
              <p:nvPr/>
            </p:nvSpPr>
            <p:spPr>
              <a:xfrm>
                <a:off x="2690346" y="4313396"/>
                <a:ext cx="312906" cy="369332"/>
              </a:xfrm>
              <a:prstGeom prst="rect">
                <a:avLst/>
              </a:prstGeom>
              <a:noFill/>
            </p:spPr>
            <p:txBody>
              <a:bodyPr wrap="none" rtlCol="0">
                <a:spAutoFit/>
              </a:bodyPr>
              <a:lstStyle/>
              <a:p>
                <a:r>
                  <a:rPr lang="en-US" dirty="0"/>
                  <a:t>1</a:t>
                </a:r>
              </a:p>
            </p:txBody>
          </p:sp>
          <p:sp>
            <p:nvSpPr>
              <p:cNvPr id="57" name="TextBox 56">
                <a:extLst>
                  <a:ext uri="{FF2B5EF4-FFF2-40B4-BE49-F238E27FC236}">
                    <a16:creationId xmlns:a16="http://schemas.microsoft.com/office/drawing/2014/main" id="{39788279-6719-49BD-B586-DF1A8FB6DE63}"/>
                  </a:ext>
                </a:extLst>
              </p:cNvPr>
              <p:cNvSpPr txBox="1"/>
              <p:nvPr/>
            </p:nvSpPr>
            <p:spPr>
              <a:xfrm>
                <a:off x="2690346" y="3816048"/>
                <a:ext cx="312906" cy="369332"/>
              </a:xfrm>
              <a:prstGeom prst="rect">
                <a:avLst/>
              </a:prstGeom>
              <a:noFill/>
            </p:spPr>
            <p:txBody>
              <a:bodyPr wrap="none" rtlCol="0">
                <a:spAutoFit/>
              </a:bodyPr>
              <a:lstStyle/>
              <a:p>
                <a:r>
                  <a:rPr lang="en-US" dirty="0"/>
                  <a:t>2</a:t>
                </a:r>
              </a:p>
            </p:txBody>
          </p:sp>
          <p:sp>
            <p:nvSpPr>
              <p:cNvPr id="58" name="TextBox 57">
                <a:extLst>
                  <a:ext uri="{FF2B5EF4-FFF2-40B4-BE49-F238E27FC236}">
                    <a16:creationId xmlns:a16="http://schemas.microsoft.com/office/drawing/2014/main" id="{44671D60-F57D-42CA-A2FE-5285835232BA}"/>
                  </a:ext>
                </a:extLst>
              </p:cNvPr>
              <p:cNvSpPr txBox="1"/>
              <p:nvPr/>
            </p:nvSpPr>
            <p:spPr>
              <a:xfrm>
                <a:off x="2702429" y="1724896"/>
                <a:ext cx="312906" cy="369332"/>
              </a:xfrm>
              <a:prstGeom prst="rect">
                <a:avLst/>
              </a:prstGeom>
              <a:noFill/>
            </p:spPr>
            <p:txBody>
              <a:bodyPr wrap="none" rtlCol="0">
                <a:spAutoFit/>
              </a:bodyPr>
              <a:lstStyle/>
              <a:p>
                <a:r>
                  <a:rPr lang="en-US" dirty="0"/>
                  <a:t>6</a:t>
                </a:r>
              </a:p>
            </p:txBody>
          </p:sp>
          <p:cxnSp>
            <p:nvCxnSpPr>
              <p:cNvPr id="59" name="Straight Arrow Connector 58">
                <a:extLst>
                  <a:ext uri="{FF2B5EF4-FFF2-40B4-BE49-F238E27FC236}">
                    <a16:creationId xmlns:a16="http://schemas.microsoft.com/office/drawing/2014/main" id="{A1156B7D-87D7-4286-9E2B-2CF6948D0AAE}"/>
                  </a:ext>
                </a:extLst>
              </p:cNvPr>
              <p:cNvCxnSpPr>
                <a:cxnSpLocks/>
              </p:cNvCxnSpPr>
              <p:nvPr/>
            </p:nvCxnSpPr>
            <p:spPr>
              <a:xfrm flipH="1">
                <a:off x="3234296" y="4036400"/>
                <a:ext cx="677241"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60" name="TextBox 59">
                <a:extLst>
                  <a:ext uri="{FF2B5EF4-FFF2-40B4-BE49-F238E27FC236}">
                    <a16:creationId xmlns:a16="http://schemas.microsoft.com/office/drawing/2014/main" id="{197D7189-BF09-4F68-B7BA-49B4C35E57B0}"/>
                  </a:ext>
                </a:extLst>
              </p:cNvPr>
              <p:cNvSpPr txBox="1"/>
              <p:nvPr/>
            </p:nvSpPr>
            <p:spPr>
              <a:xfrm>
                <a:off x="3393988" y="3667068"/>
                <a:ext cx="590226" cy="369332"/>
              </a:xfrm>
              <a:prstGeom prst="rect">
                <a:avLst/>
              </a:prstGeom>
              <a:noFill/>
            </p:spPr>
            <p:txBody>
              <a:bodyPr wrap="none" rtlCol="0">
                <a:spAutoFit/>
              </a:bodyPr>
              <a:lstStyle/>
              <a:p>
                <a:r>
                  <a:rPr lang="en-US" dirty="0"/>
                  <a:t>Top</a:t>
                </a:r>
              </a:p>
            </p:txBody>
          </p:sp>
        </p:grpSp>
        <p:sp>
          <p:nvSpPr>
            <p:cNvPr id="44" name="Rectangle 43">
              <a:extLst>
                <a:ext uri="{FF2B5EF4-FFF2-40B4-BE49-F238E27FC236}">
                  <a16:creationId xmlns:a16="http://schemas.microsoft.com/office/drawing/2014/main" id="{A10431A6-EA3F-4033-AA7F-A6381E21CF11}"/>
                </a:ext>
              </a:extLst>
            </p:cNvPr>
            <p:cNvSpPr/>
            <p:nvPr/>
          </p:nvSpPr>
          <p:spPr>
            <a:xfrm>
              <a:off x="1132444" y="3246718"/>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314A8BD5-7154-47CB-865A-18E9066CFD14}"/>
                </a:ext>
              </a:extLst>
            </p:cNvPr>
            <p:cNvSpPr/>
            <p:nvPr/>
          </p:nvSpPr>
          <p:spPr>
            <a:xfrm>
              <a:off x="1132444" y="274249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50F17503-1DD6-4342-81D7-1F394B47B90F}"/>
                </a:ext>
              </a:extLst>
            </p:cNvPr>
            <p:cNvSpPr/>
            <p:nvPr/>
          </p:nvSpPr>
          <p:spPr>
            <a:xfrm>
              <a:off x="1129267" y="224002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9A6CA320-29C4-4F9A-88F5-D8EF52F4661B}"/>
                </a:ext>
              </a:extLst>
            </p:cNvPr>
            <p:cNvSpPr/>
            <p:nvPr/>
          </p:nvSpPr>
          <p:spPr>
            <a:xfrm>
              <a:off x="1123898" y="174157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8" name="TextBox 47">
              <a:extLst>
                <a:ext uri="{FF2B5EF4-FFF2-40B4-BE49-F238E27FC236}">
                  <a16:creationId xmlns:a16="http://schemas.microsoft.com/office/drawing/2014/main" id="{2BADC189-573D-4C2F-8F87-CBE3A7884EF2}"/>
                </a:ext>
              </a:extLst>
            </p:cNvPr>
            <p:cNvSpPr txBox="1"/>
            <p:nvPr/>
          </p:nvSpPr>
          <p:spPr>
            <a:xfrm>
              <a:off x="2690346" y="3272501"/>
              <a:ext cx="312906" cy="369332"/>
            </a:xfrm>
            <a:prstGeom prst="rect">
              <a:avLst/>
            </a:prstGeom>
            <a:noFill/>
          </p:spPr>
          <p:txBody>
            <a:bodyPr wrap="none" rtlCol="0">
              <a:spAutoFit/>
            </a:bodyPr>
            <a:lstStyle/>
            <a:p>
              <a:r>
                <a:rPr lang="en-US" dirty="0"/>
                <a:t>3</a:t>
              </a:r>
            </a:p>
          </p:txBody>
        </p:sp>
        <p:sp>
          <p:nvSpPr>
            <p:cNvPr id="49" name="TextBox 48">
              <a:extLst>
                <a:ext uri="{FF2B5EF4-FFF2-40B4-BE49-F238E27FC236}">
                  <a16:creationId xmlns:a16="http://schemas.microsoft.com/office/drawing/2014/main" id="{19FA33B5-9BD1-4D4D-9456-CA47E901AF52}"/>
                </a:ext>
              </a:extLst>
            </p:cNvPr>
            <p:cNvSpPr txBox="1"/>
            <p:nvPr/>
          </p:nvSpPr>
          <p:spPr>
            <a:xfrm>
              <a:off x="2690346" y="2787345"/>
              <a:ext cx="312906" cy="369332"/>
            </a:xfrm>
            <a:prstGeom prst="rect">
              <a:avLst/>
            </a:prstGeom>
            <a:noFill/>
          </p:spPr>
          <p:txBody>
            <a:bodyPr wrap="none" rtlCol="0">
              <a:spAutoFit/>
            </a:bodyPr>
            <a:lstStyle/>
            <a:p>
              <a:r>
                <a:rPr lang="en-US" dirty="0"/>
                <a:t>4</a:t>
              </a:r>
            </a:p>
          </p:txBody>
        </p:sp>
        <p:sp>
          <p:nvSpPr>
            <p:cNvPr id="50" name="TextBox 49">
              <a:extLst>
                <a:ext uri="{FF2B5EF4-FFF2-40B4-BE49-F238E27FC236}">
                  <a16:creationId xmlns:a16="http://schemas.microsoft.com/office/drawing/2014/main" id="{98AD0E38-2F47-4500-B5C0-BE815814E65E}"/>
                </a:ext>
              </a:extLst>
            </p:cNvPr>
            <p:cNvSpPr txBox="1"/>
            <p:nvPr/>
          </p:nvSpPr>
          <p:spPr>
            <a:xfrm>
              <a:off x="2690346" y="2334250"/>
              <a:ext cx="312906" cy="369332"/>
            </a:xfrm>
            <a:prstGeom prst="rect">
              <a:avLst/>
            </a:prstGeom>
            <a:noFill/>
          </p:spPr>
          <p:txBody>
            <a:bodyPr wrap="none" rtlCol="0">
              <a:spAutoFit/>
            </a:bodyPr>
            <a:lstStyle/>
            <a:p>
              <a:r>
                <a:rPr lang="en-US" dirty="0"/>
                <a:t>5</a:t>
              </a:r>
            </a:p>
          </p:txBody>
        </p:sp>
      </p:grpSp>
    </p:spTree>
    <p:extLst>
      <p:ext uri="{BB962C8B-B14F-4D97-AF65-F5344CB8AC3E}">
        <p14:creationId xmlns:p14="http://schemas.microsoft.com/office/powerpoint/2010/main" val="416123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
                                            <p:txEl>
                                              <p:pRg st="1" end="1"/>
                                            </p:txEl>
                                          </p:spTgt>
                                        </p:tgtEl>
                                        <p:attrNameLst>
                                          <p:attrName>style.visibility</p:attrName>
                                        </p:attrNameLst>
                                      </p:cBhvr>
                                      <p:to>
                                        <p:strVal val="visible"/>
                                      </p:to>
                                    </p:set>
                                    <p:animEffect transition="in" filter="fade">
                                      <p:cBhvr>
                                        <p:cTn id="12" dur="500"/>
                                        <p:tgtEl>
                                          <p:spTgt spid="19">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9">
                                            <p:txEl>
                                              <p:pRg st="2" end="2"/>
                                            </p:txEl>
                                          </p:spTgt>
                                        </p:tgtEl>
                                        <p:attrNameLst>
                                          <p:attrName>style.visibility</p:attrName>
                                        </p:attrNameLst>
                                      </p:cBhvr>
                                      <p:to>
                                        <p:strVal val="visible"/>
                                      </p:to>
                                    </p:set>
                                    <p:animEffect transition="in" filter="fade">
                                      <p:cBhvr>
                                        <p:cTn id="15" dur="500"/>
                                        <p:tgtEl>
                                          <p:spTgt spid="19">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9">
                                            <p:txEl>
                                              <p:pRg st="3" end="3"/>
                                            </p:txEl>
                                          </p:spTgt>
                                        </p:tgtEl>
                                        <p:attrNameLst>
                                          <p:attrName>style.visibility</p:attrName>
                                        </p:attrNameLst>
                                      </p:cBhvr>
                                      <p:to>
                                        <p:strVal val="visible"/>
                                      </p:to>
                                    </p:set>
                                    <p:animEffect transition="in" filter="fade">
                                      <p:cBhvr>
                                        <p:cTn id="18" dur="500"/>
                                        <p:tgtEl>
                                          <p:spTgt spid="19">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9">
                                            <p:txEl>
                                              <p:pRg st="4" end="4"/>
                                            </p:txEl>
                                          </p:spTgt>
                                        </p:tgtEl>
                                        <p:attrNameLst>
                                          <p:attrName>style.visibility</p:attrName>
                                        </p:attrNameLst>
                                      </p:cBhvr>
                                      <p:to>
                                        <p:strVal val="visible"/>
                                      </p:to>
                                    </p:set>
                                    <p:animEffect transition="in" filter="fade">
                                      <p:cBhvr>
                                        <p:cTn id="21" dur="500"/>
                                        <p:tgtEl>
                                          <p:spTgt spid="19">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9">
                                            <p:txEl>
                                              <p:pRg st="5" end="5"/>
                                            </p:txEl>
                                          </p:spTgt>
                                        </p:tgtEl>
                                        <p:attrNameLst>
                                          <p:attrName>style.visibility</p:attrName>
                                        </p:attrNameLst>
                                      </p:cBhvr>
                                      <p:to>
                                        <p:strVal val="visible"/>
                                      </p:to>
                                    </p:set>
                                    <p:animEffect transition="in" filter="fade">
                                      <p:cBhvr>
                                        <p:cTn id="24" dur="500"/>
                                        <p:tgtEl>
                                          <p:spTgt spid="19">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9">
                                            <p:txEl>
                                              <p:pRg st="6" end="6"/>
                                            </p:txEl>
                                          </p:spTgt>
                                        </p:tgtEl>
                                        <p:attrNameLst>
                                          <p:attrName>style.visibility</p:attrName>
                                        </p:attrNameLst>
                                      </p:cBhvr>
                                      <p:to>
                                        <p:strVal val="visible"/>
                                      </p:to>
                                    </p:set>
                                    <p:animEffect transition="in" filter="fade">
                                      <p:cBhvr>
                                        <p:cTn id="27" dur="500"/>
                                        <p:tgtEl>
                                          <p:spTgt spid="19">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9">
                                            <p:txEl>
                                              <p:pRg st="7" end="7"/>
                                            </p:txEl>
                                          </p:spTgt>
                                        </p:tgtEl>
                                        <p:attrNameLst>
                                          <p:attrName>style.visibility</p:attrName>
                                        </p:attrNameLst>
                                      </p:cBhvr>
                                      <p:to>
                                        <p:strVal val="visible"/>
                                      </p:to>
                                    </p:set>
                                    <p:animEffect transition="in" filter="fade">
                                      <p:cBhvr>
                                        <p:cTn id="30" dur="500"/>
                                        <p:tgtEl>
                                          <p:spTgt spid="19">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89"/>
                                        </p:tgtEl>
                                        <p:attrNameLst>
                                          <p:attrName>style.visibility</p:attrName>
                                        </p:attrNameLst>
                                      </p:cBhvr>
                                      <p:to>
                                        <p:strVal val="visible"/>
                                      </p:to>
                                    </p:set>
                                    <p:animEffect transition="in" filter="fade">
                                      <p:cBhvr>
                                        <p:cTn id="35" dur="500"/>
                                        <p:tgtEl>
                                          <p:spTgt spid="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solidFill>
              </a:rPr>
              <a:t>Advantages of </a:t>
            </a:r>
            <a:r>
              <a:rPr lang="en-US" b="1" dirty="0" smtClean="0">
                <a:solidFill>
                  <a:schemeClr val="accent2"/>
                </a:solidFill>
              </a:rPr>
              <a:t>Stacks</a:t>
            </a:r>
            <a:endParaRPr lang="en-US" dirty="0">
              <a:solidFill>
                <a:schemeClr val="accent2"/>
              </a:solidFill>
            </a:endParaRPr>
          </a:p>
        </p:txBody>
      </p:sp>
      <p:sp>
        <p:nvSpPr>
          <p:cNvPr id="3" name="Content Placeholder 2"/>
          <p:cNvSpPr>
            <a:spLocks noGrp="1"/>
          </p:cNvSpPr>
          <p:nvPr>
            <p:ph idx="1"/>
          </p:nvPr>
        </p:nvSpPr>
        <p:spPr>
          <a:xfrm>
            <a:off x="350403" y="2062118"/>
            <a:ext cx="10805277" cy="4080415"/>
          </a:xfrm>
        </p:spPr>
        <p:txBody>
          <a:bodyPr>
            <a:noAutofit/>
          </a:bodyPr>
          <a:lstStyle/>
          <a:p>
            <a:pPr algn="just" fontAlgn="base">
              <a:buFont typeface="Wingdings" panose="05000000000000000000" pitchFamily="2" charset="2"/>
              <a:buChar char="v"/>
            </a:pPr>
            <a:r>
              <a:rPr lang="en-US" sz="2400" b="1" dirty="0" smtClean="0"/>
              <a:t> Simplicity</a:t>
            </a:r>
            <a:r>
              <a:rPr lang="en-US" sz="2400" b="1" dirty="0"/>
              <a:t>: </a:t>
            </a:r>
            <a:r>
              <a:rPr lang="en-US" sz="2400" dirty="0"/>
              <a:t>Stacks are a simple and easy-to-understand data structure, making them suitable for a wide range of applications.</a:t>
            </a:r>
          </a:p>
          <a:p>
            <a:pPr algn="just" fontAlgn="base">
              <a:buFont typeface="Wingdings" panose="05000000000000000000" pitchFamily="2" charset="2"/>
              <a:buChar char="v"/>
            </a:pPr>
            <a:r>
              <a:rPr lang="en-US" sz="2400" b="1" dirty="0" smtClean="0"/>
              <a:t> Easy Operations :</a:t>
            </a:r>
            <a:r>
              <a:rPr lang="en-US" sz="2400" b="1" dirty="0"/>
              <a:t> </a:t>
            </a:r>
            <a:r>
              <a:rPr lang="en-US" sz="2400" dirty="0"/>
              <a:t>Push and pop operations on a stack can be </a:t>
            </a:r>
            <a:r>
              <a:rPr lang="en-US" sz="2400" dirty="0" smtClean="0"/>
              <a:t>performed.</a:t>
            </a:r>
            <a:endParaRPr lang="en-US" sz="2400" dirty="0"/>
          </a:p>
          <a:p>
            <a:pPr algn="just" fontAlgn="base">
              <a:buFont typeface="Wingdings" panose="05000000000000000000" pitchFamily="2" charset="2"/>
              <a:buChar char="v"/>
            </a:pPr>
            <a:r>
              <a:rPr lang="en-US" sz="2400" b="1" dirty="0"/>
              <a:t> Speed of </a:t>
            </a:r>
            <a:r>
              <a:rPr lang="en-US" sz="2400" b="1" dirty="0" smtClean="0"/>
              <a:t>Operations:</a:t>
            </a:r>
            <a:r>
              <a:rPr lang="en-US" sz="2400" dirty="0"/>
              <a:t> </a:t>
            </a:r>
            <a:r>
              <a:rPr lang="en-US" sz="2400" dirty="0" smtClean="0"/>
              <a:t>The </a:t>
            </a:r>
            <a:r>
              <a:rPr lang="en-US" sz="2400" dirty="0"/>
              <a:t>primary stack operations - push and </a:t>
            </a:r>
            <a:r>
              <a:rPr lang="en-US" sz="2400" dirty="0" smtClean="0"/>
              <a:t>pop. Insertion </a:t>
            </a:r>
            <a:r>
              <a:rPr lang="en-US" sz="2400" dirty="0"/>
              <a:t>or deletion at the top of the Stack via array indexing </a:t>
            </a:r>
            <a:r>
              <a:rPr lang="en-US" sz="2400" dirty="0" smtClean="0"/>
              <a:t>is fast </a:t>
            </a:r>
            <a:r>
              <a:rPr lang="en-US" sz="2400" dirty="0"/>
              <a:t>.</a:t>
            </a:r>
            <a:endParaRPr lang="en-US" sz="2400" dirty="0" smtClean="0"/>
          </a:p>
          <a:p>
            <a:pPr algn="just" fontAlgn="base">
              <a:buFont typeface="Wingdings" panose="05000000000000000000" pitchFamily="2" charset="2"/>
              <a:buChar char="v"/>
            </a:pPr>
            <a:r>
              <a:rPr lang="en-US" sz="2400" b="1" dirty="0" smtClean="0"/>
              <a:t> Limited memory usage: </a:t>
            </a:r>
            <a:r>
              <a:rPr lang="en-US" sz="2400" dirty="0" smtClean="0"/>
              <a:t>Stacks only need to store the elements that have been pushed onto them, making them memory-efficient compared to other data structures.</a:t>
            </a:r>
          </a:p>
          <a:p>
            <a:pPr algn="just"/>
            <a:endParaRPr lang="en-US" sz="2400" dirty="0"/>
          </a:p>
        </p:txBody>
      </p:sp>
    </p:spTree>
    <p:extLst>
      <p:ext uri="{BB962C8B-B14F-4D97-AF65-F5344CB8AC3E}">
        <p14:creationId xmlns:p14="http://schemas.microsoft.com/office/powerpoint/2010/main" val="4052051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solidFill>
              </a:rPr>
              <a:t>Disadvantages of </a:t>
            </a:r>
            <a:r>
              <a:rPr lang="en-US" b="1" dirty="0" smtClean="0">
                <a:solidFill>
                  <a:schemeClr val="accent2"/>
                </a:solidFill>
              </a:rPr>
              <a:t>Stacks</a:t>
            </a:r>
            <a:endParaRPr lang="en-US" dirty="0">
              <a:solidFill>
                <a:schemeClr val="accent2"/>
              </a:solidFill>
            </a:endParaRPr>
          </a:p>
        </p:txBody>
      </p:sp>
      <p:sp>
        <p:nvSpPr>
          <p:cNvPr id="3" name="Content Placeholder 2"/>
          <p:cNvSpPr>
            <a:spLocks noGrp="1"/>
          </p:cNvSpPr>
          <p:nvPr>
            <p:ph idx="1"/>
          </p:nvPr>
        </p:nvSpPr>
        <p:spPr>
          <a:xfrm>
            <a:off x="517927" y="1922515"/>
            <a:ext cx="10805277" cy="4080415"/>
          </a:xfrm>
        </p:spPr>
        <p:txBody>
          <a:bodyPr>
            <a:noAutofit/>
          </a:bodyPr>
          <a:lstStyle/>
          <a:p>
            <a:pPr algn="just" fontAlgn="base">
              <a:buFont typeface="Wingdings" panose="05000000000000000000" pitchFamily="2" charset="2"/>
              <a:buChar char="v"/>
            </a:pPr>
            <a:r>
              <a:rPr lang="en-US" sz="2400" b="1" dirty="0" smtClean="0"/>
              <a:t> Limited </a:t>
            </a:r>
            <a:r>
              <a:rPr lang="en-US" sz="2400" b="1" dirty="0"/>
              <a:t>access: </a:t>
            </a:r>
            <a:r>
              <a:rPr lang="en-US" sz="2400" dirty="0"/>
              <a:t>Elements in a stack can only be accessed from the top, making it difficult to </a:t>
            </a:r>
            <a:r>
              <a:rPr lang="en-US" sz="2400" dirty="0" smtClean="0"/>
              <a:t>modify </a:t>
            </a:r>
            <a:r>
              <a:rPr lang="en-US" sz="2400" dirty="0"/>
              <a:t>elements in the middle of the stack.</a:t>
            </a:r>
          </a:p>
          <a:p>
            <a:pPr algn="just" fontAlgn="base">
              <a:buFont typeface="Wingdings" panose="05000000000000000000" pitchFamily="2" charset="2"/>
              <a:buChar char="v"/>
            </a:pPr>
            <a:r>
              <a:rPr lang="en-US" sz="2400" b="1" dirty="0"/>
              <a:t> Cannot Search Elements: </a:t>
            </a:r>
            <a:r>
              <a:rPr lang="en-US" sz="2400" dirty="0"/>
              <a:t>Searching stacks for specific elements is not possible, unlike arrays/linked lists. The element needs to be popped repeatedly until found. Search-heavy use cases are unsuitable for stack-based implementation.</a:t>
            </a:r>
            <a:endParaRPr lang="en-US" sz="2400" dirty="0" smtClean="0"/>
          </a:p>
          <a:p>
            <a:pPr algn="just" fontAlgn="base">
              <a:buFont typeface="Wingdings" panose="05000000000000000000" pitchFamily="2" charset="2"/>
              <a:buChar char="v"/>
            </a:pPr>
            <a:r>
              <a:rPr lang="en-US" sz="2400" b="1" dirty="0"/>
              <a:t> </a:t>
            </a:r>
            <a:r>
              <a:rPr lang="en-US" sz="2400" b="1" dirty="0" smtClean="0"/>
              <a:t>Not </a:t>
            </a:r>
            <a:r>
              <a:rPr lang="en-US" sz="2400" b="1" dirty="0"/>
              <a:t>suitable for random access: </a:t>
            </a:r>
            <a:r>
              <a:rPr lang="en-US" sz="2400" dirty="0"/>
              <a:t>Stacks do not allow for random access to elements, making them unsuitable for applications where elements need to be accessed in a specific order.</a:t>
            </a:r>
          </a:p>
          <a:p>
            <a:pPr algn="just" fontAlgn="base">
              <a:buFont typeface="Wingdings" panose="05000000000000000000" pitchFamily="2" charset="2"/>
              <a:buChar char="v"/>
            </a:pPr>
            <a:r>
              <a:rPr lang="en-US" sz="2400" b="1" dirty="0" smtClean="0"/>
              <a:t> Limited </a:t>
            </a:r>
            <a:r>
              <a:rPr lang="en-US" sz="2400" b="1" dirty="0"/>
              <a:t>capacity: </a:t>
            </a:r>
            <a:r>
              <a:rPr lang="en-US" sz="2400" dirty="0"/>
              <a:t>Stacks have a fixed capacity, which can be a limitation if the number of elements that need to be </a:t>
            </a:r>
            <a:r>
              <a:rPr lang="en-US" sz="2400" dirty="0" smtClean="0"/>
              <a:t>stored.</a:t>
            </a:r>
            <a:endParaRPr lang="en-US" sz="2400" dirty="0"/>
          </a:p>
        </p:txBody>
      </p:sp>
    </p:spTree>
    <p:extLst>
      <p:ext uri="{BB962C8B-B14F-4D97-AF65-F5344CB8AC3E}">
        <p14:creationId xmlns:p14="http://schemas.microsoft.com/office/powerpoint/2010/main" val="169568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solidFill>
              </a:rPr>
              <a:t>Applications of Stack Data Structure</a:t>
            </a:r>
            <a:endParaRPr lang="en-US" dirty="0">
              <a:solidFill>
                <a:schemeClr val="accent2"/>
              </a:solidFill>
            </a:endParaRPr>
          </a:p>
        </p:txBody>
      </p:sp>
      <p:sp>
        <p:nvSpPr>
          <p:cNvPr id="3" name="Content Placeholder 2"/>
          <p:cNvSpPr>
            <a:spLocks noGrp="1"/>
          </p:cNvSpPr>
          <p:nvPr>
            <p:ph idx="1"/>
          </p:nvPr>
        </p:nvSpPr>
        <p:spPr>
          <a:xfrm>
            <a:off x="517927" y="1922515"/>
            <a:ext cx="10805277" cy="4080415"/>
          </a:xfrm>
        </p:spPr>
        <p:txBody>
          <a:bodyPr>
            <a:noAutofit/>
          </a:bodyPr>
          <a:lstStyle/>
          <a:p>
            <a:pPr algn="just" fontAlgn="base">
              <a:buFont typeface="Wingdings" panose="05000000000000000000" pitchFamily="2" charset="2"/>
              <a:buChar char="v"/>
            </a:pPr>
            <a:r>
              <a:rPr lang="en-US" sz="2400" b="1" dirty="0" smtClean="0"/>
              <a:t> Undo/Redo </a:t>
            </a:r>
            <a:r>
              <a:rPr lang="en-US" sz="2400" b="1" dirty="0"/>
              <a:t>Operations in Text </a:t>
            </a:r>
            <a:r>
              <a:rPr lang="en-US" sz="2400" b="1" dirty="0" smtClean="0"/>
              <a:t>Editors</a:t>
            </a:r>
          </a:p>
          <a:p>
            <a:pPr algn="just" fontAlgn="base">
              <a:buFont typeface="Wingdings" panose="05000000000000000000" pitchFamily="2" charset="2"/>
              <a:buChar char="v"/>
            </a:pPr>
            <a:r>
              <a:rPr lang="en-US" sz="2400" b="1" dirty="0"/>
              <a:t> Back Button in Web </a:t>
            </a:r>
            <a:r>
              <a:rPr lang="en-US" sz="2400" b="1" dirty="0" smtClean="0"/>
              <a:t>Browsers</a:t>
            </a:r>
          </a:p>
          <a:p>
            <a:pPr algn="just" fontAlgn="base">
              <a:buFont typeface="Wingdings" panose="05000000000000000000" pitchFamily="2" charset="2"/>
              <a:buChar char="v"/>
            </a:pPr>
            <a:r>
              <a:rPr lang="en-US" sz="2400" b="1" dirty="0"/>
              <a:t> </a:t>
            </a:r>
            <a:r>
              <a:rPr lang="fr-FR" sz="2400" b="1" dirty="0" err="1"/>
              <a:t>Infix</a:t>
            </a:r>
            <a:r>
              <a:rPr lang="fr-FR" sz="2400" b="1" dirty="0"/>
              <a:t> to </a:t>
            </a:r>
            <a:r>
              <a:rPr lang="fr-FR" sz="2400" b="1" dirty="0" err="1"/>
              <a:t>Postfix</a:t>
            </a:r>
            <a:r>
              <a:rPr lang="fr-FR" sz="2400" b="1" dirty="0"/>
              <a:t> Expression </a:t>
            </a:r>
            <a:r>
              <a:rPr lang="fr-FR" sz="2400" b="1" dirty="0" smtClean="0"/>
              <a:t>Conversion</a:t>
            </a:r>
          </a:p>
          <a:p>
            <a:pPr algn="just" fontAlgn="base">
              <a:buFont typeface="Wingdings" panose="05000000000000000000" pitchFamily="2" charset="2"/>
              <a:buChar char="v"/>
            </a:pPr>
            <a:r>
              <a:rPr lang="fr-FR" sz="2400" b="1" dirty="0"/>
              <a:t> </a:t>
            </a:r>
            <a:r>
              <a:rPr lang="en-US" sz="2400" b="1" dirty="0"/>
              <a:t>Depth First Search in </a:t>
            </a:r>
            <a:r>
              <a:rPr lang="en-US" sz="2400" b="1" dirty="0" smtClean="0"/>
              <a:t>Graphs</a:t>
            </a:r>
          </a:p>
          <a:p>
            <a:pPr algn="just" fontAlgn="base">
              <a:buFont typeface="Wingdings" panose="05000000000000000000" pitchFamily="2" charset="2"/>
              <a:buChar char="v"/>
            </a:pPr>
            <a:r>
              <a:rPr lang="en-US" sz="2400" b="1" dirty="0"/>
              <a:t> Memory </a:t>
            </a:r>
            <a:r>
              <a:rPr lang="en-US" sz="2400" b="1" dirty="0" smtClean="0"/>
              <a:t>Management</a:t>
            </a:r>
          </a:p>
          <a:p>
            <a:pPr algn="just" fontAlgn="base">
              <a:buFont typeface="Wingdings" panose="05000000000000000000" pitchFamily="2" charset="2"/>
              <a:buChar char="v"/>
            </a:pPr>
            <a:r>
              <a:rPr lang="en-US" sz="2400" b="1" dirty="0"/>
              <a:t> </a:t>
            </a:r>
            <a:r>
              <a:rPr lang="en-US" sz="2400" b="1" dirty="0" smtClean="0"/>
              <a:t>Etc…</a:t>
            </a:r>
          </a:p>
          <a:p>
            <a:pPr algn="just" fontAlgn="base">
              <a:buFont typeface="Wingdings" panose="05000000000000000000" pitchFamily="2" charset="2"/>
              <a:buChar char="v"/>
            </a:pPr>
            <a:endParaRPr lang="en-US" sz="2400" dirty="0"/>
          </a:p>
        </p:txBody>
      </p:sp>
    </p:spTree>
    <p:extLst>
      <p:ext uri="{BB962C8B-B14F-4D97-AF65-F5344CB8AC3E}">
        <p14:creationId xmlns:p14="http://schemas.microsoft.com/office/powerpoint/2010/main" val="2224589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975" y="1731495"/>
            <a:ext cx="10058400" cy="2686943"/>
          </a:xfrm>
        </p:spPr>
        <p:txBody>
          <a:bodyPr>
            <a:noAutofit/>
          </a:bodyPr>
          <a:lstStyle/>
          <a:p>
            <a:pPr algn="ctr"/>
            <a:r>
              <a:rPr lang="en-US" sz="13800" b="1" dirty="0" smtClean="0">
                <a:solidFill>
                  <a:schemeClr val="accent2"/>
                </a:solidFill>
              </a:rPr>
              <a:t>Thanks </a:t>
            </a:r>
            <a:endParaRPr lang="en-US" sz="13800" dirty="0">
              <a:solidFill>
                <a:schemeClr val="accent2"/>
              </a:solidFill>
            </a:endParaRPr>
          </a:p>
        </p:txBody>
      </p:sp>
    </p:spTree>
    <p:extLst>
      <p:ext uri="{BB962C8B-B14F-4D97-AF65-F5344CB8AC3E}">
        <p14:creationId xmlns:p14="http://schemas.microsoft.com/office/powerpoint/2010/main" val="2273294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206" y="2980525"/>
            <a:ext cx="7135784" cy="3222996"/>
          </a:xfrm>
          <a:prstGeom prst="rect">
            <a:avLst/>
          </a:prstGeom>
        </p:spPr>
      </p:pic>
      <p:sp>
        <p:nvSpPr>
          <p:cNvPr id="7" name="Title 6"/>
          <p:cNvSpPr>
            <a:spLocks noGrp="1"/>
          </p:cNvSpPr>
          <p:nvPr>
            <p:ph type="title"/>
          </p:nvPr>
        </p:nvSpPr>
        <p:spPr>
          <a:xfrm>
            <a:off x="1118221" y="760836"/>
            <a:ext cx="10058400" cy="809000"/>
          </a:xfrm>
        </p:spPr>
        <p:txBody>
          <a:bodyPr/>
          <a:lstStyle/>
          <a:p>
            <a:r>
              <a:rPr lang="en-US" b="1" dirty="0">
                <a:solidFill>
                  <a:schemeClr val="accent2"/>
                </a:solidFill>
              </a:rPr>
              <a:t>What is a Stack</a:t>
            </a:r>
          </a:p>
        </p:txBody>
      </p:sp>
      <p:sp>
        <p:nvSpPr>
          <p:cNvPr id="8" name="Content Placeholder 2"/>
          <p:cNvSpPr>
            <a:spLocks noGrp="1"/>
          </p:cNvSpPr>
          <p:nvPr>
            <p:ph idx="1"/>
          </p:nvPr>
        </p:nvSpPr>
        <p:spPr>
          <a:xfrm>
            <a:off x="756412" y="1905581"/>
            <a:ext cx="11116828" cy="1074944"/>
          </a:xfrm>
        </p:spPr>
        <p:txBody>
          <a:bodyPr>
            <a:normAutofit/>
          </a:bodyPr>
          <a:lstStyle/>
          <a:p>
            <a:r>
              <a:rPr lang="en-US" dirty="0" smtClean="0"/>
              <a:t>A </a:t>
            </a:r>
            <a:r>
              <a:rPr lang="en-US" b="1" dirty="0"/>
              <a:t>stack</a:t>
            </a:r>
            <a:r>
              <a:rPr lang="en-US" dirty="0"/>
              <a:t> is a linear data structure that follows the Last In, First Out (LIFO) principle. This means the last element added to the stack is the first one to be removed. Think of it like a stack of plates: you add plates to the top and remove them from the top</a:t>
            </a:r>
            <a:r>
              <a:rPr lang="en-US" dirty="0" smtClean="0"/>
              <a:t>.</a:t>
            </a:r>
            <a:endParaRPr lang="en-US" dirty="0"/>
          </a:p>
        </p:txBody>
      </p:sp>
    </p:spTree>
    <p:extLst>
      <p:ext uri="{BB962C8B-B14F-4D97-AF65-F5344CB8AC3E}">
        <p14:creationId xmlns:p14="http://schemas.microsoft.com/office/powerpoint/2010/main" val="1374759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4459" y="1950435"/>
            <a:ext cx="10058400" cy="3836111"/>
          </a:xfrm>
        </p:spPr>
        <p:txBody>
          <a:bodyPr>
            <a:noAutofit/>
          </a:bodyPr>
          <a:lstStyle/>
          <a:p>
            <a:r>
              <a:rPr lang="en-US" sz="2800" dirty="0"/>
              <a:t>A stack supports the following basic operations:</a:t>
            </a:r>
          </a:p>
          <a:p>
            <a:pPr>
              <a:buFont typeface="Wingdings" panose="05000000000000000000" pitchFamily="2" charset="2"/>
              <a:buChar char="Ø"/>
            </a:pPr>
            <a:r>
              <a:rPr lang="en-US" sz="2800" b="1" dirty="0"/>
              <a:t>Push</a:t>
            </a:r>
            <a:r>
              <a:rPr lang="en-US" sz="2800" dirty="0"/>
              <a:t>: Add an element to the top of the stack.</a:t>
            </a:r>
          </a:p>
          <a:p>
            <a:pPr>
              <a:buFont typeface="Wingdings" panose="05000000000000000000" pitchFamily="2" charset="2"/>
              <a:buChar char="Ø"/>
            </a:pPr>
            <a:r>
              <a:rPr lang="en-US" sz="2800" b="1" dirty="0"/>
              <a:t>Pop</a:t>
            </a:r>
            <a:r>
              <a:rPr lang="en-US" sz="2800" dirty="0"/>
              <a:t>: Remove the top element from the stack.</a:t>
            </a:r>
          </a:p>
          <a:p>
            <a:pPr>
              <a:buFont typeface="Wingdings" panose="05000000000000000000" pitchFamily="2" charset="2"/>
              <a:buChar char="Ø"/>
            </a:pPr>
            <a:r>
              <a:rPr lang="en-US" sz="2800" b="1" dirty="0"/>
              <a:t>Peek (or Top)</a:t>
            </a:r>
            <a:r>
              <a:rPr lang="en-US" sz="2800" dirty="0"/>
              <a:t>: </a:t>
            </a:r>
            <a:r>
              <a:rPr lang="en-US" sz="2800" dirty="0" smtClean="0"/>
              <a:t>Represent the current location of data in stack.</a:t>
            </a:r>
            <a:endParaRPr lang="en-US" sz="2800" dirty="0"/>
          </a:p>
          <a:p>
            <a:pPr>
              <a:buFont typeface="Wingdings" panose="05000000000000000000" pitchFamily="2" charset="2"/>
              <a:buChar char="Ø"/>
            </a:pPr>
            <a:r>
              <a:rPr lang="en-US" sz="2800" b="1" dirty="0" err="1"/>
              <a:t>isEmpty</a:t>
            </a:r>
            <a:r>
              <a:rPr lang="en-US" sz="2800" dirty="0"/>
              <a:t>: Check if the stack is empty.</a:t>
            </a:r>
          </a:p>
          <a:p>
            <a:pPr>
              <a:buFont typeface="Wingdings" panose="05000000000000000000" pitchFamily="2" charset="2"/>
              <a:buChar char="Ø"/>
            </a:pPr>
            <a:r>
              <a:rPr lang="en-US" sz="2800" b="1" dirty="0" err="1"/>
              <a:t>isFull</a:t>
            </a:r>
            <a:r>
              <a:rPr lang="en-US" sz="2800" dirty="0"/>
              <a:t>: Check if the stack is full (only applicable in fixed-size stacks).</a:t>
            </a:r>
          </a:p>
          <a:p>
            <a:endParaRPr lang="en-US" sz="2800" dirty="0"/>
          </a:p>
        </p:txBody>
      </p:sp>
      <p:sp>
        <p:nvSpPr>
          <p:cNvPr id="5" name="Title 4"/>
          <p:cNvSpPr>
            <a:spLocks noGrp="1"/>
          </p:cNvSpPr>
          <p:nvPr>
            <p:ph type="title"/>
          </p:nvPr>
        </p:nvSpPr>
        <p:spPr>
          <a:xfrm>
            <a:off x="1097280" y="872518"/>
            <a:ext cx="10058400" cy="711278"/>
          </a:xfrm>
        </p:spPr>
        <p:txBody>
          <a:bodyPr>
            <a:normAutofit fontScale="90000"/>
          </a:bodyPr>
          <a:lstStyle/>
          <a:p>
            <a:r>
              <a:rPr lang="en-US" b="1" dirty="0">
                <a:solidFill>
                  <a:schemeClr val="accent2"/>
                </a:solidFill>
              </a:rPr>
              <a:t>Key Operations on a Stack</a:t>
            </a:r>
          </a:p>
        </p:txBody>
      </p:sp>
    </p:spTree>
    <p:extLst>
      <p:ext uri="{BB962C8B-B14F-4D97-AF65-F5344CB8AC3E}">
        <p14:creationId xmlns:p14="http://schemas.microsoft.com/office/powerpoint/2010/main" val="3020016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solidFill>
              </a:rPr>
              <a:t>Push Operations</a:t>
            </a:r>
            <a:endParaRPr lang="en-US" b="1" dirty="0">
              <a:solidFill>
                <a:schemeClr val="accent2"/>
              </a:solidFill>
            </a:endParaRPr>
          </a:p>
        </p:txBody>
      </p:sp>
      <p:sp>
        <p:nvSpPr>
          <p:cNvPr id="6" name="Rectangle 5"/>
          <p:cNvSpPr/>
          <p:nvPr/>
        </p:nvSpPr>
        <p:spPr>
          <a:xfrm>
            <a:off x="486284" y="1943101"/>
            <a:ext cx="11051908" cy="4199433"/>
          </a:xfrm>
          <a:prstGeom prst="rect">
            <a:avLst/>
          </a:prstGeom>
        </p:spPr>
        <p:txBody>
          <a:bodyPr vert="horz" lIns="0" tIns="45720" rIns="0" bIns="45720" rtlCol="0">
            <a:noAutofit/>
          </a:bodyPr>
          <a:lstStyle/>
          <a:p>
            <a:pPr>
              <a:lnSpc>
                <a:spcPct val="90000"/>
              </a:lnSpc>
              <a:spcBef>
                <a:spcPts val="1200"/>
              </a:spcBef>
              <a:spcAft>
                <a:spcPts val="200"/>
              </a:spcAft>
              <a:buClr>
                <a:schemeClr val="accent1"/>
              </a:buClr>
              <a:buSzPct val="100000"/>
            </a:pPr>
            <a:r>
              <a:rPr lang="en-US" sz="2800" dirty="0" smtClean="0">
                <a:solidFill>
                  <a:schemeClr val="tx1">
                    <a:lumMod val="75000"/>
                    <a:lumOff val="25000"/>
                  </a:schemeClr>
                </a:solidFill>
              </a:rPr>
              <a:t> </a:t>
            </a:r>
            <a:r>
              <a:rPr lang="en-US" sz="2800" dirty="0">
                <a:solidFill>
                  <a:schemeClr val="tx1">
                    <a:lumMod val="75000"/>
                    <a:lumOff val="25000"/>
                  </a:schemeClr>
                </a:solidFill>
              </a:rPr>
              <a:t>The process of putting a new data element onto stack is known as a Push Operation. Push operation involves a series of steps -</a:t>
            </a:r>
          </a:p>
          <a:p>
            <a:pPr marL="457200" indent="-457200">
              <a:lnSpc>
                <a:spcPct val="90000"/>
              </a:lnSpc>
              <a:spcBef>
                <a:spcPts val="1200"/>
              </a:spcBef>
              <a:spcAft>
                <a:spcPts val="200"/>
              </a:spcAft>
              <a:buClr>
                <a:schemeClr val="accent1"/>
              </a:buClr>
              <a:buSzPct val="100000"/>
              <a:buFont typeface="Wingdings" panose="05000000000000000000" pitchFamily="2" charset="2"/>
              <a:buChar char="v"/>
            </a:pPr>
            <a:r>
              <a:rPr lang="en-US" sz="2800" dirty="0" smtClean="0">
                <a:solidFill>
                  <a:schemeClr val="tx1">
                    <a:lumMod val="75000"/>
                    <a:lumOff val="25000"/>
                  </a:schemeClr>
                </a:solidFill>
              </a:rPr>
              <a:t>Step </a:t>
            </a:r>
            <a:r>
              <a:rPr lang="en-US" sz="2800" dirty="0">
                <a:solidFill>
                  <a:schemeClr val="tx1">
                    <a:lumMod val="75000"/>
                    <a:lumOff val="25000"/>
                  </a:schemeClr>
                </a:solidFill>
              </a:rPr>
              <a:t>1 - Checks if the stack is full.</a:t>
            </a:r>
          </a:p>
          <a:p>
            <a:pPr marL="457200" indent="-457200">
              <a:lnSpc>
                <a:spcPct val="90000"/>
              </a:lnSpc>
              <a:spcBef>
                <a:spcPts val="1200"/>
              </a:spcBef>
              <a:spcAft>
                <a:spcPts val="200"/>
              </a:spcAft>
              <a:buClr>
                <a:schemeClr val="accent1"/>
              </a:buClr>
              <a:buSzPct val="100000"/>
              <a:buFont typeface="Wingdings" panose="05000000000000000000" pitchFamily="2" charset="2"/>
              <a:buChar char="v"/>
            </a:pPr>
            <a:r>
              <a:rPr lang="en-US" sz="2800" dirty="0" smtClean="0">
                <a:solidFill>
                  <a:schemeClr val="tx1">
                    <a:lumMod val="75000"/>
                    <a:lumOff val="25000"/>
                  </a:schemeClr>
                </a:solidFill>
              </a:rPr>
              <a:t>Step </a:t>
            </a:r>
            <a:r>
              <a:rPr lang="en-US" sz="2800" dirty="0">
                <a:solidFill>
                  <a:schemeClr val="tx1">
                    <a:lumMod val="75000"/>
                    <a:lumOff val="25000"/>
                  </a:schemeClr>
                </a:solidFill>
              </a:rPr>
              <a:t>2 - If the stack is full, produces an error and exit.</a:t>
            </a:r>
          </a:p>
          <a:p>
            <a:pPr marL="457200" indent="-457200">
              <a:lnSpc>
                <a:spcPct val="90000"/>
              </a:lnSpc>
              <a:spcBef>
                <a:spcPts val="1200"/>
              </a:spcBef>
              <a:spcAft>
                <a:spcPts val="200"/>
              </a:spcAft>
              <a:buClr>
                <a:schemeClr val="accent1"/>
              </a:buClr>
              <a:buSzPct val="100000"/>
              <a:buFont typeface="Wingdings" panose="05000000000000000000" pitchFamily="2" charset="2"/>
              <a:buChar char="v"/>
            </a:pPr>
            <a:r>
              <a:rPr lang="en-US" sz="2800" dirty="0" smtClean="0">
                <a:solidFill>
                  <a:schemeClr val="tx1">
                    <a:lumMod val="75000"/>
                    <a:lumOff val="25000"/>
                  </a:schemeClr>
                </a:solidFill>
              </a:rPr>
              <a:t>Step </a:t>
            </a:r>
            <a:r>
              <a:rPr lang="en-US" sz="2800" dirty="0">
                <a:solidFill>
                  <a:schemeClr val="tx1">
                    <a:lumMod val="75000"/>
                    <a:lumOff val="25000"/>
                  </a:schemeClr>
                </a:solidFill>
              </a:rPr>
              <a:t>3 - If the stack is not full, increments top to point next empty space.</a:t>
            </a:r>
          </a:p>
          <a:p>
            <a:pPr marL="457200" indent="-457200">
              <a:lnSpc>
                <a:spcPct val="90000"/>
              </a:lnSpc>
              <a:spcBef>
                <a:spcPts val="1200"/>
              </a:spcBef>
              <a:spcAft>
                <a:spcPts val="200"/>
              </a:spcAft>
              <a:buClr>
                <a:schemeClr val="accent1"/>
              </a:buClr>
              <a:buSzPct val="100000"/>
              <a:buFont typeface="Wingdings" panose="05000000000000000000" pitchFamily="2" charset="2"/>
              <a:buChar char="v"/>
            </a:pPr>
            <a:r>
              <a:rPr lang="en-US" sz="2800" dirty="0">
                <a:solidFill>
                  <a:schemeClr val="tx1">
                    <a:lumMod val="75000"/>
                    <a:lumOff val="25000"/>
                  </a:schemeClr>
                </a:solidFill>
              </a:rPr>
              <a:t>Step 4 - Adds data element to the stack location, where top is pointing.</a:t>
            </a:r>
          </a:p>
          <a:p>
            <a:pPr marL="457200" indent="-457200">
              <a:lnSpc>
                <a:spcPct val="90000"/>
              </a:lnSpc>
              <a:spcBef>
                <a:spcPts val="1200"/>
              </a:spcBef>
              <a:spcAft>
                <a:spcPts val="200"/>
              </a:spcAft>
              <a:buClr>
                <a:schemeClr val="accent1"/>
              </a:buClr>
              <a:buSzPct val="100000"/>
              <a:buFont typeface="Wingdings" panose="05000000000000000000" pitchFamily="2" charset="2"/>
              <a:buChar char="v"/>
            </a:pPr>
            <a:r>
              <a:rPr lang="en-US" sz="2800" dirty="0" smtClean="0">
                <a:solidFill>
                  <a:schemeClr val="tx1">
                    <a:lumMod val="75000"/>
                    <a:lumOff val="25000"/>
                  </a:schemeClr>
                </a:solidFill>
              </a:rPr>
              <a:t>Step </a:t>
            </a:r>
            <a:r>
              <a:rPr lang="en-US" sz="2800" dirty="0">
                <a:solidFill>
                  <a:schemeClr val="tx1">
                    <a:lumMod val="75000"/>
                    <a:lumOff val="25000"/>
                  </a:schemeClr>
                </a:solidFill>
              </a:rPr>
              <a:t>5 - Returns success.</a:t>
            </a:r>
          </a:p>
        </p:txBody>
      </p:sp>
    </p:spTree>
    <p:extLst>
      <p:ext uri="{BB962C8B-B14F-4D97-AF65-F5344CB8AC3E}">
        <p14:creationId xmlns:p14="http://schemas.microsoft.com/office/powerpoint/2010/main" val="3657282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solidFill>
              </a:rPr>
              <a:t>Pop Operations</a:t>
            </a:r>
            <a:endParaRPr lang="en-US" b="1" dirty="0">
              <a:solidFill>
                <a:schemeClr val="accent2"/>
              </a:solidFill>
            </a:endParaRPr>
          </a:p>
        </p:txBody>
      </p:sp>
      <p:sp>
        <p:nvSpPr>
          <p:cNvPr id="5" name="Rectangle 4"/>
          <p:cNvSpPr/>
          <p:nvPr/>
        </p:nvSpPr>
        <p:spPr>
          <a:xfrm>
            <a:off x="577257" y="1828802"/>
            <a:ext cx="11526327" cy="4196059"/>
          </a:xfrm>
          <a:prstGeom prst="rect">
            <a:avLst/>
          </a:prstGeom>
        </p:spPr>
        <p:txBody>
          <a:bodyPr vert="horz" lIns="0" tIns="45720" rIns="0" bIns="45720" rtlCol="0">
            <a:noAutofit/>
          </a:bodyPr>
          <a:lstStyle/>
          <a:p>
            <a:pPr marL="91440" indent="-91440">
              <a:lnSpc>
                <a:spcPct val="90000"/>
              </a:lnSpc>
              <a:spcBef>
                <a:spcPts val="1200"/>
              </a:spcBef>
              <a:spcAft>
                <a:spcPts val="200"/>
              </a:spcAft>
              <a:buClr>
                <a:schemeClr val="accent1"/>
              </a:buClr>
              <a:buSzPct val="100000"/>
              <a:buFont typeface="Calibri" panose="020F0502020204030204" pitchFamily="34" charset="0"/>
              <a:buChar char=" "/>
            </a:pPr>
            <a:r>
              <a:rPr lang="en-US" sz="2000" dirty="0">
                <a:solidFill>
                  <a:schemeClr val="tx1">
                    <a:lumMod val="75000"/>
                    <a:lumOff val="25000"/>
                  </a:schemeClr>
                </a:solidFill>
              </a:rPr>
              <a:t>Removing an element from the stack, is known as a Pop Operation. In an array implementation of pop() operation, the data element is not actually removed, instead top is decremented to a lower position in the stack to point to the next value. But in linked-list implementation, pop() actually removes data element and deallocates memory space.</a:t>
            </a:r>
          </a:p>
          <a:p>
            <a:pPr>
              <a:lnSpc>
                <a:spcPct val="90000"/>
              </a:lnSpc>
              <a:spcBef>
                <a:spcPts val="1200"/>
              </a:spcBef>
              <a:spcAft>
                <a:spcPts val="200"/>
              </a:spcAft>
              <a:buClr>
                <a:schemeClr val="accent1"/>
              </a:buClr>
              <a:buSzPct val="100000"/>
            </a:pPr>
            <a:r>
              <a:rPr lang="en-US" sz="2000" dirty="0" smtClean="0">
                <a:solidFill>
                  <a:schemeClr val="tx1">
                    <a:lumMod val="75000"/>
                    <a:lumOff val="25000"/>
                  </a:schemeClr>
                </a:solidFill>
              </a:rPr>
              <a:t> </a:t>
            </a:r>
            <a:r>
              <a:rPr lang="en-US" sz="2000" dirty="0">
                <a:solidFill>
                  <a:schemeClr val="tx1">
                    <a:lumMod val="75000"/>
                    <a:lumOff val="25000"/>
                  </a:schemeClr>
                </a:solidFill>
              </a:rPr>
              <a:t>A Pop operation may involve the following steps -</a:t>
            </a:r>
          </a:p>
          <a:p>
            <a:pPr marL="342900" indent="-342900">
              <a:lnSpc>
                <a:spcPct val="90000"/>
              </a:lnSpc>
              <a:spcBef>
                <a:spcPts val="1200"/>
              </a:spcBef>
              <a:spcAft>
                <a:spcPts val="200"/>
              </a:spcAft>
              <a:buClr>
                <a:schemeClr val="accent1"/>
              </a:buClr>
              <a:buSzPct val="100000"/>
              <a:buFont typeface="Wingdings" panose="05000000000000000000" pitchFamily="2" charset="2"/>
              <a:buChar char="v"/>
            </a:pPr>
            <a:r>
              <a:rPr lang="en-US" sz="2000" dirty="0" smtClean="0">
                <a:solidFill>
                  <a:schemeClr val="tx1">
                    <a:lumMod val="75000"/>
                    <a:lumOff val="25000"/>
                  </a:schemeClr>
                </a:solidFill>
              </a:rPr>
              <a:t>Step </a:t>
            </a:r>
            <a:r>
              <a:rPr lang="en-US" sz="2000" dirty="0">
                <a:solidFill>
                  <a:schemeClr val="tx1">
                    <a:lumMod val="75000"/>
                    <a:lumOff val="25000"/>
                  </a:schemeClr>
                </a:solidFill>
              </a:rPr>
              <a:t>1 - Checks if the stack is empty.</a:t>
            </a:r>
          </a:p>
          <a:p>
            <a:pPr marL="342900" indent="-342900">
              <a:lnSpc>
                <a:spcPct val="90000"/>
              </a:lnSpc>
              <a:spcBef>
                <a:spcPts val="1200"/>
              </a:spcBef>
              <a:spcAft>
                <a:spcPts val="200"/>
              </a:spcAft>
              <a:buClr>
                <a:schemeClr val="accent1"/>
              </a:buClr>
              <a:buSzPct val="100000"/>
              <a:buFont typeface="Wingdings" panose="05000000000000000000" pitchFamily="2" charset="2"/>
              <a:buChar char="v"/>
            </a:pPr>
            <a:r>
              <a:rPr lang="en-US" sz="2000" dirty="0" smtClean="0">
                <a:solidFill>
                  <a:schemeClr val="tx1">
                    <a:lumMod val="75000"/>
                    <a:lumOff val="25000"/>
                  </a:schemeClr>
                </a:solidFill>
              </a:rPr>
              <a:t>Step </a:t>
            </a:r>
            <a:r>
              <a:rPr lang="en-US" sz="2000" dirty="0">
                <a:solidFill>
                  <a:schemeClr val="tx1">
                    <a:lumMod val="75000"/>
                    <a:lumOff val="25000"/>
                  </a:schemeClr>
                </a:solidFill>
              </a:rPr>
              <a:t>2 - If the stack is empty, produces an error and exit.</a:t>
            </a:r>
          </a:p>
          <a:p>
            <a:pPr marL="342900" indent="-342900">
              <a:lnSpc>
                <a:spcPct val="90000"/>
              </a:lnSpc>
              <a:spcBef>
                <a:spcPts val="1200"/>
              </a:spcBef>
              <a:spcAft>
                <a:spcPts val="200"/>
              </a:spcAft>
              <a:buClr>
                <a:schemeClr val="accent1"/>
              </a:buClr>
              <a:buSzPct val="100000"/>
              <a:buFont typeface="Wingdings" panose="05000000000000000000" pitchFamily="2" charset="2"/>
              <a:buChar char="v"/>
            </a:pPr>
            <a:r>
              <a:rPr lang="en-US" sz="2000" dirty="0" smtClean="0">
                <a:solidFill>
                  <a:schemeClr val="tx1">
                    <a:lumMod val="75000"/>
                    <a:lumOff val="25000"/>
                  </a:schemeClr>
                </a:solidFill>
              </a:rPr>
              <a:t>Step </a:t>
            </a:r>
            <a:r>
              <a:rPr lang="en-US" sz="2000" dirty="0">
                <a:solidFill>
                  <a:schemeClr val="tx1">
                    <a:lumMod val="75000"/>
                    <a:lumOff val="25000"/>
                  </a:schemeClr>
                </a:solidFill>
              </a:rPr>
              <a:t>3 - If the stack is not empty, accesses the data element at which top is pointing.</a:t>
            </a:r>
          </a:p>
          <a:p>
            <a:pPr marL="342900" indent="-342900">
              <a:lnSpc>
                <a:spcPct val="90000"/>
              </a:lnSpc>
              <a:spcBef>
                <a:spcPts val="1200"/>
              </a:spcBef>
              <a:spcAft>
                <a:spcPts val="200"/>
              </a:spcAft>
              <a:buClr>
                <a:schemeClr val="accent1"/>
              </a:buClr>
              <a:buSzPct val="100000"/>
              <a:buFont typeface="Wingdings" panose="05000000000000000000" pitchFamily="2" charset="2"/>
              <a:buChar char="v"/>
            </a:pPr>
            <a:r>
              <a:rPr lang="en-US" sz="2000" dirty="0" smtClean="0">
                <a:solidFill>
                  <a:schemeClr val="tx1">
                    <a:lumMod val="75000"/>
                    <a:lumOff val="25000"/>
                  </a:schemeClr>
                </a:solidFill>
              </a:rPr>
              <a:t>Step </a:t>
            </a:r>
            <a:r>
              <a:rPr lang="en-US" sz="2000" dirty="0">
                <a:solidFill>
                  <a:schemeClr val="tx1">
                    <a:lumMod val="75000"/>
                    <a:lumOff val="25000"/>
                  </a:schemeClr>
                </a:solidFill>
              </a:rPr>
              <a:t>4 - Decreases the value of top by 1.</a:t>
            </a:r>
          </a:p>
          <a:p>
            <a:pPr marL="342900" indent="-342900">
              <a:lnSpc>
                <a:spcPct val="90000"/>
              </a:lnSpc>
              <a:spcBef>
                <a:spcPts val="1200"/>
              </a:spcBef>
              <a:spcAft>
                <a:spcPts val="200"/>
              </a:spcAft>
              <a:buClr>
                <a:schemeClr val="accent1"/>
              </a:buClr>
              <a:buSzPct val="100000"/>
              <a:buFont typeface="Wingdings" panose="05000000000000000000" pitchFamily="2" charset="2"/>
              <a:buChar char="v"/>
            </a:pPr>
            <a:r>
              <a:rPr lang="en-US" sz="2000" dirty="0" smtClean="0">
                <a:solidFill>
                  <a:schemeClr val="tx1">
                    <a:lumMod val="75000"/>
                    <a:lumOff val="25000"/>
                  </a:schemeClr>
                </a:solidFill>
              </a:rPr>
              <a:t>Step </a:t>
            </a:r>
            <a:r>
              <a:rPr lang="en-US" sz="2000" dirty="0">
                <a:solidFill>
                  <a:schemeClr val="tx1">
                    <a:lumMod val="75000"/>
                    <a:lumOff val="25000"/>
                  </a:schemeClr>
                </a:solidFill>
              </a:rPr>
              <a:t>5 - Returns success.</a:t>
            </a:r>
          </a:p>
        </p:txBody>
      </p:sp>
    </p:spTree>
    <p:extLst>
      <p:ext uri="{BB962C8B-B14F-4D97-AF65-F5344CB8AC3E}">
        <p14:creationId xmlns:p14="http://schemas.microsoft.com/office/powerpoint/2010/main" val="500204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Array-based Stack</a:t>
            </a:r>
          </a:p>
        </p:txBody>
      </p:sp>
      <p:sp>
        <p:nvSpPr>
          <p:cNvPr id="3" name="Content Placeholder 2"/>
          <p:cNvSpPr>
            <a:spLocks noGrp="1"/>
          </p:cNvSpPr>
          <p:nvPr>
            <p:ph idx="1"/>
          </p:nvPr>
        </p:nvSpPr>
        <p:spPr/>
        <p:txBody>
          <a:bodyPr>
            <a:normAutofit/>
          </a:bodyPr>
          <a:lstStyle/>
          <a:p>
            <a:r>
              <a:rPr lang="en-US" dirty="0"/>
              <a:t>Add elements in an array </a:t>
            </a:r>
            <a:r>
              <a:rPr lang="en-US" b="1" i="1" dirty="0">
                <a:solidFill>
                  <a:schemeClr val="accent2"/>
                </a:solidFill>
              </a:rPr>
              <a:t>S</a:t>
            </a:r>
            <a:r>
              <a:rPr lang="en-US" dirty="0"/>
              <a:t> of capacity(size) </a:t>
            </a:r>
            <a:r>
              <a:rPr lang="en-US" b="1" i="1" dirty="0">
                <a:solidFill>
                  <a:srgbClr val="C0504D"/>
                </a:solidFill>
              </a:rPr>
              <a:t>N.</a:t>
            </a:r>
          </a:p>
          <a:p>
            <a:r>
              <a:rPr lang="en-US" dirty="0"/>
              <a:t>A variable </a:t>
            </a:r>
            <a:r>
              <a:rPr lang="en-US" i="1" dirty="0">
                <a:solidFill>
                  <a:srgbClr val="C0504D"/>
                </a:solidFill>
              </a:rPr>
              <a:t>top</a:t>
            </a:r>
            <a:r>
              <a:rPr lang="en-US" dirty="0"/>
              <a:t> keeps track of the index of the top element.</a:t>
            </a:r>
          </a:p>
          <a:p>
            <a:r>
              <a:rPr lang="en-US" dirty="0"/>
              <a:t>Size is </a:t>
            </a:r>
            <a:r>
              <a:rPr lang="en-US" i="1" dirty="0">
                <a:solidFill>
                  <a:srgbClr val="C0504D"/>
                </a:solidFill>
              </a:rPr>
              <a:t>top</a:t>
            </a:r>
            <a:r>
              <a:rPr lang="en-US" dirty="0">
                <a:solidFill>
                  <a:srgbClr val="C0504D"/>
                </a:solidFill>
              </a:rPr>
              <a:t>+1</a:t>
            </a:r>
          </a:p>
        </p:txBody>
      </p:sp>
      <p:grpSp>
        <p:nvGrpSpPr>
          <p:cNvPr id="4" name="Group 3">
            <a:extLst>
              <a:ext uri="{FF2B5EF4-FFF2-40B4-BE49-F238E27FC236}">
                <a16:creationId xmlns:a16="http://schemas.microsoft.com/office/drawing/2014/main" id="{06D82E47-806D-43BE-AE2F-29F067050B08}"/>
              </a:ext>
            </a:extLst>
          </p:cNvPr>
          <p:cNvGrpSpPr/>
          <p:nvPr/>
        </p:nvGrpSpPr>
        <p:grpSpPr>
          <a:xfrm>
            <a:off x="1763985" y="3761874"/>
            <a:ext cx="6918326" cy="807224"/>
            <a:chOff x="2348231" y="5526505"/>
            <a:chExt cx="6918326" cy="807224"/>
          </a:xfrm>
        </p:grpSpPr>
        <p:sp>
          <p:nvSpPr>
            <p:cNvPr id="7" name="Freeform 7"/>
            <p:cNvSpPr>
              <a:spLocks/>
            </p:cNvSpPr>
            <p:nvPr/>
          </p:nvSpPr>
          <p:spPr bwMode="auto">
            <a:xfrm>
              <a:off x="6615431" y="5653505"/>
              <a:ext cx="1509713" cy="379413"/>
            </a:xfrm>
            <a:custGeom>
              <a:avLst/>
              <a:gdLst>
                <a:gd name="T0" fmla="*/ 951 w 951"/>
                <a:gd name="T1" fmla="*/ 239 h 239"/>
                <a:gd name="T2" fmla="*/ 951 w 951"/>
                <a:gd name="T3" fmla="*/ 0 h 239"/>
                <a:gd name="T4" fmla="*/ 0 w 951"/>
                <a:gd name="T5" fmla="*/ 0 h 239"/>
                <a:gd name="T6" fmla="*/ 24 w 951"/>
                <a:gd name="T7" fmla="*/ 103 h 239"/>
                <a:gd name="T8" fmla="*/ 104 w 951"/>
                <a:gd name="T9" fmla="*/ 143 h 239"/>
                <a:gd name="T10" fmla="*/ 120 w 951"/>
                <a:gd name="T11" fmla="*/ 239 h 239"/>
                <a:gd name="T12" fmla="*/ 951 w 951"/>
                <a:gd name="T13" fmla="*/ 239 h 239"/>
              </a:gdLst>
              <a:ahLst/>
              <a:cxnLst>
                <a:cxn ang="0">
                  <a:pos x="T0" y="T1"/>
                </a:cxn>
                <a:cxn ang="0">
                  <a:pos x="T2" y="T3"/>
                </a:cxn>
                <a:cxn ang="0">
                  <a:pos x="T4" y="T5"/>
                </a:cxn>
                <a:cxn ang="0">
                  <a:pos x="T6" y="T7"/>
                </a:cxn>
                <a:cxn ang="0">
                  <a:pos x="T8" y="T9"/>
                </a:cxn>
                <a:cxn ang="0">
                  <a:pos x="T10" y="T11"/>
                </a:cxn>
                <a:cxn ang="0">
                  <a:pos x="T12" y="T13"/>
                </a:cxn>
              </a:cxnLst>
              <a:rect l="0" t="0" r="r" b="b"/>
              <a:pathLst>
                <a:path w="951" h="239">
                  <a:moveTo>
                    <a:pt x="951" y="239"/>
                  </a:moveTo>
                  <a:lnTo>
                    <a:pt x="951" y="0"/>
                  </a:lnTo>
                  <a:lnTo>
                    <a:pt x="0" y="0"/>
                  </a:lnTo>
                  <a:lnTo>
                    <a:pt x="24" y="103"/>
                  </a:lnTo>
                  <a:lnTo>
                    <a:pt x="104" y="143"/>
                  </a:lnTo>
                  <a:lnTo>
                    <a:pt x="120" y="239"/>
                  </a:lnTo>
                  <a:lnTo>
                    <a:pt x="951" y="239"/>
                  </a:lnTo>
                  <a:close/>
                </a:path>
              </a:pathLst>
            </a:custGeom>
            <a:solidFill>
              <a:schemeClr val="accent1"/>
            </a:solidFill>
            <a:ln w="9525">
              <a:solidFill>
                <a:schemeClr val="tx1"/>
              </a:solidFill>
              <a:round/>
              <a:headEnd/>
              <a:tailEnd/>
            </a:ln>
          </p:spPr>
          <p:txBody>
            <a:bodyPr/>
            <a:lstStyle/>
            <a:p>
              <a:endParaRPr lang="en-US"/>
            </a:p>
          </p:txBody>
        </p:sp>
        <p:sp>
          <p:nvSpPr>
            <p:cNvPr id="8" name="Freeform 8"/>
            <p:cNvSpPr>
              <a:spLocks/>
            </p:cNvSpPr>
            <p:nvPr/>
          </p:nvSpPr>
          <p:spPr bwMode="auto">
            <a:xfrm>
              <a:off x="2805431" y="5653505"/>
              <a:ext cx="2982913" cy="379413"/>
            </a:xfrm>
            <a:custGeom>
              <a:avLst/>
              <a:gdLst>
                <a:gd name="T0" fmla="*/ 0 w 1879"/>
                <a:gd name="T1" fmla="*/ 0 h 239"/>
                <a:gd name="T2" fmla="*/ 0 w 1879"/>
                <a:gd name="T3" fmla="*/ 239 h 239"/>
                <a:gd name="T4" fmla="*/ 1879 w 1879"/>
                <a:gd name="T5" fmla="*/ 239 h 239"/>
                <a:gd name="T6" fmla="*/ 1863 w 1879"/>
                <a:gd name="T7" fmla="*/ 135 h 239"/>
                <a:gd name="T8" fmla="*/ 1783 w 1879"/>
                <a:gd name="T9" fmla="*/ 79 h 239"/>
                <a:gd name="T10" fmla="*/ 1767 w 1879"/>
                <a:gd name="T11" fmla="*/ 0 h 239"/>
                <a:gd name="T12" fmla="*/ 0 w 1879"/>
                <a:gd name="T13" fmla="*/ 0 h 239"/>
              </a:gdLst>
              <a:ahLst/>
              <a:cxnLst>
                <a:cxn ang="0">
                  <a:pos x="T0" y="T1"/>
                </a:cxn>
                <a:cxn ang="0">
                  <a:pos x="T2" y="T3"/>
                </a:cxn>
                <a:cxn ang="0">
                  <a:pos x="T4" y="T5"/>
                </a:cxn>
                <a:cxn ang="0">
                  <a:pos x="T6" y="T7"/>
                </a:cxn>
                <a:cxn ang="0">
                  <a:pos x="T8" y="T9"/>
                </a:cxn>
                <a:cxn ang="0">
                  <a:pos x="T10" y="T11"/>
                </a:cxn>
                <a:cxn ang="0">
                  <a:pos x="T12" y="T13"/>
                </a:cxn>
              </a:cxnLst>
              <a:rect l="0" t="0" r="r" b="b"/>
              <a:pathLst>
                <a:path w="1879" h="239">
                  <a:moveTo>
                    <a:pt x="0" y="0"/>
                  </a:moveTo>
                  <a:lnTo>
                    <a:pt x="0" y="239"/>
                  </a:lnTo>
                  <a:lnTo>
                    <a:pt x="1879" y="239"/>
                  </a:lnTo>
                  <a:lnTo>
                    <a:pt x="1863" y="135"/>
                  </a:lnTo>
                  <a:lnTo>
                    <a:pt x="1783" y="79"/>
                  </a:lnTo>
                  <a:lnTo>
                    <a:pt x="1767" y="0"/>
                  </a:lnTo>
                  <a:lnTo>
                    <a:pt x="0" y="0"/>
                  </a:lnTo>
                  <a:close/>
                </a:path>
              </a:pathLst>
            </a:custGeom>
            <a:solidFill>
              <a:schemeClr val="accent1"/>
            </a:solidFill>
            <a:ln w="9525">
              <a:solidFill>
                <a:schemeClr val="tx1"/>
              </a:solidFill>
              <a:round/>
              <a:headEnd/>
              <a:tailEnd/>
            </a:ln>
          </p:spPr>
          <p:txBody>
            <a:bodyPr/>
            <a:lstStyle/>
            <a:p>
              <a:endParaRPr lang="en-US"/>
            </a:p>
          </p:txBody>
        </p:sp>
        <p:sp>
          <p:nvSpPr>
            <p:cNvPr id="9" name="Rectangle 9"/>
            <p:cNvSpPr>
              <a:spLocks noChangeArrowheads="1"/>
            </p:cNvSpPr>
            <p:nvPr/>
          </p:nvSpPr>
          <p:spPr bwMode="auto">
            <a:xfrm>
              <a:off x="5610543" y="5640804"/>
              <a:ext cx="12700" cy="25400"/>
            </a:xfrm>
            <a:prstGeom prst="rect">
              <a:avLst/>
            </a:prstGeom>
            <a:solidFill>
              <a:schemeClr val="tx1"/>
            </a:solidFill>
            <a:ln w="9525">
              <a:solidFill>
                <a:schemeClr val="tx1"/>
              </a:solidFill>
              <a:miter lim="800000"/>
              <a:headEnd/>
              <a:tailEnd/>
            </a:ln>
          </p:spPr>
          <p:txBody>
            <a:bodyPr/>
            <a:lstStyle/>
            <a:p>
              <a:endParaRPr lang="en-US"/>
            </a:p>
          </p:txBody>
        </p:sp>
        <p:sp>
          <p:nvSpPr>
            <p:cNvPr id="10" name="Rectangle 10"/>
            <p:cNvSpPr>
              <a:spLocks noChangeArrowheads="1"/>
            </p:cNvSpPr>
            <p:nvPr/>
          </p:nvSpPr>
          <p:spPr bwMode="auto">
            <a:xfrm>
              <a:off x="2792731" y="5640804"/>
              <a:ext cx="2817813" cy="25400"/>
            </a:xfrm>
            <a:prstGeom prst="rect">
              <a:avLst/>
            </a:prstGeom>
            <a:solidFill>
              <a:schemeClr val="tx1"/>
            </a:solidFill>
            <a:ln w="9525">
              <a:solidFill>
                <a:schemeClr val="tx1"/>
              </a:solidFill>
              <a:miter lim="800000"/>
              <a:headEnd/>
              <a:tailEnd/>
            </a:ln>
          </p:spPr>
          <p:txBody>
            <a:bodyPr/>
            <a:lstStyle/>
            <a:p>
              <a:endParaRPr lang="en-US"/>
            </a:p>
          </p:txBody>
        </p:sp>
        <p:sp>
          <p:nvSpPr>
            <p:cNvPr id="11" name="Rectangle 11"/>
            <p:cNvSpPr>
              <a:spLocks noChangeArrowheads="1"/>
            </p:cNvSpPr>
            <p:nvPr/>
          </p:nvSpPr>
          <p:spPr bwMode="auto">
            <a:xfrm>
              <a:off x="2792730" y="5653505"/>
              <a:ext cx="25400" cy="392113"/>
            </a:xfrm>
            <a:prstGeom prst="rect">
              <a:avLst/>
            </a:prstGeom>
            <a:solidFill>
              <a:schemeClr val="tx1"/>
            </a:solidFill>
            <a:ln w="9525">
              <a:solidFill>
                <a:schemeClr val="tx1"/>
              </a:solidFill>
              <a:miter lim="800000"/>
              <a:headEnd/>
              <a:tailEnd/>
            </a:ln>
          </p:spPr>
          <p:txBody>
            <a:bodyPr/>
            <a:lstStyle/>
            <a:p>
              <a:endParaRPr lang="en-US"/>
            </a:p>
          </p:txBody>
        </p:sp>
        <p:sp>
          <p:nvSpPr>
            <p:cNvPr id="12" name="Rectangle 12"/>
            <p:cNvSpPr>
              <a:spLocks noChangeArrowheads="1"/>
            </p:cNvSpPr>
            <p:nvPr/>
          </p:nvSpPr>
          <p:spPr bwMode="auto">
            <a:xfrm>
              <a:off x="5788343" y="6020217"/>
              <a:ext cx="12700" cy="25400"/>
            </a:xfrm>
            <a:prstGeom prst="rect">
              <a:avLst/>
            </a:prstGeom>
            <a:solidFill>
              <a:schemeClr val="tx1"/>
            </a:solidFill>
            <a:ln w="9525">
              <a:solidFill>
                <a:schemeClr val="tx1"/>
              </a:solidFill>
              <a:miter lim="800000"/>
              <a:headEnd/>
              <a:tailEnd/>
            </a:ln>
          </p:spPr>
          <p:txBody>
            <a:bodyPr/>
            <a:lstStyle/>
            <a:p>
              <a:endParaRPr lang="en-US"/>
            </a:p>
          </p:txBody>
        </p:sp>
        <p:sp>
          <p:nvSpPr>
            <p:cNvPr id="13" name="Rectangle 13"/>
            <p:cNvSpPr>
              <a:spLocks noChangeArrowheads="1"/>
            </p:cNvSpPr>
            <p:nvPr/>
          </p:nvSpPr>
          <p:spPr bwMode="auto">
            <a:xfrm>
              <a:off x="2805431" y="6020217"/>
              <a:ext cx="2982913" cy="25400"/>
            </a:xfrm>
            <a:prstGeom prst="rect">
              <a:avLst/>
            </a:prstGeom>
            <a:solidFill>
              <a:schemeClr val="tx1"/>
            </a:solidFill>
            <a:ln w="9525">
              <a:solidFill>
                <a:schemeClr val="tx1"/>
              </a:solidFill>
              <a:miter lim="800000"/>
              <a:headEnd/>
              <a:tailEnd/>
            </a:ln>
          </p:spPr>
          <p:txBody>
            <a:bodyPr/>
            <a:lstStyle/>
            <a:p>
              <a:endParaRPr lang="en-US"/>
            </a:p>
          </p:txBody>
        </p:sp>
        <p:sp>
          <p:nvSpPr>
            <p:cNvPr id="14" name="Rectangle 14"/>
            <p:cNvSpPr>
              <a:spLocks noChangeArrowheads="1"/>
            </p:cNvSpPr>
            <p:nvPr/>
          </p:nvSpPr>
          <p:spPr bwMode="auto">
            <a:xfrm>
              <a:off x="6613843" y="5640804"/>
              <a:ext cx="12700" cy="25400"/>
            </a:xfrm>
            <a:prstGeom prst="rect">
              <a:avLst/>
            </a:prstGeom>
            <a:solidFill>
              <a:schemeClr val="tx1"/>
            </a:solidFill>
            <a:ln w="9525">
              <a:solidFill>
                <a:schemeClr val="tx1"/>
              </a:solidFill>
              <a:miter lim="800000"/>
              <a:headEnd/>
              <a:tailEnd/>
            </a:ln>
          </p:spPr>
          <p:txBody>
            <a:bodyPr/>
            <a:lstStyle/>
            <a:p>
              <a:endParaRPr lang="en-US"/>
            </a:p>
          </p:txBody>
        </p:sp>
        <p:sp>
          <p:nvSpPr>
            <p:cNvPr id="15" name="Rectangle 15"/>
            <p:cNvSpPr>
              <a:spLocks noChangeArrowheads="1"/>
            </p:cNvSpPr>
            <p:nvPr/>
          </p:nvSpPr>
          <p:spPr bwMode="auto">
            <a:xfrm>
              <a:off x="6626544" y="5640804"/>
              <a:ext cx="2640013" cy="25400"/>
            </a:xfrm>
            <a:prstGeom prst="rect">
              <a:avLst/>
            </a:prstGeom>
            <a:solidFill>
              <a:schemeClr val="tx1"/>
            </a:solidFill>
            <a:ln w="9525">
              <a:solidFill>
                <a:schemeClr val="tx1"/>
              </a:solidFill>
              <a:miter lim="800000"/>
              <a:headEnd/>
              <a:tailEnd/>
            </a:ln>
          </p:spPr>
          <p:txBody>
            <a:bodyPr/>
            <a:lstStyle/>
            <a:p>
              <a:endParaRPr lang="en-US"/>
            </a:p>
          </p:txBody>
        </p:sp>
        <p:sp>
          <p:nvSpPr>
            <p:cNvPr id="16" name="Rectangle 16"/>
            <p:cNvSpPr>
              <a:spLocks noChangeArrowheads="1"/>
            </p:cNvSpPr>
            <p:nvPr/>
          </p:nvSpPr>
          <p:spPr bwMode="auto">
            <a:xfrm>
              <a:off x="9241155" y="5653505"/>
              <a:ext cx="25400" cy="392113"/>
            </a:xfrm>
            <a:prstGeom prst="rect">
              <a:avLst/>
            </a:prstGeom>
            <a:solidFill>
              <a:schemeClr val="tx1"/>
            </a:solidFill>
            <a:ln w="9525">
              <a:solidFill>
                <a:schemeClr val="tx1"/>
              </a:solidFill>
              <a:miter lim="800000"/>
              <a:headEnd/>
              <a:tailEnd/>
            </a:ln>
          </p:spPr>
          <p:txBody>
            <a:bodyPr/>
            <a:lstStyle/>
            <a:p>
              <a:endParaRPr lang="en-US"/>
            </a:p>
          </p:txBody>
        </p:sp>
        <p:sp>
          <p:nvSpPr>
            <p:cNvPr id="17" name="Rectangle 17"/>
            <p:cNvSpPr>
              <a:spLocks noChangeArrowheads="1"/>
            </p:cNvSpPr>
            <p:nvPr/>
          </p:nvSpPr>
          <p:spPr bwMode="auto">
            <a:xfrm>
              <a:off x="6778943" y="6020217"/>
              <a:ext cx="12700" cy="25400"/>
            </a:xfrm>
            <a:prstGeom prst="rect">
              <a:avLst/>
            </a:prstGeom>
            <a:solidFill>
              <a:schemeClr val="tx1"/>
            </a:solidFill>
            <a:ln w="9525">
              <a:solidFill>
                <a:schemeClr val="tx1"/>
              </a:solidFill>
              <a:miter lim="800000"/>
              <a:headEnd/>
              <a:tailEnd/>
            </a:ln>
          </p:spPr>
          <p:txBody>
            <a:bodyPr/>
            <a:lstStyle/>
            <a:p>
              <a:endParaRPr lang="en-US"/>
            </a:p>
          </p:txBody>
        </p:sp>
        <p:sp>
          <p:nvSpPr>
            <p:cNvPr id="18" name="Rectangle 18"/>
            <p:cNvSpPr>
              <a:spLocks noChangeArrowheads="1"/>
            </p:cNvSpPr>
            <p:nvPr/>
          </p:nvSpPr>
          <p:spPr bwMode="auto">
            <a:xfrm>
              <a:off x="6791644" y="6020217"/>
              <a:ext cx="2462213" cy="25400"/>
            </a:xfrm>
            <a:prstGeom prst="rect">
              <a:avLst/>
            </a:prstGeom>
            <a:solidFill>
              <a:schemeClr val="tx1"/>
            </a:solidFill>
            <a:ln w="9525">
              <a:solidFill>
                <a:schemeClr val="tx1"/>
              </a:solidFill>
              <a:miter lim="800000"/>
              <a:headEnd/>
              <a:tailEnd/>
            </a:ln>
          </p:spPr>
          <p:txBody>
            <a:bodyPr/>
            <a:lstStyle/>
            <a:p>
              <a:endParaRPr lang="en-US"/>
            </a:p>
          </p:txBody>
        </p:sp>
        <p:sp>
          <p:nvSpPr>
            <p:cNvPr id="19" name="Rectangle 19"/>
            <p:cNvSpPr>
              <a:spLocks noChangeArrowheads="1"/>
            </p:cNvSpPr>
            <p:nvPr/>
          </p:nvSpPr>
          <p:spPr bwMode="auto">
            <a:xfrm>
              <a:off x="3186430" y="5640804"/>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20" name="Rectangle 20"/>
            <p:cNvSpPr>
              <a:spLocks noChangeArrowheads="1"/>
            </p:cNvSpPr>
            <p:nvPr/>
          </p:nvSpPr>
          <p:spPr bwMode="auto">
            <a:xfrm>
              <a:off x="3186430" y="6032917"/>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21" name="Rectangle 21"/>
            <p:cNvSpPr>
              <a:spLocks noChangeArrowheads="1"/>
            </p:cNvSpPr>
            <p:nvPr/>
          </p:nvSpPr>
          <p:spPr bwMode="auto">
            <a:xfrm>
              <a:off x="3186430" y="5653505"/>
              <a:ext cx="25400" cy="379413"/>
            </a:xfrm>
            <a:prstGeom prst="rect">
              <a:avLst/>
            </a:prstGeom>
            <a:solidFill>
              <a:schemeClr val="tx1"/>
            </a:solidFill>
            <a:ln w="9525">
              <a:solidFill>
                <a:schemeClr val="tx1"/>
              </a:solidFill>
              <a:miter lim="800000"/>
              <a:headEnd/>
              <a:tailEnd/>
            </a:ln>
          </p:spPr>
          <p:txBody>
            <a:bodyPr/>
            <a:lstStyle/>
            <a:p>
              <a:endParaRPr lang="en-US"/>
            </a:p>
          </p:txBody>
        </p:sp>
        <p:sp>
          <p:nvSpPr>
            <p:cNvPr id="22" name="Rectangle 22"/>
            <p:cNvSpPr>
              <a:spLocks noChangeArrowheads="1"/>
            </p:cNvSpPr>
            <p:nvPr/>
          </p:nvSpPr>
          <p:spPr bwMode="auto">
            <a:xfrm>
              <a:off x="3567430" y="5640804"/>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23" name="Rectangle 23"/>
            <p:cNvSpPr>
              <a:spLocks noChangeArrowheads="1"/>
            </p:cNvSpPr>
            <p:nvPr/>
          </p:nvSpPr>
          <p:spPr bwMode="auto">
            <a:xfrm>
              <a:off x="3567430" y="6032917"/>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24" name="Rectangle 24"/>
            <p:cNvSpPr>
              <a:spLocks noChangeArrowheads="1"/>
            </p:cNvSpPr>
            <p:nvPr/>
          </p:nvSpPr>
          <p:spPr bwMode="auto">
            <a:xfrm>
              <a:off x="3567430" y="5653505"/>
              <a:ext cx="25400" cy="379413"/>
            </a:xfrm>
            <a:prstGeom prst="rect">
              <a:avLst/>
            </a:prstGeom>
            <a:solidFill>
              <a:schemeClr val="tx1"/>
            </a:solidFill>
            <a:ln w="9525">
              <a:solidFill>
                <a:schemeClr val="tx1"/>
              </a:solidFill>
              <a:miter lim="800000"/>
              <a:headEnd/>
              <a:tailEnd/>
            </a:ln>
          </p:spPr>
          <p:txBody>
            <a:bodyPr/>
            <a:lstStyle/>
            <a:p>
              <a:endParaRPr lang="en-US"/>
            </a:p>
          </p:txBody>
        </p:sp>
        <p:sp>
          <p:nvSpPr>
            <p:cNvPr id="25" name="Rectangle 25"/>
            <p:cNvSpPr>
              <a:spLocks noChangeArrowheads="1"/>
            </p:cNvSpPr>
            <p:nvPr/>
          </p:nvSpPr>
          <p:spPr bwMode="auto">
            <a:xfrm>
              <a:off x="4708843" y="5640804"/>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26" name="Rectangle 26"/>
            <p:cNvSpPr>
              <a:spLocks noChangeArrowheads="1"/>
            </p:cNvSpPr>
            <p:nvPr/>
          </p:nvSpPr>
          <p:spPr bwMode="auto">
            <a:xfrm>
              <a:off x="4708843" y="6032917"/>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27" name="Rectangle 27"/>
            <p:cNvSpPr>
              <a:spLocks noChangeArrowheads="1"/>
            </p:cNvSpPr>
            <p:nvPr/>
          </p:nvSpPr>
          <p:spPr bwMode="auto">
            <a:xfrm>
              <a:off x="4708843" y="5653505"/>
              <a:ext cx="25400" cy="379413"/>
            </a:xfrm>
            <a:prstGeom prst="rect">
              <a:avLst/>
            </a:prstGeom>
            <a:solidFill>
              <a:schemeClr val="tx1"/>
            </a:solidFill>
            <a:ln w="9525">
              <a:solidFill>
                <a:schemeClr val="tx1"/>
              </a:solidFill>
              <a:miter lim="800000"/>
              <a:headEnd/>
              <a:tailEnd/>
            </a:ln>
          </p:spPr>
          <p:txBody>
            <a:bodyPr/>
            <a:lstStyle/>
            <a:p>
              <a:endParaRPr lang="en-US"/>
            </a:p>
          </p:txBody>
        </p:sp>
        <p:sp>
          <p:nvSpPr>
            <p:cNvPr id="28" name="Rectangle 28"/>
            <p:cNvSpPr>
              <a:spLocks noChangeArrowheads="1"/>
            </p:cNvSpPr>
            <p:nvPr/>
          </p:nvSpPr>
          <p:spPr bwMode="auto">
            <a:xfrm>
              <a:off x="4327843" y="5640804"/>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29" name="Rectangle 29"/>
            <p:cNvSpPr>
              <a:spLocks noChangeArrowheads="1"/>
            </p:cNvSpPr>
            <p:nvPr/>
          </p:nvSpPr>
          <p:spPr bwMode="auto">
            <a:xfrm>
              <a:off x="4327843" y="6032917"/>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30" name="Rectangle 30"/>
            <p:cNvSpPr>
              <a:spLocks noChangeArrowheads="1"/>
            </p:cNvSpPr>
            <p:nvPr/>
          </p:nvSpPr>
          <p:spPr bwMode="auto">
            <a:xfrm>
              <a:off x="4327843" y="5653505"/>
              <a:ext cx="25400" cy="379413"/>
            </a:xfrm>
            <a:prstGeom prst="rect">
              <a:avLst/>
            </a:prstGeom>
            <a:solidFill>
              <a:schemeClr val="tx1"/>
            </a:solidFill>
            <a:ln w="9525">
              <a:solidFill>
                <a:schemeClr val="tx1"/>
              </a:solidFill>
              <a:miter lim="800000"/>
              <a:headEnd/>
              <a:tailEnd/>
            </a:ln>
          </p:spPr>
          <p:txBody>
            <a:bodyPr/>
            <a:lstStyle/>
            <a:p>
              <a:endParaRPr lang="en-US"/>
            </a:p>
          </p:txBody>
        </p:sp>
        <p:sp>
          <p:nvSpPr>
            <p:cNvPr id="31" name="Rectangle 31"/>
            <p:cNvSpPr>
              <a:spLocks noChangeArrowheads="1"/>
            </p:cNvSpPr>
            <p:nvPr/>
          </p:nvSpPr>
          <p:spPr bwMode="auto">
            <a:xfrm>
              <a:off x="3948430" y="5640804"/>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32" name="Rectangle 32"/>
            <p:cNvSpPr>
              <a:spLocks noChangeArrowheads="1"/>
            </p:cNvSpPr>
            <p:nvPr/>
          </p:nvSpPr>
          <p:spPr bwMode="auto">
            <a:xfrm>
              <a:off x="3948430" y="6032917"/>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33" name="Rectangle 33"/>
            <p:cNvSpPr>
              <a:spLocks noChangeArrowheads="1"/>
            </p:cNvSpPr>
            <p:nvPr/>
          </p:nvSpPr>
          <p:spPr bwMode="auto">
            <a:xfrm>
              <a:off x="3948430" y="5653505"/>
              <a:ext cx="25400" cy="379413"/>
            </a:xfrm>
            <a:prstGeom prst="rect">
              <a:avLst/>
            </a:prstGeom>
            <a:solidFill>
              <a:schemeClr val="tx1"/>
            </a:solidFill>
            <a:ln w="9525">
              <a:solidFill>
                <a:schemeClr val="tx1"/>
              </a:solidFill>
              <a:miter lim="800000"/>
              <a:headEnd/>
              <a:tailEnd/>
            </a:ln>
          </p:spPr>
          <p:txBody>
            <a:bodyPr/>
            <a:lstStyle/>
            <a:p>
              <a:endParaRPr lang="en-US"/>
            </a:p>
          </p:txBody>
        </p:sp>
        <p:sp>
          <p:nvSpPr>
            <p:cNvPr id="34" name="Rectangle 34"/>
            <p:cNvSpPr>
              <a:spLocks noChangeArrowheads="1"/>
            </p:cNvSpPr>
            <p:nvPr/>
          </p:nvSpPr>
          <p:spPr bwMode="auto">
            <a:xfrm>
              <a:off x="5089843" y="5640804"/>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35" name="Rectangle 35"/>
            <p:cNvSpPr>
              <a:spLocks noChangeArrowheads="1"/>
            </p:cNvSpPr>
            <p:nvPr/>
          </p:nvSpPr>
          <p:spPr bwMode="auto">
            <a:xfrm>
              <a:off x="5089843" y="6032917"/>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36" name="Rectangle 36"/>
            <p:cNvSpPr>
              <a:spLocks noChangeArrowheads="1"/>
            </p:cNvSpPr>
            <p:nvPr/>
          </p:nvSpPr>
          <p:spPr bwMode="auto">
            <a:xfrm>
              <a:off x="5089843" y="5653505"/>
              <a:ext cx="25400" cy="379413"/>
            </a:xfrm>
            <a:prstGeom prst="rect">
              <a:avLst/>
            </a:prstGeom>
            <a:solidFill>
              <a:schemeClr val="tx1"/>
            </a:solidFill>
            <a:ln w="9525">
              <a:solidFill>
                <a:schemeClr val="tx1"/>
              </a:solidFill>
              <a:miter lim="800000"/>
              <a:headEnd/>
              <a:tailEnd/>
            </a:ln>
          </p:spPr>
          <p:txBody>
            <a:bodyPr/>
            <a:lstStyle/>
            <a:p>
              <a:endParaRPr lang="en-US"/>
            </a:p>
          </p:txBody>
        </p:sp>
        <p:sp>
          <p:nvSpPr>
            <p:cNvPr id="37" name="Rectangle 37"/>
            <p:cNvSpPr>
              <a:spLocks noChangeArrowheads="1"/>
            </p:cNvSpPr>
            <p:nvPr/>
          </p:nvSpPr>
          <p:spPr bwMode="auto">
            <a:xfrm>
              <a:off x="7704455" y="5640804"/>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38" name="Rectangle 38"/>
            <p:cNvSpPr>
              <a:spLocks noChangeArrowheads="1"/>
            </p:cNvSpPr>
            <p:nvPr/>
          </p:nvSpPr>
          <p:spPr bwMode="auto">
            <a:xfrm>
              <a:off x="7704455" y="6032917"/>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39" name="Rectangle 39"/>
            <p:cNvSpPr>
              <a:spLocks noChangeArrowheads="1"/>
            </p:cNvSpPr>
            <p:nvPr/>
          </p:nvSpPr>
          <p:spPr bwMode="auto">
            <a:xfrm>
              <a:off x="7704455" y="5653505"/>
              <a:ext cx="25400" cy="379413"/>
            </a:xfrm>
            <a:prstGeom prst="rect">
              <a:avLst/>
            </a:prstGeom>
            <a:solidFill>
              <a:schemeClr val="tx1"/>
            </a:solidFill>
            <a:ln w="9525">
              <a:solidFill>
                <a:schemeClr val="tx1"/>
              </a:solidFill>
              <a:miter lim="800000"/>
              <a:headEnd/>
              <a:tailEnd/>
            </a:ln>
          </p:spPr>
          <p:txBody>
            <a:bodyPr/>
            <a:lstStyle/>
            <a:p>
              <a:endParaRPr lang="en-US"/>
            </a:p>
          </p:txBody>
        </p:sp>
        <p:sp>
          <p:nvSpPr>
            <p:cNvPr id="40" name="Rectangle 40"/>
            <p:cNvSpPr>
              <a:spLocks noChangeArrowheads="1"/>
            </p:cNvSpPr>
            <p:nvPr/>
          </p:nvSpPr>
          <p:spPr bwMode="auto">
            <a:xfrm>
              <a:off x="5470843" y="5640804"/>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41" name="Rectangle 41"/>
            <p:cNvSpPr>
              <a:spLocks noChangeArrowheads="1"/>
            </p:cNvSpPr>
            <p:nvPr/>
          </p:nvSpPr>
          <p:spPr bwMode="auto">
            <a:xfrm>
              <a:off x="5470843" y="6032917"/>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42" name="Rectangle 42"/>
            <p:cNvSpPr>
              <a:spLocks noChangeArrowheads="1"/>
            </p:cNvSpPr>
            <p:nvPr/>
          </p:nvSpPr>
          <p:spPr bwMode="auto">
            <a:xfrm>
              <a:off x="5470843" y="5653505"/>
              <a:ext cx="25400" cy="379413"/>
            </a:xfrm>
            <a:prstGeom prst="rect">
              <a:avLst/>
            </a:prstGeom>
            <a:solidFill>
              <a:schemeClr val="tx1"/>
            </a:solidFill>
            <a:ln w="9525">
              <a:solidFill>
                <a:schemeClr val="tx1"/>
              </a:solidFill>
              <a:miter lim="800000"/>
              <a:headEnd/>
              <a:tailEnd/>
            </a:ln>
          </p:spPr>
          <p:txBody>
            <a:bodyPr/>
            <a:lstStyle/>
            <a:p>
              <a:endParaRPr lang="en-US"/>
            </a:p>
          </p:txBody>
        </p:sp>
        <p:sp>
          <p:nvSpPr>
            <p:cNvPr id="43" name="Rectangle 43"/>
            <p:cNvSpPr>
              <a:spLocks noChangeArrowheads="1"/>
            </p:cNvSpPr>
            <p:nvPr/>
          </p:nvSpPr>
          <p:spPr bwMode="auto">
            <a:xfrm>
              <a:off x="7325043" y="5640804"/>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44" name="Rectangle 44"/>
            <p:cNvSpPr>
              <a:spLocks noChangeArrowheads="1"/>
            </p:cNvSpPr>
            <p:nvPr/>
          </p:nvSpPr>
          <p:spPr bwMode="auto">
            <a:xfrm>
              <a:off x="7325043" y="6032917"/>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45" name="Rectangle 45"/>
            <p:cNvSpPr>
              <a:spLocks noChangeArrowheads="1"/>
            </p:cNvSpPr>
            <p:nvPr/>
          </p:nvSpPr>
          <p:spPr bwMode="auto">
            <a:xfrm>
              <a:off x="7325043" y="5653505"/>
              <a:ext cx="25400" cy="379413"/>
            </a:xfrm>
            <a:prstGeom prst="rect">
              <a:avLst/>
            </a:prstGeom>
            <a:solidFill>
              <a:schemeClr val="tx1"/>
            </a:solidFill>
            <a:ln w="9525">
              <a:solidFill>
                <a:schemeClr val="tx1"/>
              </a:solidFill>
              <a:miter lim="800000"/>
              <a:headEnd/>
              <a:tailEnd/>
            </a:ln>
          </p:spPr>
          <p:txBody>
            <a:bodyPr/>
            <a:lstStyle/>
            <a:p>
              <a:endParaRPr lang="en-US"/>
            </a:p>
          </p:txBody>
        </p:sp>
        <p:sp>
          <p:nvSpPr>
            <p:cNvPr id="46" name="Rectangle 46"/>
            <p:cNvSpPr>
              <a:spLocks noChangeArrowheads="1"/>
            </p:cNvSpPr>
            <p:nvPr/>
          </p:nvSpPr>
          <p:spPr bwMode="auto">
            <a:xfrm>
              <a:off x="6944043" y="5640804"/>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47" name="Rectangle 47"/>
            <p:cNvSpPr>
              <a:spLocks noChangeArrowheads="1"/>
            </p:cNvSpPr>
            <p:nvPr/>
          </p:nvSpPr>
          <p:spPr bwMode="auto">
            <a:xfrm>
              <a:off x="6944043" y="6032917"/>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48" name="Rectangle 48"/>
            <p:cNvSpPr>
              <a:spLocks noChangeArrowheads="1"/>
            </p:cNvSpPr>
            <p:nvPr/>
          </p:nvSpPr>
          <p:spPr bwMode="auto">
            <a:xfrm>
              <a:off x="6944043" y="5653505"/>
              <a:ext cx="25400" cy="379413"/>
            </a:xfrm>
            <a:prstGeom prst="rect">
              <a:avLst/>
            </a:prstGeom>
            <a:solidFill>
              <a:schemeClr val="tx1"/>
            </a:solidFill>
            <a:ln w="9525">
              <a:solidFill>
                <a:schemeClr val="tx1"/>
              </a:solidFill>
              <a:miter lim="800000"/>
              <a:headEnd/>
              <a:tailEnd/>
            </a:ln>
          </p:spPr>
          <p:txBody>
            <a:bodyPr/>
            <a:lstStyle/>
            <a:p>
              <a:endParaRPr lang="en-US"/>
            </a:p>
          </p:txBody>
        </p:sp>
        <p:sp>
          <p:nvSpPr>
            <p:cNvPr id="49" name="Rectangle 49"/>
            <p:cNvSpPr>
              <a:spLocks noChangeArrowheads="1"/>
            </p:cNvSpPr>
            <p:nvPr/>
          </p:nvSpPr>
          <p:spPr bwMode="auto">
            <a:xfrm>
              <a:off x="8098155" y="5640804"/>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50" name="Rectangle 50"/>
            <p:cNvSpPr>
              <a:spLocks noChangeArrowheads="1"/>
            </p:cNvSpPr>
            <p:nvPr/>
          </p:nvSpPr>
          <p:spPr bwMode="auto">
            <a:xfrm>
              <a:off x="8098155" y="6032917"/>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51" name="Rectangle 51"/>
            <p:cNvSpPr>
              <a:spLocks noChangeArrowheads="1"/>
            </p:cNvSpPr>
            <p:nvPr/>
          </p:nvSpPr>
          <p:spPr bwMode="auto">
            <a:xfrm>
              <a:off x="8098155" y="5653505"/>
              <a:ext cx="25400" cy="379413"/>
            </a:xfrm>
            <a:prstGeom prst="rect">
              <a:avLst/>
            </a:prstGeom>
            <a:solidFill>
              <a:schemeClr val="tx1"/>
            </a:solidFill>
            <a:ln w="9525">
              <a:solidFill>
                <a:schemeClr val="tx1"/>
              </a:solidFill>
              <a:miter lim="800000"/>
              <a:headEnd/>
              <a:tailEnd/>
            </a:ln>
          </p:spPr>
          <p:txBody>
            <a:bodyPr/>
            <a:lstStyle/>
            <a:p>
              <a:endParaRPr lang="en-US"/>
            </a:p>
          </p:txBody>
        </p:sp>
        <p:sp>
          <p:nvSpPr>
            <p:cNvPr id="52" name="Rectangle 52"/>
            <p:cNvSpPr>
              <a:spLocks noChangeArrowheads="1"/>
            </p:cNvSpPr>
            <p:nvPr/>
          </p:nvSpPr>
          <p:spPr bwMode="auto">
            <a:xfrm>
              <a:off x="8479155" y="5640804"/>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53" name="Rectangle 53"/>
            <p:cNvSpPr>
              <a:spLocks noChangeArrowheads="1"/>
            </p:cNvSpPr>
            <p:nvPr/>
          </p:nvSpPr>
          <p:spPr bwMode="auto">
            <a:xfrm>
              <a:off x="8479155" y="6032917"/>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54" name="Rectangle 54"/>
            <p:cNvSpPr>
              <a:spLocks noChangeArrowheads="1"/>
            </p:cNvSpPr>
            <p:nvPr/>
          </p:nvSpPr>
          <p:spPr bwMode="auto">
            <a:xfrm>
              <a:off x="8479155" y="5653505"/>
              <a:ext cx="25400" cy="379413"/>
            </a:xfrm>
            <a:prstGeom prst="rect">
              <a:avLst/>
            </a:prstGeom>
            <a:solidFill>
              <a:schemeClr val="tx1"/>
            </a:solidFill>
            <a:ln w="9525">
              <a:solidFill>
                <a:schemeClr val="tx1"/>
              </a:solidFill>
              <a:miter lim="800000"/>
              <a:headEnd/>
              <a:tailEnd/>
            </a:ln>
          </p:spPr>
          <p:txBody>
            <a:bodyPr/>
            <a:lstStyle/>
            <a:p>
              <a:endParaRPr lang="en-US"/>
            </a:p>
          </p:txBody>
        </p:sp>
        <p:sp>
          <p:nvSpPr>
            <p:cNvPr id="55" name="Rectangle 55"/>
            <p:cNvSpPr>
              <a:spLocks noChangeArrowheads="1"/>
            </p:cNvSpPr>
            <p:nvPr/>
          </p:nvSpPr>
          <p:spPr bwMode="auto">
            <a:xfrm>
              <a:off x="8860155" y="5640804"/>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56" name="Rectangle 57"/>
            <p:cNvSpPr>
              <a:spLocks noChangeArrowheads="1"/>
            </p:cNvSpPr>
            <p:nvPr/>
          </p:nvSpPr>
          <p:spPr bwMode="auto">
            <a:xfrm>
              <a:off x="8860155" y="5653505"/>
              <a:ext cx="25400" cy="379413"/>
            </a:xfrm>
            <a:prstGeom prst="rect">
              <a:avLst/>
            </a:prstGeom>
            <a:solidFill>
              <a:schemeClr val="tx1"/>
            </a:solidFill>
            <a:ln w="9525">
              <a:solidFill>
                <a:schemeClr val="tx1"/>
              </a:solidFill>
              <a:miter lim="800000"/>
              <a:headEnd/>
              <a:tailEnd/>
            </a:ln>
          </p:spPr>
          <p:txBody>
            <a:bodyPr/>
            <a:lstStyle/>
            <a:p>
              <a:endParaRPr lang="en-US"/>
            </a:p>
          </p:txBody>
        </p:sp>
        <p:sp>
          <p:nvSpPr>
            <p:cNvPr id="57" name="Rectangle 58"/>
            <p:cNvSpPr>
              <a:spLocks noChangeArrowheads="1"/>
            </p:cNvSpPr>
            <p:nvPr/>
          </p:nvSpPr>
          <p:spPr bwMode="auto">
            <a:xfrm>
              <a:off x="2348231" y="5691605"/>
              <a:ext cx="296863"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b="1" i="1">
                  <a:solidFill>
                    <a:schemeClr val="accent2"/>
                  </a:solidFill>
                  <a:latin typeface="Times New Roman" charset="0"/>
                </a:rPr>
                <a:t>S</a:t>
              </a:r>
              <a:endParaRPr lang="en-US" b="1">
                <a:solidFill>
                  <a:schemeClr val="accent2"/>
                </a:solidFill>
              </a:endParaRPr>
            </a:p>
          </p:txBody>
        </p:sp>
        <p:sp>
          <p:nvSpPr>
            <p:cNvPr id="58" name="Rectangle 59"/>
            <p:cNvSpPr>
              <a:spLocks noChangeArrowheads="1"/>
            </p:cNvSpPr>
            <p:nvPr/>
          </p:nvSpPr>
          <p:spPr bwMode="auto">
            <a:xfrm>
              <a:off x="2919730" y="6034505"/>
              <a:ext cx="115416"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a:solidFill>
                    <a:schemeClr val="accent2"/>
                  </a:solidFill>
                  <a:latin typeface="Times New Roman" charset="0"/>
                </a:rPr>
                <a:t>0</a:t>
              </a:r>
              <a:endParaRPr lang="en-US">
                <a:solidFill>
                  <a:schemeClr val="accent2"/>
                </a:solidFill>
              </a:endParaRPr>
            </a:p>
          </p:txBody>
        </p:sp>
        <p:sp>
          <p:nvSpPr>
            <p:cNvPr id="59" name="Rectangle 60"/>
            <p:cNvSpPr>
              <a:spLocks noChangeArrowheads="1"/>
            </p:cNvSpPr>
            <p:nvPr/>
          </p:nvSpPr>
          <p:spPr bwMode="auto">
            <a:xfrm>
              <a:off x="3326130" y="6034505"/>
              <a:ext cx="115416"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a:solidFill>
                    <a:schemeClr val="accent2"/>
                  </a:solidFill>
                  <a:latin typeface="Times New Roman" charset="0"/>
                </a:rPr>
                <a:t>1</a:t>
              </a:r>
              <a:endParaRPr lang="en-US">
                <a:solidFill>
                  <a:schemeClr val="accent2"/>
                </a:solidFill>
              </a:endParaRPr>
            </a:p>
          </p:txBody>
        </p:sp>
        <p:sp>
          <p:nvSpPr>
            <p:cNvPr id="60" name="Rectangle 61"/>
            <p:cNvSpPr>
              <a:spLocks noChangeArrowheads="1"/>
            </p:cNvSpPr>
            <p:nvPr/>
          </p:nvSpPr>
          <p:spPr bwMode="auto">
            <a:xfrm>
              <a:off x="3707130" y="6034505"/>
              <a:ext cx="115416"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a:solidFill>
                    <a:schemeClr val="accent2"/>
                  </a:solidFill>
                  <a:latin typeface="Times New Roman" charset="0"/>
                </a:rPr>
                <a:t>2</a:t>
              </a:r>
              <a:endParaRPr lang="en-US">
                <a:solidFill>
                  <a:schemeClr val="accent2"/>
                </a:solidFill>
              </a:endParaRPr>
            </a:p>
          </p:txBody>
        </p:sp>
        <p:sp>
          <p:nvSpPr>
            <p:cNvPr id="62" name="Rectangle 66"/>
            <p:cNvSpPr>
              <a:spLocks noChangeArrowheads="1"/>
            </p:cNvSpPr>
            <p:nvPr/>
          </p:nvSpPr>
          <p:spPr bwMode="auto">
            <a:xfrm>
              <a:off x="5597843" y="5640804"/>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63" name="Freeform 67"/>
            <p:cNvSpPr>
              <a:spLocks/>
            </p:cNvSpPr>
            <p:nvPr/>
          </p:nvSpPr>
          <p:spPr bwMode="auto">
            <a:xfrm>
              <a:off x="5597843" y="5653505"/>
              <a:ext cx="101600" cy="201613"/>
            </a:xfrm>
            <a:custGeom>
              <a:avLst/>
              <a:gdLst>
                <a:gd name="T0" fmla="*/ 16 w 64"/>
                <a:gd name="T1" fmla="*/ 0 h 127"/>
                <a:gd name="T2" fmla="*/ 32 w 64"/>
                <a:gd name="T3" fmla="*/ 71 h 127"/>
                <a:gd name="T4" fmla="*/ 32 w 64"/>
                <a:gd name="T5" fmla="*/ 71 h 127"/>
                <a:gd name="T6" fmla="*/ 32 w 64"/>
                <a:gd name="T7" fmla="*/ 71 h 127"/>
                <a:gd name="T8" fmla="*/ 40 w 64"/>
                <a:gd name="T9" fmla="*/ 95 h 127"/>
                <a:gd name="T10" fmla="*/ 40 w 64"/>
                <a:gd name="T11" fmla="*/ 95 h 127"/>
                <a:gd name="T12" fmla="*/ 40 w 64"/>
                <a:gd name="T13" fmla="*/ 95 h 127"/>
                <a:gd name="T14" fmla="*/ 64 w 64"/>
                <a:gd name="T15" fmla="*/ 119 h 127"/>
                <a:gd name="T16" fmla="*/ 64 w 64"/>
                <a:gd name="T17" fmla="*/ 111 h 127"/>
                <a:gd name="T18" fmla="*/ 56 w 64"/>
                <a:gd name="T19" fmla="*/ 127 h 127"/>
                <a:gd name="T20" fmla="*/ 56 w 64"/>
                <a:gd name="T21" fmla="*/ 127 h 127"/>
                <a:gd name="T22" fmla="*/ 32 w 64"/>
                <a:gd name="T23" fmla="*/ 103 h 127"/>
                <a:gd name="T24" fmla="*/ 32 w 64"/>
                <a:gd name="T25" fmla="*/ 103 h 127"/>
                <a:gd name="T26" fmla="*/ 24 w 64"/>
                <a:gd name="T27" fmla="*/ 103 h 127"/>
                <a:gd name="T28" fmla="*/ 16 w 64"/>
                <a:gd name="T29" fmla="*/ 79 h 127"/>
                <a:gd name="T30" fmla="*/ 16 w 64"/>
                <a:gd name="T31" fmla="*/ 79 h 127"/>
                <a:gd name="T32" fmla="*/ 16 w 64"/>
                <a:gd name="T33" fmla="*/ 71 h 127"/>
                <a:gd name="T34" fmla="*/ 0 w 64"/>
                <a:gd name="T35" fmla="*/ 0 h 127"/>
                <a:gd name="T36" fmla="*/ 16 w 64"/>
                <a:gd name="T37" fmla="*/ 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 h="127">
                  <a:moveTo>
                    <a:pt x="16" y="0"/>
                  </a:moveTo>
                  <a:lnTo>
                    <a:pt x="32" y="71"/>
                  </a:lnTo>
                  <a:lnTo>
                    <a:pt x="32" y="71"/>
                  </a:lnTo>
                  <a:lnTo>
                    <a:pt x="32" y="71"/>
                  </a:lnTo>
                  <a:lnTo>
                    <a:pt x="40" y="95"/>
                  </a:lnTo>
                  <a:lnTo>
                    <a:pt x="40" y="95"/>
                  </a:lnTo>
                  <a:lnTo>
                    <a:pt x="40" y="95"/>
                  </a:lnTo>
                  <a:lnTo>
                    <a:pt x="64" y="119"/>
                  </a:lnTo>
                  <a:lnTo>
                    <a:pt x="64" y="111"/>
                  </a:lnTo>
                  <a:lnTo>
                    <a:pt x="56" y="127"/>
                  </a:lnTo>
                  <a:lnTo>
                    <a:pt x="56" y="127"/>
                  </a:lnTo>
                  <a:lnTo>
                    <a:pt x="32" y="103"/>
                  </a:lnTo>
                  <a:lnTo>
                    <a:pt x="32" y="103"/>
                  </a:lnTo>
                  <a:lnTo>
                    <a:pt x="24" y="103"/>
                  </a:lnTo>
                  <a:lnTo>
                    <a:pt x="16" y="79"/>
                  </a:lnTo>
                  <a:lnTo>
                    <a:pt x="16" y="79"/>
                  </a:lnTo>
                  <a:lnTo>
                    <a:pt x="16" y="71"/>
                  </a:lnTo>
                  <a:lnTo>
                    <a:pt x="0" y="0"/>
                  </a:lnTo>
                  <a:lnTo>
                    <a:pt x="16" y="0"/>
                  </a:lnTo>
                  <a:close/>
                </a:path>
              </a:pathLst>
            </a:custGeom>
            <a:solidFill>
              <a:schemeClr val="tx1"/>
            </a:solidFill>
            <a:ln w="9525">
              <a:solidFill>
                <a:schemeClr val="tx1"/>
              </a:solidFill>
              <a:round/>
              <a:headEnd/>
              <a:tailEnd/>
            </a:ln>
          </p:spPr>
          <p:txBody>
            <a:bodyPr/>
            <a:lstStyle/>
            <a:p>
              <a:endParaRPr lang="en-US"/>
            </a:p>
          </p:txBody>
        </p:sp>
        <p:sp>
          <p:nvSpPr>
            <p:cNvPr id="64" name="Freeform 68"/>
            <p:cNvSpPr>
              <a:spLocks/>
            </p:cNvSpPr>
            <p:nvPr/>
          </p:nvSpPr>
          <p:spPr bwMode="auto">
            <a:xfrm>
              <a:off x="5686743" y="5829717"/>
              <a:ext cx="101600" cy="63500"/>
            </a:xfrm>
            <a:custGeom>
              <a:avLst/>
              <a:gdLst>
                <a:gd name="T0" fmla="*/ 8 w 64"/>
                <a:gd name="T1" fmla="*/ 0 h 40"/>
                <a:gd name="T2" fmla="*/ 64 w 64"/>
                <a:gd name="T3" fmla="*/ 24 h 40"/>
                <a:gd name="T4" fmla="*/ 64 w 64"/>
                <a:gd name="T5" fmla="*/ 32 h 40"/>
                <a:gd name="T6" fmla="*/ 48 w 64"/>
                <a:gd name="T7" fmla="*/ 32 h 40"/>
                <a:gd name="T8" fmla="*/ 56 w 64"/>
                <a:gd name="T9" fmla="*/ 40 h 40"/>
                <a:gd name="T10" fmla="*/ 0 w 64"/>
                <a:gd name="T11" fmla="*/ 16 h 40"/>
                <a:gd name="T12" fmla="*/ 8 w 64"/>
                <a:gd name="T13" fmla="*/ 0 h 40"/>
              </a:gdLst>
              <a:ahLst/>
              <a:cxnLst>
                <a:cxn ang="0">
                  <a:pos x="T0" y="T1"/>
                </a:cxn>
                <a:cxn ang="0">
                  <a:pos x="T2" y="T3"/>
                </a:cxn>
                <a:cxn ang="0">
                  <a:pos x="T4" y="T5"/>
                </a:cxn>
                <a:cxn ang="0">
                  <a:pos x="T6" y="T7"/>
                </a:cxn>
                <a:cxn ang="0">
                  <a:pos x="T8" y="T9"/>
                </a:cxn>
                <a:cxn ang="0">
                  <a:pos x="T10" y="T11"/>
                </a:cxn>
                <a:cxn ang="0">
                  <a:pos x="T12" y="T13"/>
                </a:cxn>
              </a:cxnLst>
              <a:rect l="0" t="0" r="r" b="b"/>
              <a:pathLst>
                <a:path w="64" h="40">
                  <a:moveTo>
                    <a:pt x="8" y="0"/>
                  </a:moveTo>
                  <a:lnTo>
                    <a:pt x="64" y="24"/>
                  </a:lnTo>
                  <a:lnTo>
                    <a:pt x="64" y="32"/>
                  </a:lnTo>
                  <a:lnTo>
                    <a:pt x="48" y="32"/>
                  </a:lnTo>
                  <a:lnTo>
                    <a:pt x="56" y="40"/>
                  </a:lnTo>
                  <a:lnTo>
                    <a:pt x="0" y="16"/>
                  </a:lnTo>
                  <a:lnTo>
                    <a:pt x="8" y="0"/>
                  </a:lnTo>
                  <a:close/>
                </a:path>
              </a:pathLst>
            </a:custGeom>
            <a:solidFill>
              <a:schemeClr val="tx1"/>
            </a:solidFill>
            <a:ln w="9525">
              <a:solidFill>
                <a:schemeClr val="tx1"/>
              </a:solidFill>
              <a:round/>
              <a:headEnd/>
              <a:tailEnd/>
            </a:ln>
          </p:spPr>
          <p:txBody>
            <a:bodyPr/>
            <a:lstStyle/>
            <a:p>
              <a:endParaRPr lang="en-US"/>
            </a:p>
          </p:txBody>
        </p:sp>
        <p:sp>
          <p:nvSpPr>
            <p:cNvPr id="65" name="Rectangle 69"/>
            <p:cNvSpPr>
              <a:spLocks noChangeArrowheads="1"/>
            </p:cNvSpPr>
            <p:nvPr/>
          </p:nvSpPr>
          <p:spPr bwMode="auto">
            <a:xfrm>
              <a:off x="5788343" y="6032917"/>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66" name="Freeform 70"/>
            <p:cNvSpPr>
              <a:spLocks/>
            </p:cNvSpPr>
            <p:nvPr/>
          </p:nvSpPr>
          <p:spPr bwMode="auto">
            <a:xfrm>
              <a:off x="5762943" y="5880517"/>
              <a:ext cx="50800" cy="152400"/>
            </a:xfrm>
            <a:custGeom>
              <a:avLst/>
              <a:gdLst>
                <a:gd name="T0" fmla="*/ 16 w 32"/>
                <a:gd name="T1" fmla="*/ 0 h 96"/>
                <a:gd name="T2" fmla="*/ 0 w 32"/>
                <a:gd name="T3" fmla="*/ 0 h 96"/>
                <a:gd name="T4" fmla="*/ 16 w 32"/>
                <a:gd name="T5" fmla="*/ 96 h 96"/>
                <a:gd name="T6" fmla="*/ 32 w 32"/>
                <a:gd name="T7" fmla="*/ 96 h 96"/>
                <a:gd name="T8" fmla="*/ 16 w 32"/>
                <a:gd name="T9" fmla="*/ 0 h 96"/>
              </a:gdLst>
              <a:ahLst/>
              <a:cxnLst>
                <a:cxn ang="0">
                  <a:pos x="T0" y="T1"/>
                </a:cxn>
                <a:cxn ang="0">
                  <a:pos x="T2" y="T3"/>
                </a:cxn>
                <a:cxn ang="0">
                  <a:pos x="T4" y="T5"/>
                </a:cxn>
                <a:cxn ang="0">
                  <a:pos x="T6" y="T7"/>
                </a:cxn>
                <a:cxn ang="0">
                  <a:pos x="T8" y="T9"/>
                </a:cxn>
              </a:cxnLst>
              <a:rect l="0" t="0" r="r" b="b"/>
              <a:pathLst>
                <a:path w="32" h="96">
                  <a:moveTo>
                    <a:pt x="16" y="0"/>
                  </a:moveTo>
                  <a:lnTo>
                    <a:pt x="0" y="0"/>
                  </a:lnTo>
                  <a:lnTo>
                    <a:pt x="16" y="96"/>
                  </a:lnTo>
                  <a:lnTo>
                    <a:pt x="32" y="96"/>
                  </a:lnTo>
                  <a:lnTo>
                    <a:pt x="16" y="0"/>
                  </a:lnTo>
                  <a:close/>
                </a:path>
              </a:pathLst>
            </a:custGeom>
            <a:solidFill>
              <a:schemeClr val="tx1"/>
            </a:solidFill>
            <a:ln w="9525">
              <a:solidFill>
                <a:schemeClr val="tx1"/>
              </a:solidFill>
              <a:round/>
              <a:headEnd/>
              <a:tailEnd/>
            </a:ln>
          </p:spPr>
          <p:txBody>
            <a:bodyPr/>
            <a:lstStyle/>
            <a:p>
              <a:endParaRPr lang="en-US"/>
            </a:p>
          </p:txBody>
        </p:sp>
        <p:sp>
          <p:nvSpPr>
            <p:cNvPr id="67" name="Rectangle 71"/>
            <p:cNvSpPr>
              <a:spLocks noChangeArrowheads="1"/>
            </p:cNvSpPr>
            <p:nvPr/>
          </p:nvSpPr>
          <p:spPr bwMode="auto">
            <a:xfrm>
              <a:off x="6588443" y="5640804"/>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68" name="Freeform 72"/>
            <p:cNvSpPr>
              <a:spLocks/>
            </p:cNvSpPr>
            <p:nvPr/>
          </p:nvSpPr>
          <p:spPr bwMode="auto">
            <a:xfrm>
              <a:off x="6588443" y="5653505"/>
              <a:ext cx="101600" cy="201613"/>
            </a:xfrm>
            <a:custGeom>
              <a:avLst/>
              <a:gdLst>
                <a:gd name="T0" fmla="*/ 16 w 64"/>
                <a:gd name="T1" fmla="*/ 0 h 127"/>
                <a:gd name="T2" fmla="*/ 24 w 64"/>
                <a:gd name="T3" fmla="*/ 71 h 127"/>
                <a:gd name="T4" fmla="*/ 24 w 64"/>
                <a:gd name="T5" fmla="*/ 71 h 127"/>
                <a:gd name="T6" fmla="*/ 24 w 64"/>
                <a:gd name="T7" fmla="*/ 71 h 127"/>
                <a:gd name="T8" fmla="*/ 40 w 64"/>
                <a:gd name="T9" fmla="*/ 95 h 127"/>
                <a:gd name="T10" fmla="*/ 40 w 64"/>
                <a:gd name="T11" fmla="*/ 95 h 127"/>
                <a:gd name="T12" fmla="*/ 40 w 64"/>
                <a:gd name="T13" fmla="*/ 95 h 127"/>
                <a:gd name="T14" fmla="*/ 64 w 64"/>
                <a:gd name="T15" fmla="*/ 119 h 127"/>
                <a:gd name="T16" fmla="*/ 64 w 64"/>
                <a:gd name="T17" fmla="*/ 111 h 127"/>
                <a:gd name="T18" fmla="*/ 56 w 64"/>
                <a:gd name="T19" fmla="*/ 127 h 127"/>
                <a:gd name="T20" fmla="*/ 56 w 64"/>
                <a:gd name="T21" fmla="*/ 127 h 127"/>
                <a:gd name="T22" fmla="*/ 32 w 64"/>
                <a:gd name="T23" fmla="*/ 103 h 127"/>
                <a:gd name="T24" fmla="*/ 32 w 64"/>
                <a:gd name="T25" fmla="*/ 103 h 127"/>
                <a:gd name="T26" fmla="*/ 24 w 64"/>
                <a:gd name="T27" fmla="*/ 103 h 127"/>
                <a:gd name="T28" fmla="*/ 8 w 64"/>
                <a:gd name="T29" fmla="*/ 79 h 127"/>
                <a:gd name="T30" fmla="*/ 8 w 64"/>
                <a:gd name="T31" fmla="*/ 79 h 127"/>
                <a:gd name="T32" fmla="*/ 8 w 64"/>
                <a:gd name="T33" fmla="*/ 71 h 127"/>
                <a:gd name="T34" fmla="*/ 0 w 64"/>
                <a:gd name="T35" fmla="*/ 0 h 127"/>
                <a:gd name="T36" fmla="*/ 16 w 64"/>
                <a:gd name="T37" fmla="*/ 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 h="127">
                  <a:moveTo>
                    <a:pt x="16" y="0"/>
                  </a:moveTo>
                  <a:lnTo>
                    <a:pt x="24" y="71"/>
                  </a:lnTo>
                  <a:lnTo>
                    <a:pt x="24" y="71"/>
                  </a:lnTo>
                  <a:lnTo>
                    <a:pt x="24" y="71"/>
                  </a:lnTo>
                  <a:lnTo>
                    <a:pt x="40" y="95"/>
                  </a:lnTo>
                  <a:lnTo>
                    <a:pt x="40" y="95"/>
                  </a:lnTo>
                  <a:lnTo>
                    <a:pt x="40" y="95"/>
                  </a:lnTo>
                  <a:lnTo>
                    <a:pt x="64" y="119"/>
                  </a:lnTo>
                  <a:lnTo>
                    <a:pt x="64" y="111"/>
                  </a:lnTo>
                  <a:lnTo>
                    <a:pt x="56" y="127"/>
                  </a:lnTo>
                  <a:lnTo>
                    <a:pt x="56" y="127"/>
                  </a:lnTo>
                  <a:lnTo>
                    <a:pt x="32" y="103"/>
                  </a:lnTo>
                  <a:lnTo>
                    <a:pt x="32" y="103"/>
                  </a:lnTo>
                  <a:lnTo>
                    <a:pt x="24" y="103"/>
                  </a:lnTo>
                  <a:lnTo>
                    <a:pt x="8" y="79"/>
                  </a:lnTo>
                  <a:lnTo>
                    <a:pt x="8" y="79"/>
                  </a:lnTo>
                  <a:lnTo>
                    <a:pt x="8" y="71"/>
                  </a:lnTo>
                  <a:lnTo>
                    <a:pt x="0" y="0"/>
                  </a:lnTo>
                  <a:lnTo>
                    <a:pt x="16" y="0"/>
                  </a:lnTo>
                  <a:close/>
                </a:path>
              </a:pathLst>
            </a:custGeom>
            <a:solidFill>
              <a:schemeClr val="tx1"/>
            </a:solidFill>
            <a:ln w="9525">
              <a:solidFill>
                <a:schemeClr val="tx1"/>
              </a:solidFill>
              <a:round/>
              <a:headEnd/>
              <a:tailEnd/>
            </a:ln>
          </p:spPr>
          <p:txBody>
            <a:bodyPr/>
            <a:lstStyle/>
            <a:p>
              <a:endParaRPr lang="en-US"/>
            </a:p>
          </p:txBody>
        </p:sp>
        <p:sp>
          <p:nvSpPr>
            <p:cNvPr id="69" name="Freeform 73"/>
            <p:cNvSpPr>
              <a:spLocks/>
            </p:cNvSpPr>
            <p:nvPr/>
          </p:nvSpPr>
          <p:spPr bwMode="auto">
            <a:xfrm>
              <a:off x="6677343" y="5829717"/>
              <a:ext cx="101600" cy="63500"/>
            </a:xfrm>
            <a:custGeom>
              <a:avLst/>
              <a:gdLst>
                <a:gd name="T0" fmla="*/ 8 w 64"/>
                <a:gd name="T1" fmla="*/ 0 h 40"/>
                <a:gd name="T2" fmla="*/ 64 w 64"/>
                <a:gd name="T3" fmla="*/ 24 h 40"/>
                <a:gd name="T4" fmla="*/ 64 w 64"/>
                <a:gd name="T5" fmla="*/ 32 h 40"/>
                <a:gd name="T6" fmla="*/ 48 w 64"/>
                <a:gd name="T7" fmla="*/ 32 h 40"/>
                <a:gd name="T8" fmla="*/ 56 w 64"/>
                <a:gd name="T9" fmla="*/ 40 h 40"/>
                <a:gd name="T10" fmla="*/ 0 w 64"/>
                <a:gd name="T11" fmla="*/ 16 h 40"/>
                <a:gd name="T12" fmla="*/ 8 w 64"/>
                <a:gd name="T13" fmla="*/ 0 h 40"/>
              </a:gdLst>
              <a:ahLst/>
              <a:cxnLst>
                <a:cxn ang="0">
                  <a:pos x="T0" y="T1"/>
                </a:cxn>
                <a:cxn ang="0">
                  <a:pos x="T2" y="T3"/>
                </a:cxn>
                <a:cxn ang="0">
                  <a:pos x="T4" y="T5"/>
                </a:cxn>
                <a:cxn ang="0">
                  <a:pos x="T6" y="T7"/>
                </a:cxn>
                <a:cxn ang="0">
                  <a:pos x="T8" y="T9"/>
                </a:cxn>
                <a:cxn ang="0">
                  <a:pos x="T10" y="T11"/>
                </a:cxn>
                <a:cxn ang="0">
                  <a:pos x="T12" y="T13"/>
                </a:cxn>
              </a:cxnLst>
              <a:rect l="0" t="0" r="r" b="b"/>
              <a:pathLst>
                <a:path w="64" h="40">
                  <a:moveTo>
                    <a:pt x="8" y="0"/>
                  </a:moveTo>
                  <a:lnTo>
                    <a:pt x="64" y="24"/>
                  </a:lnTo>
                  <a:lnTo>
                    <a:pt x="64" y="32"/>
                  </a:lnTo>
                  <a:lnTo>
                    <a:pt x="48" y="32"/>
                  </a:lnTo>
                  <a:lnTo>
                    <a:pt x="56" y="40"/>
                  </a:lnTo>
                  <a:lnTo>
                    <a:pt x="0" y="16"/>
                  </a:lnTo>
                  <a:lnTo>
                    <a:pt x="8" y="0"/>
                  </a:lnTo>
                  <a:close/>
                </a:path>
              </a:pathLst>
            </a:custGeom>
            <a:solidFill>
              <a:schemeClr val="tx1"/>
            </a:solidFill>
            <a:ln w="9525">
              <a:solidFill>
                <a:schemeClr val="tx1"/>
              </a:solidFill>
              <a:round/>
              <a:headEnd/>
              <a:tailEnd/>
            </a:ln>
          </p:spPr>
          <p:txBody>
            <a:bodyPr/>
            <a:lstStyle/>
            <a:p>
              <a:endParaRPr lang="en-US"/>
            </a:p>
          </p:txBody>
        </p:sp>
        <p:sp>
          <p:nvSpPr>
            <p:cNvPr id="70" name="Rectangle 74"/>
            <p:cNvSpPr>
              <a:spLocks noChangeArrowheads="1"/>
            </p:cNvSpPr>
            <p:nvPr/>
          </p:nvSpPr>
          <p:spPr bwMode="auto">
            <a:xfrm>
              <a:off x="6778943" y="6032917"/>
              <a:ext cx="25400" cy="12700"/>
            </a:xfrm>
            <a:prstGeom prst="rect">
              <a:avLst/>
            </a:prstGeom>
            <a:solidFill>
              <a:schemeClr val="tx1"/>
            </a:solidFill>
            <a:ln w="9525">
              <a:solidFill>
                <a:schemeClr val="tx1"/>
              </a:solidFill>
              <a:miter lim="800000"/>
              <a:headEnd/>
              <a:tailEnd/>
            </a:ln>
          </p:spPr>
          <p:txBody>
            <a:bodyPr/>
            <a:lstStyle/>
            <a:p>
              <a:endParaRPr lang="en-US"/>
            </a:p>
          </p:txBody>
        </p:sp>
        <p:sp>
          <p:nvSpPr>
            <p:cNvPr id="71" name="Freeform 75"/>
            <p:cNvSpPr>
              <a:spLocks/>
            </p:cNvSpPr>
            <p:nvPr/>
          </p:nvSpPr>
          <p:spPr bwMode="auto">
            <a:xfrm>
              <a:off x="6753543" y="5880517"/>
              <a:ext cx="50800" cy="152400"/>
            </a:xfrm>
            <a:custGeom>
              <a:avLst/>
              <a:gdLst>
                <a:gd name="T0" fmla="*/ 16 w 32"/>
                <a:gd name="T1" fmla="*/ 0 h 96"/>
                <a:gd name="T2" fmla="*/ 0 w 32"/>
                <a:gd name="T3" fmla="*/ 0 h 96"/>
                <a:gd name="T4" fmla="*/ 16 w 32"/>
                <a:gd name="T5" fmla="*/ 96 h 96"/>
                <a:gd name="T6" fmla="*/ 32 w 32"/>
                <a:gd name="T7" fmla="*/ 96 h 96"/>
                <a:gd name="T8" fmla="*/ 16 w 32"/>
                <a:gd name="T9" fmla="*/ 0 h 96"/>
              </a:gdLst>
              <a:ahLst/>
              <a:cxnLst>
                <a:cxn ang="0">
                  <a:pos x="T0" y="T1"/>
                </a:cxn>
                <a:cxn ang="0">
                  <a:pos x="T2" y="T3"/>
                </a:cxn>
                <a:cxn ang="0">
                  <a:pos x="T4" y="T5"/>
                </a:cxn>
                <a:cxn ang="0">
                  <a:pos x="T6" y="T7"/>
                </a:cxn>
                <a:cxn ang="0">
                  <a:pos x="T8" y="T9"/>
                </a:cxn>
              </a:cxnLst>
              <a:rect l="0" t="0" r="r" b="b"/>
              <a:pathLst>
                <a:path w="32" h="96">
                  <a:moveTo>
                    <a:pt x="16" y="0"/>
                  </a:moveTo>
                  <a:lnTo>
                    <a:pt x="0" y="0"/>
                  </a:lnTo>
                  <a:lnTo>
                    <a:pt x="16" y="96"/>
                  </a:lnTo>
                  <a:lnTo>
                    <a:pt x="32" y="96"/>
                  </a:lnTo>
                  <a:lnTo>
                    <a:pt x="16" y="0"/>
                  </a:lnTo>
                  <a:close/>
                </a:path>
              </a:pathLst>
            </a:custGeom>
            <a:solidFill>
              <a:schemeClr val="tx1"/>
            </a:solidFill>
            <a:ln w="9525">
              <a:solidFill>
                <a:schemeClr val="tx1"/>
              </a:solidFill>
              <a:round/>
              <a:headEnd/>
              <a:tailEnd/>
            </a:ln>
          </p:spPr>
          <p:txBody>
            <a:bodyPr/>
            <a:lstStyle/>
            <a:p>
              <a:endParaRPr lang="en-US"/>
            </a:p>
          </p:txBody>
        </p:sp>
        <p:sp>
          <p:nvSpPr>
            <p:cNvPr id="72" name="Rectangle 76"/>
            <p:cNvSpPr>
              <a:spLocks noChangeArrowheads="1"/>
            </p:cNvSpPr>
            <p:nvPr/>
          </p:nvSpPr>
          <p:spPr bwMode="auto">
            <a:xfrm>
              <a:off x="6042343" y="5526505"/>
              <a:ext cx="230832"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b="1">
                  <a:latin typeface="Times New Roman" charset="0"/>
                </a:rPr>
                <a:t>…</a:t>
              </a:r>
            </a:p>
          </p:txBody>
        </p:sp>
        <p:sp>
          <p:nvSpPr>
            <p:cNvPr id="77" name="Rectangle 65"/>
            <p:cNvSpPr>
              <a:spLocks noChangeArrowheads="1"/>
            </p:cNvSpPr>
            <p:nvPr/>
          </p:nvSpPr>
          <p:spPr bwMode="auto">
            <a:xfrm>
              <a:off x="7798662" y="6056730"/>
              <a:ext cx="28257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b="1" i="1" dirty="0">
                  <a:solidFill>
                    <a:schemeClr val="accent2"/>
                  </a:solidFill>
                  <a:latin typeface="Times New Roman" charset="0"/>
                </a:rPr>
                <a:t>t</a:t>
              </a:r>
              <a:endParaRPr lang="en-US" b="1" dirty="0">
                <a:solidFill>
                  <a:schemeClr val="accent2"/>
                </a:solidFill>
              </a:endParaRPr>
            </a:p>
          </p:txBody>
        </p:sp>
      </p:grpSp>
    </p:spTree>
    <p:extLst>
      <p:ext uri="{BB962C8B-B14F-4D97-AF65-F5344CB8AC3E}">
        <p14:creationId xmlns:p14="http://schemas.microsoft.com/office/powerpoint/2010/main" val="3762803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FB99B-34C0-4E7B-9A7C-B68985B30FB3}"/>
              </a:ext>
            </a:extLst>
          </p:cNvPr>
          <p:cNvSpPr>
            <a:spLocks noGrp="1"/>
          </p:cNvSpPr>
          <p:nvPr>
            <p:ph type="title"/>
          </p:nvPr>
        </p:nvSpPr>
        <p:spPr/>
        <p:txBody>
          <a:bodyPr/>
          <a:lstStyle/>
          <a:p>
            <a:r>
              <a:rPr lang="en-US" b="1" dirty="0">
                <a:solidFill>
                  <a:schemeClr val="accent2"/>
                </a:solidFill>
              </a:rPr>
              <a:t>Push and Pop Algorithms</a:t>
            </a:r>
          </a:p>
        </p:txBody>
      </p:sp>
      <p:grpSp>
        <p:nvGrpSpPr>
          <p:cNvPr id="4" name="Group 3">
            <a:extLst>
              <a:ext uri="{FF2B5EF4-FFF2-40B4-BE49-F238E27FC236}">
                <a16:creationId xmlns:a16="http://schemas.microsoft.com/office/drawing/2014/main" id="{AADDF3E1-F4E5-4708-84F0-149C3251FD97}"/>
              </a:ext>
            </a:extLst>
          </p:cNvPr>
          <p:cNvGrpSpPr/>
          <p:nvPr/>
        </p:nvGrpSpPr>
        <p:grpSpPr>
          <a:xfrm>
            <a:off x="1372669" y="2140642"/>
            <a:ext cx="4301102" cy="3089726"/>
            <a:chOff x="3457501" y="2702210"/>
            <a:chExt cx="3948113" cy="2251407"/>
          </a:xfrm>
        </p:grpSpPr>
        <p:sp>
          <p:nvSpPr>
            <p:cNvPr id="5" name="Text Box 80">
              <a:extLst>
                <a:ext uri="{FF2B5EF4-FFF2-40B4-BE49-F238E27FC236}">
                  <a16:creationId xmlns:a16="http://schemas.microsoft.com/office/drawing/2014/main" id="{732D68D9-4FD2-4304-AFB0-5794135B5E36}"/>
                </a:ext>
              </a:extLst>
            </p:cNvPr>
            <p:cNvSpPr txBox="1">
              <a:spLocks noChangeArrowheads="1"/>
            </p:cNvSpPr>
            <p:nvPr/>
          </p:nvSpPr>
          <p:spPr bwMode="auto">
            <a:xfrm>
              <a:off x="3457501" y="2702210"/>
              <a:ext cx="3948113" cy="1412896"/>
            </a:xfrm>
            <a:prstGeom prst="rect">
              <a:avLst/>
            </a:prstGeom>
            <a:noFill/>
            <a:ln w="9525">
              <a:solidFill>
                <a:schemeClr val="accent2"/>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defTabSz="228600">
                <a:defRPr sz="2400">
                  <a:solidFill>
                    <a:schemeClr val="tx1"/>
                  </a:solidFill>
                  <a:latin typeface="Times New Roman" charset="0"/>
                  <a:ea typeface="ＭＳ Ｐゴシック" charset="0"/>
                </a:defRPr>
              </a:lvl1pPr>
              <a:lvl2pPr defTabSz="228600">
                <a:defRPr sz="2400">
                  <a:solidFill>
                    <a:schemeClr val="tx1"/>
                  </a:solidFill>
                  <a:latin typeface="Times New Roman" charset="0"/>
                  <a:ea typeface="ＭＳ Ｐゴシック" charset="0"/>
                </a:defRPr>
              </a:lvl2pPr>
              <a:lvl3pPr defTabSz="228600">
                <a:defRPr sz="2400">
                  <a:solidFill>
                    <a:schemeClr val="tx1"/>
                  </a:solidFill>
                  <a:latin typeface="Times New Roman" charset="0"/>
                  <a:ea typeface="ＭＳ Ｐゴシック" charset="0"/>
                </a:defRPr>
              </a:lvl3pPr>
              <a:lvl4pPr defTabSz="228600">
                <a:defRPr sz="2400">
                  <a:solidFill>
                    <a:schemeClr val="tx1"/>
                  </a:solidFill>
                  <a:latin typeface="Times New Roman" charset="0"/>
                  <a:ea typeface="ＭＳ Ｐゴシック" charset="0"/>
                </a:defRPr>
              </a:lvl4pPr>
              <a:lvl5pPr defTabSz="228600">
                <a:defRPr sz="2400">
                  <a:solidFill>
                    <a:schemeClr val="tx1"/>
                  </a:solidFill>
                  <a:latin typeface="Times New Roman" charset="0"/>
                  <a:ea typeface="ＭＳ Ｐゴシック" charset="0"/>
                </a:defRPr>
              </a:lvl5pPr>
              <a:lvl6pPr defTabSz="228600" fontAlgn="base">
                <a:spcBef>
                  <a:spcPct val="0"/>
                </a:spcBef>
                <a:spcAft>
                  <a:spcPct val="0"/>
                </a:spcAft>
                <a:defRPr sz="2400">
                  <a:solidFill>
                    <a:schemeClr val="tx1"/>
                  </a:solidFill>
                  <a:latin typeface="Times New Roman" charset="0"/>
                  <a:ea typeface="ＭＳ Ｐゴシック" charset="0"/>
                </a:defRPr>
              </a:lvl6pPr>
              <a:lvl7pPr defTabSz="228600" fontAlgn="base">
                <a:spcBef>
                  <a:spcPct val="0"/>
                </a:spcBef>
                <a:spcAft>
                  <a:spcPct val="0"/>
                </a:spcAft>
                <a:defRPr sz="2400">
                  <a:solidFill>
                    <a:schemeClr val="tx1"/>
                  </a:solidFill>
                  <a:latin typeface="Times New Roman" charset="0"/>
                  <a:ea typeface="ＭＳ Ｐゴシック" charset="0"/>
                </a:defRPr>
              </a:lvl7pPr>
              <a:lvl8pPr defTabSz="228600" fontAlgn="base">
                <a:spcBef>
                  <a:spcPct val="0"/>
                </a:spcBef>
                <a:spcAft>
                  <a:spcPct val="0"/>
                </a:spcAft>
                <a:defRPr sz="2400">
                  <a:solidFill>
                    <a:schemeClr val="tx1"/>
                  </a:solidFill>
                  <a:latin typeface="Times New Roman" charset="0"/>
                  <a:ea typeface="ＭＳ Ｐゴシック" charset="0"/>
                </a:defRPr>
              </a:lvl8pPr>
              <a:lvl9pPr defTabSz="228600" fontAlgn="base">
                <a:spcBef>
                  <a:spcPct val="0"/>
                </a:spcBef>
                <a:spcAft>
                  <a:spcPct val="0"/>
                </a:spcAft>
                <a:defRPr sz="2400">
                  <a:solidFill>
                    <a:schemeClr val="tx1"/>
                  </a:solidFill>
                  <a:latin typeface="Times New Roman" charset="0"/>
                  <a:ea typeface="ＭＳ Ｐゴシック" charset="0"/>
                </a:defRPr>
              </a:lvl9pPr>
            </a:lstStyle>
            <a:p>
              <a:r>
                <a:rPr lang="en-US" sz="2000" b="1" dirty="0">
                  <a:solidFill>
                    <a:srgbClr val="000000"/>
                  </a:solidFill>
                </a:rPr>
                <a:t>Algorithm</a:t>
              </a:r>
              <a:r>
                <a:rPr lang="en-US" sz="2000" dirty="0"/>
                <a:t> </a:t>
              </a:r>
              <a:r>
                <a:rPr lang="en-US" sz="2000" b="1" i="1" dirty="0">
                  <a:solidFill>
                    <a:schemeClr val="tx2"/>
                  </a:solidFill>
                </a:rPr>
                <a:t>push</a:t>
              </a:r>
              <a:r>
                <a:rPr lang="en-US" sz="2000" dirty="0">
                  <a:solidFill>
                    <a:schemeClr val="tx2"/>
                  </a:solidFill>
                </a:rPr>
                <a:t>(</a:t>
              </a:r>
              <a:r>
                <a:rPr lang="en-US" sz="2000" b="1" i="1" dirty="0">
                  <a:solidFill>
                    <a:schemeClr val="tx2"/>
                  </a:solidFill>
                </a:rPr>
                <a:t>Element</a:t>
              </a:r>
              <a:r>
                <a:rPr lang="en-US" sz="2000" dirty="0">
                  <a:solidFill>
                    <a:schemeClr val="tx2"/>
                  </a:solidFill>
                </a:rPr>
                <a:t>):</a:t>
              </a:r>
            </a:p>
            <a:p>
              <a:r>
                <a:rPr lang="en-US" sz="2000" dirty="0">
                  <a:sym typeface="Symbol" charset="0"/>
                </a:rPr>
                <a:t>	  </a:t>
              </a:r>
              <a:r>
                <a:rPr lang="en-US" sz="2000" b="1" dirty="0">
                  <a:solidFill>
                    <a:srgbClr val="000000"/>
                  </a:solidFill>
                  <a:sym typeface="Symbol" charset="0"/>
                </a:rPr>
                <a:t>if</a:t>
              </a:r>
              <a:r>
                <a:rPr lang="en-US" sz="2000" dirty="0">
                  <a:sym typeface="Symbol" charset="0"/>
                </a:rPr>
                <a:t> </a:t>
              </a:r>
              <a:r>
                <a:rPr lang="en-US" sz="2000" b="1" i="1" dirty="0">
                  <a:solidFill>
                    <a:schemeClr val="accent2"/>
                  </a:solidFill>
                </a:rPr>
                <a:t>top</a:t>
              </a:r>
              <a:r>
                <a:rPr lang="en-US" sz="2000" dirty="0">
                  <a:solidFill>
                    <a:srgbClr val="000000"/>
                  </a:solidFill>
                  <a:sym typeface="Symbol" charset="0"/>
                </a:rPr>
                <a:t>=</a:t>
              </a:r>
              <a:r>
                <a:rPr lang="en-US" sz="2000" dirty="0">
                  <a:solidFill>
                    <a:schemeClr val="tx2"/>
                  </a:solidFill>
                  <a:sym typeface="Symbol" charset="0"/>
                </a:rPr>
                <a:t> </a:t>
              </a:r>
              <a:r>
                <a:rPr lang="en-US" sz="2000" b="1" i="1" dirty="0">
                  <a:solidFill>
                    <a:schemeClr val="accent2"/>
                  </a:solidFill>
                  <a:sym typeface="Symbol" charset="0"/>
                </a:rPr>
                <a:t>N-1 </a:t>
              </a:r>
              <a:r>
                <a:rPr lang="en-US" sz="2000" b="1" dirty="0">
                  <a:solidFill>
                    <a:srgbClr val="000000"/>
                  </a:solidFill>
                  <a:sym typeface="Symbol" charset="0"/>
                </a:rPr>
                <a:t>then</a:t>
              </a:r>
            </a:p>
            <a:p>
              <a:r>
                <a:rPr lang="en-US" sz="2000" b="1" dirty="0">
                  <a:solidFill>
                    <a:srgbClr val="000000"/>
                  </a:solidFill>
                  <a:sym typeface="Symbol" charset="0"/>
                </a:rPr>
                <a:t>		  throw “</a:t>
              </a:r>
              <a:r>
                <a:rPr lang="en-US" sz="2000" b="1" i="1" dirty="0">
                  <a:solidFill>
                    <a:schemeClr val="accent2"/>
                  </a:solidFill>
                  <a:sym typeface="Symbol" charset="0"/>
                </a:rPr>
                <a:t>Full Stack Exception”</a:t>
              </a:r>
              <a:endParaRPr lang="en-US" sz="2000" b="1" dirty="0">
                <a:solidFill>
                  <a:srgbClr val="000000"/>
                </a:solidFill>
                <a:sym typeface="Symbol" charset="0"/>
              </a:endParaRPr>
            </a:p>
            <a:p>
              <a:r>
                <a:rPr lang="en-US" sz="2000" dirty="0">
                  <a:solidFill>
                    <a:schemeClr val="accent2"/>
                  </a:solidFill>
                  <a:sym typeface="Symbol" charset="0"/>
                </a:rPr>
                <a:t>	   </a:t>
              </a:r>
              <a:r>
                <a:rPr lang="en-US" sz="2000" b="1" dirty="0">
                  <a:solidFill>
                    <a:srgbClr val="000000"/>
                  </a:solidFill>
                  <a:sym typeface="Symbol" charset="0"/>
                </a:rPr>
                <a:t>else </a:t>
              </a:r>
              <a:r>
                <a:rPr lang="en-US" sz="2000" dirty="0">
                  <a:sym typeface="Symbol" charset="0"/>
                </a:rPr>
                <a:t> </a:t>
              </a:r>
              <a:endParaRPr lang="en-US" sz="2000" dirty="0"/>
            </a:p>
            <a:p>
              <a:r>
                <a:rPr lang="en-US" sz="2000" dirty="0">
                  <a:solidFill>
                    <a:schemeClr val="accent2"/>
                  </a:solidFill>
                </a:rPr>
                <a:t>		   </a:t>
              </a:r>
              <a:r>
                <a:rPr lang="en-US" sz="2000" b="1" i="1" dirty="0">
                  <a:solidFill>
                    <a:schemeClr val="accent2"/>
                  </a:solidFill>
                </a:rPr>
                <a:t>top</a:t>
              </a:r>
              <a:r>
                <a:rPr lang="en-US" sz="2000" dirty="0">
                  <a:solidFill>
                    <a:schemeClr val="tx2"/>
                  </a:solidFill>
                </a:rPr>
                <a:t> </a:t>
              </a:r>
              <a:r>
                <a:rPr lang="en-US" sz="2000" dirty="0">
                  <a:solidFill>
                    <a:srgbClr val="000000"/>
                  </a:solidFill>
                  <a:sym typeface="Symbol" charset="0"/>
                </a:rPr>
                <a:t></a:t>
              </a:r>
              <a:r>
                <a:rPr lang="en-US" sz="2000" dirty="0">
                  <a:solidFill>
                    <a:schemeClr val="tx2"/>
                  </a:solidFill>
                  <a:sym typeface="Symbol" charset="0"/>
                </a:rPr>
                <a:t> </a:t>
              </a:r>
              <a:r>
                <a:rPr lang="en-US" sz="2000" b="1" i="1" dirty="0">
                  <a:solidFill>
                    <a:schemeClr val="accent2"/>
                  </a:solidFill>
                  <a:sym typeface="Symbol" charset="0"/>
                </a:rPr>
                <a:t>top</a:t>
              </a:r>
              <a:r>
                <a:rPr lang="en-US" sz="2000" dirty="0">
                  <a:solidFill>
                    <a:schemeClr val="accent2"/>
                  </a:solidFill>
                  <a:sym typeface="Symbol" charset="0"/>
                </a:rPr>
                <a:t> +</a:t>
              </a:r>
              <a:r>
                <a:rPr lang="en-US" sz="2000" dirty="0">
                  <a:solidFill>
                    <a:schemeClr val="tx2"/>
                  </a:solidFill>
                  <a:sym typeface="Symbol" charset="0"/>
                </a:rPr>
                <a:t> </a:t>
              </a:r>
              <a:r>
                <a:rPr lang="en-US" sz="2000" dirty="0">
                  <a:solidFill>
                    <a:schemeClr val="accent2"/>
                  </a:solidFill>
                  <a:sym typeface="Symbol" charset="0"/>
                </a:rPr>
                <a:t>1</a:t>
              </a:r>
            </a:p>
            <a:p>
              <a:r>
                <a:rPr lang="en-US" sz="2000" dirty="0">
                  <a:solidFill>
                    <a:schemeClr val="accent2"/>
                  </a:solidFill>
                  <a:sym typeface="Symbol" charset="0"/>
                </a:rPr>
                <a:t>		</a:t>
              </a:r>
              <a:endParaRPr lang="en-US" sz="2000" b="1" i="1" dirty="0">
                <a:solidFill>
                  <a:schemeClr val="accent2"/>
                </a:solidFill>
                <a:sym typeface="Symbol" charset="0"/>
              </a:endParaRPr>
            </a:p>
          </p:txBody>
        </p:sp>
        <p:sp>
          <p:nvSpPr>
            <p:cNvPr id="6" name="TextBox 5">
              <a:extLst>
                <a:ext uri="{FF2B5EF4-FFF2-40B4-BE49-F238E27FC236}">
                  <a16:creationId xmlns:a16="http://schemas.microsoft.com/office/drawing/2014/main" id="{437B6FB0-E718-4532-85B4-7D3A706D6894}"/>
                </a:ext>
              </a:extLst>
            </p:cNvPr>
            <p:cNvSpPr txBox="1"/>
            <p:nvPr/>
          </p:nvSpPr>
          <p:spPr>
            <a:xfrm>
              <a:off x="4141390" y="4491952"/>
              <a:ext cx="2321469" cy="461665"/>
            </a:xfrm>
            <a:prstGeom prst="rect">
              <a:avLst/>
            </a:prstGeom>
            <a:noFill/>
          </p:spPr>
          <p:txBody>
            <a:bodyPr wrap="none" rtlCol="0">
              <a:spAutoFit/>
            </a:bodyPr>
            <a:lstStyle/>
            <a:p>
              <a:r>
                <a:rPr lang="en-US" sz="2400" i="1" dirty="0">
                  <a:solidFill>
                    <a:srgbClr val="376092"/>
                  </a:solidFill>
                </a:rPr>
                <a:t>Run time: O</a:t>
              </a:r>
              <a:r>
                <a:rPr lang="en-US" sz="2400" dirty="0">
                  <a:solidFill>
                    <a:srgbClr val="376092"/>
                  </a:solidFill>
                </a:rPr>
                <a:t>(1)</a:t>
              </a:r>
            </a:p>
          </p:txBody>
        </p:sp>
      </p:grpSp>
      <p:grpSp>
        <p:nvGrpSpPr>
          <p:cNvPr id="7" name="Group 6">
            <a:extLst>
              <a:ext uri="{FF2B5EF4-FFF2-40B4-BE49-F238E27FC236}">
                <a16:creationId xmlns:a16="http://schemas.microsoft.com/office/drawing/2014/main" id="{6E9B379C-4490-4F34-8851-97DD98A85914}"/>
              </a:ext>
            </a:extLst>
          </p:cNvPr>
          <p:cNvGrpSpPr/>
          <p:nvPr/>
        </p:nvGrpSpPr>
        <p:grpSpPr>
          <a:xfrm>
            <a:off x="6518230" y="2238178"/>
            <a:ext cx="4527722" cy="2708434"/>
            <a:chOff x="7629292" y="2682472"/>
            <a:chExt cx="4114800" cy="2708434"/>
          </a:xfrm>
        </p:grpSpPr>
        <p:sp>
          <p:nvSpPr>
            <p:cNvPr id="8" name="Text Box 78">
              <a:extLst>
                <a:ext uri="{FF2B5EF4-FFF2-40B4-BE49-F238E27FC236}">
                  <a16:creationId xmlns:a16="http://schemas.microsoft.com/office/drawing/2014/main" id="{548D9B5B-F441-4A9C-BC62-EA0BED3B48BC}"/>
                </a:ext>
              </a:extLst>
            </p:cNvPr>
            <p:cNvSpPr txBox="1">
              <a:spLocks noChangeArrowheads="1"/>
            </p:cNvSpPr>
            <p:nvPr/>
          </p:nvSpPr>
          <p:spPr bwMode="auto">
            <a:xfrm>
              <a:off x="7629292" y="2682472"/>
              <a:ext cx="4114800" cy="1938992"/>
            </a:xfrm>
            <a:prstGeom prst="rect">
              <a:avLst/>
            </a:prstGeom>
            <a:noFill/>
            <a:ln w="9525">
              <a:solidFill>
                <a:schemeClr val="accent2"/>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defTabSz="228600">
                <a:defRPr sz="2400">
                  <a:solidFill>
                    <a:schemeClr val="tx1"/>
                  </a:solidFill>
                  <a:latin typeface="Times New Roman" charset="0"/>
                  <a:ea typeface="ＭＳ Ｐゴシック" charset="0"/>
                </a:defRPr>
              </a:lvl1pPr>
              <a:lvl2pPr defTabSz="228600">
                <a:defRPr sz="2400">
                  <a:solidFill>
                    <a:schemeClr val="tx1"/>
                  </a:solidFill>
                  <a:latin typeface="Times New Roman" charset="0"/>
                  <a:ea typeface="ＭＳ Ｐゴシック" charset="0"/>
                </a:defRPr>
              </a:lvl2pPr>
              <a:lvl3pPr defTabSz="228600">
                <a:defRPr sz="2400">
                  <a:solidFill>
                    <a:schemeClr val="tx1"/>
                  </a:solidFill>
                  <a:latin typeface="Times New Roman" charset="0"/>
                  <a:ea typeface="ＭＳ Ｐゴシック" charset="0"/>
                </a:defRPr>
              </a:lvl3pPr>
              <a:lvl4pPr defTabSz="228600">
                <a:defRPr sz="2400">
                  <a:solidFill>
                    <a:schemeClr val="tx1"/>
                  </a:solidFill>
                  <a:latin typeface="Times New Roman" charset="0"/>
                  <a:ea typeface="ＭＳ Ｐゴシック" charset="0"/>
                </a:defRPr>
              </a:lvl4pPr>
              <a:lvl5pPr defTabSz="228600">
                <a:defRPr sz="2400">
                  <a:solidFill>
                    <a:schemeClr val="tx1"/>
                  </a:solidFill>
                  <a:latin typeface="Times New Roman" charset="0"/>
                  <a:ea typeface="ＭＳ Ｐゴシック" charset="0"/>
                </a:defRPr>
              </a:lvl5pPr>
              <a:lvl6pPr defTabSz="228600" fontAlgn="base">
                <a:spcBef>
                  <a:spcPct val="0"/>
                </a:spcBef>
                <a:spcAft>
                  <a:spcPct val="0"/>
                </a:spcAft>
                <a:defRPr sz="2400">
                  <a:solidFill>
                    <a:schemeClr val="tx1"/>
                  </a:solidFill>
                  <a:latin typeface="Times New Roman" charset="0"/>
                  <a:ea typeface="ＭＳ Ｐゴシック" charset="0"/>
                </a:defRPr>
              </a:lvl6pPr>
              <a:lvl7pPr defTabSz="228600" fontAlgn="base">
                <a:spcBef>
                  <a:spcPct val="0"/>
                </a:spcBef>
                <a:spcAft>
                  <a:spcPct val="0"/>
                </a:spcAft>
                <a:defRPr sz="2400">
                  <a:solidFill>
                    <a:schemeClr val="tx1"/>
                  </a:solidFill>
                  <a:latin typeface="Times New Roman" charset="0"/>
                  <a:ea typeface="ＭＳ Ｐゴシック" charset="0"/>
                </a:defRPr>
              </a:lvl7pPr>
              <a:lvl8pPr defTabSz="228600" fontAlgn="base">
                <a:spcBef>
                  <a:spcPct val="0"/>
                </a:spcBef>
                <a:spcAft>
                  <a:spcPct val="0"/>
                </a:spcAft>
                <a:defRPr sz="2400">
                  <a:solidFill>
                    <a:schemeClr val="tx1"/>
                  </a:solidFill>
                  <a:latin typeface="Times New Roman" charset="0"/>
                  <a:ea typeface="ＭＳ Ｐゴシック" charset="0"/>
                </a:defRPr>
              </a:lvl8pPr>
              <a:lvl9pPr defTabSz="228600" fontAlgn="base">
                <a:spcBef>
                  <a:spcPct val="0"/>
                </a:spcBef>
                <a:spcAft>
                  <a:spcPct val="0"/>
                </a:spcAft>
                <a:defRPr sz="2400">
                  <a:solidFill>
                    <a:schemeClr val="tx1"/>
                  </a:solidFill>
                  <a:latin typeface="Times New Roman" charset="0"/>
                  <a:ea typeface="ＭＳ Ｐゴシック" charset="0"/>
                </a:defRPr>
              </a:lvl9pPr>
            </a:lstStyle>
            <a:p>
              <a:r>
                <a:rPr lang="en-US" sz="2000" b="1" dirty="0">
                  <a:solidFill>
                    <a:srgbClr val="000000"/>
                  </a:solidFill>
                </a:rPr>
                <a:t>Algorithm</a:t>
              </a:r>
              <a:r>
                <a:rPr lang="en-US" sz="2000" dirty="0"/>
                <a:t> </a:t>
              </a:r>
              <a:r>
                <a:rPr lang="en-US" sz="2000" b="1" i="1" dirty="0">
                  <a:solidFill>
                    <a:schemeClr val="tx2"/>
                  </a:solidFill>
                </a:rPr>
                <a:t>pop</a:t>
              </a:r>
              <a:r>
                <a:rPr lang="en-US" sz="2000" dirty="0">
                  <a:solidFill>
                    <a:schemeClr val="tx2"/>
                  </a:solidFill>
                </a:rPr>
                <a:t>():</a:t>
              </a:r>
            </a:p>
            <a:p>
              <a:r>
                <a:rPr lang="en-US" sz="2000" dirty="0">
                  <a:sym typeface="Symbol" charset="0"/>
                </a:rPr>
                <a:t>	  </a:t>
              </a:r>
              <a:r>
                <a:rPr lang="en-US" sz="2000" b="1" dirty="0">
                  <a:solidFill>
                    <a:srgbClr val="000000"/>
                  </a:solidFill>
                  <a:sym typeface="Symbol" charset="0"/>
                </a:rPr>
                <a:t>if</a:t>
              </a:r>
              <a:r>
                <a:rPr lang="en-US" sz="2000" dirty="0">
                  <a:sym typeface="Symbol" charset="0"/>
                </a:rPr>
                <a:t> </a:t>
              </a:r>
              <a:r>
                <a:rPr lang="en-US" sz="2000" b="1" i="1" dirty="0">
                  <a:solidFill>
                    <a:schemeClr val="accent2"/>
                  </a:solidFill>
                  <a:sym typeface="Symbol" charset="0"/>
                </a:rPr>
                <a:t>isEmpty</a:t>
              </a:r>
              <a:r>
                <a:rPr lang="en-US" sz="2000" dirty="0">
                  <a:solidFill>
                    <a:schemeClr val="accent2"/>
                  </a:solidFill>
                </a:rPr>
                <a:t>()</a:t>
              </a:r>
              <a:r>
                <a:rPr lang="en-US" sz="2000" dirty="0">
                  <a:sym typeface="Symbol" charset="0"/>
                </a:rPr>
                <a:t> </a:t>
              </a:r>
              <a:r>
                <a:rPr lang="en-US" sz="2000" b="1" dirty="0">
                  <a:solidFill>
                    <a:srgbClr val="000000"/>
                  </a:solidFill>
                  <a:sym typeface="Symbol" charset="0"/>
                </a:rPr>
                <a:t>then</a:t>
              </a:r>
            </a:p>
            <a:p>
              <a:r>
                <a:rPr lang="en-US" sz="2000" b="1" dirty="0">
                  <a:solidFill>
                    <a:srgbClr val="000000"/>
                  </a:solidFill>
                  <a:sym typeface="Symbol" charset="0"/>
                </a:rPr>
                <a:t>		   throw “</a:t>
              </a:r>
              <a:r>
                <a:rPr lang="en-US" sz="2000" b="1" i="1" dirty="0">
                  <a:solidFill>
                    <a:schemeClr val="accent2"/>
                  </a:solidFill>
                  <a:sym typeface="Symbol" charset="0"/>
                </a:rPr>
                <a:t>Empty Stack Exception”</a:t>
              </a:r>
              <a:endParaRPr lang="en-US" sz="2000" b="1" dirty="0">
                <a:solidFill>
                  <a:srgbClr val="000000"/>
                </a:solidFill>
                <a:sym typeface="Symbol" charset="0"/>
              </a:endParaRPr>
            </a:p>
            <a:p>
              <a:r>
                <a:rPr lang="en-US" sz="2000" dirty="0">
                  <a:solidFill>
                    <a:schemeClr val="accent2"/>
                  </a:solidFill>
                  <a:sym typeface="Symbol" charset="0"/>
                </a:rPr>
                <a:t>	   </a:t>
              </a:r>
              <a:r>
                <a:rPr lang="en-US" sz="2000" b="1" dirty="0">
                  <a:solidFill>
                    <a:srgbClr val="000000"/>
                  </a:solidFill>
                  <a:sym typeface="Symbol" charset="0"/>
                </a:rPr>
                <a:t>else </a:t>
              </a:r>
              <a:r>
                <a:rPr lang="en-US" sz="2000" dirty="0">
                  <a:sym typeface="Symbol" charset="0"/>
                </a:rPr>
                <a:t> </a:t>
              </a:r>
              <a:endParaRPr lang="en-US" sz="2000" dirty="0"/>
            </a:p>
            <a:p>
              <a:r>
                <a:rPr lang="en-US" sz="2000" dirty="0">
                  <a:solidFill>
                    <a:schemeClr val="accent2"/>
                  </a:solidFill>
                </a:rPr>
                <a:t>	  	   </a:t>
              </a:r>
              <a:r>
                <a:rPr lang="en-US" sz="2000" b="1" i="1" dirty="0">
                  <a:solidFill>
                    <a:schemeClr val="accent2"/>
                  </a:solidFill>
                </a:rPr>
                <a:t>top</a:t>
              </a:r>
              <a:r>
                <a:rPr lang="en-US" sz="2000" dirty="0">
                  <a:solidFill>
                    <a:schemeClr val="tx2"/>
                  </a:solidFill>
                </a:rPr>
                <a:t> </a:t>
              </a:r>
              <a:r>
                <a:rPr lang="en-US" sz="2000" dirty="0">
                  <a:solidFill>
                    <a:srgbClr val="000000"/>
                  </a:solidFill>
                  <a:sym typeface="Symbol" charset="0"/>
                </a:rPr>
                <a:t></a:t>
              </a:r>
              <a:r>
                <a:rPr lang="en-US" sz="2000" dirty="0">
                  <a:solidFill>
                    <a:schemeClr val="tx2"/>
                  </a:solidFill>
                  <a:sym typeface="Symbol" charset="0"/>
                </a:rPr>
                <a:t> </a:t>
              </a:r>
              <a:r>
                <a:rPr lang="en-US" sz="2000" b="1" i="1" dirty="0">
                  <a:solidFill>
                    <a:schemeClr val="accent2"/>
                  </a:solidFill>
                  <a:sym typeface="Symbol" charset="0"/>
                </a:rPr>
                <a:t>top</a:t>
              </a:r>
              <a:r>
                <a:rPr lang="en-US" sz="2000" dirty="0">
                  <a:solidFill>
                    <a:schemeClr val="accent2"/>
                  </a:solidFill>
                  <a:sym typeface="Symbol" charset="0"/>
                </a:rPr>
                <a:t> </a:t>
              </a:r>
              <a:r>
                <a:rPr lang="en-US" sz="2000" dirty="0">
                  <a:solidFill>
                    <a:schemeClr val="tx2"/>
                  </a:solidFill>
                  <a:sym typeface="Symbol" charset="0"/>
                </a:rPr>
                <a:t> </a:t>
              </a:r>
              <a:r>
                <a:rPr lang="en-US" sz="2000" dirty="0">
                  <a:solidFill>
                    <a:schemeClr val="accent2"/>
                  </a:solidFill>
                  <a:sym typeface="Symbol" charset="0"/>
                </a:rPr>
                <a:t>1</a:t>
              </a:r>
            </a:p>
            <a:p>
              <a:r>
                <a:rPr lang="en-US" sz="2000" b="1" dirty="0">
                  <a:solidFill>
                    <a:srgbClr val="000000"/>
                  </a:solidFill>
                  <a:sym typeface="Symbol" charset="0"/>
                </a:rPr>
                <a:t>		</a:t>
              </a:r>
              <a:endParaRPr lang="en-US" sz="2000" dirty="0">
                <a:solidFill>
                  <a:schemeClr val="accent2"/>
                </a:solidFill>
                <a:sym typeface="Symbol" charset="0"/>
              </a:endParaRPr>
            </a:p>
          </p:txBody>
        </p:sp>
        <p:sp>
          <p:nvSpPr>
            <p:cNvPr id="9" name="TextBox 8">
              <a:extLst>
                <a:ext uri="{FF2B5EF4-FFF2-40B4-BE49-F238E27FC236}">
                  <a16:creationId xmlns:a16="http://schemas.microsoft.com/office/drawing/2014/main" id="{9D446A01-DA5A-4163-819C-5E11E7F4489F}"/>
                </a:ext>
              </a:extLst>
            </p:cNvPr>
            <p:cNvSpPr txBox="1"/>
            <p:nvPr/>
          </p:nvSpPr>
          <p:spPr>
            <a:xfrm>
              <a:off x="8512331" y="4929241"/>
              <a:ext cx="2348720" cy="461665"/>
            </a:xfrm>
            <a:prstGeom prst="rect">
              <a:avLst/>
            </a:prstGeom>
            <a:noFill/>
          </p:spPr>
          <p:txBody>
            <a:bodyPr wrap="none" rtlCol="0">
              <a:spAutoFit/>
            </a:bodyPr>
            <a:lstStyle/>
            <a:p>
              <a:r>
                <a:rPr lang="en-US" sz="2400" i="1" dirty="0">
                  <a:solidFill>
                    <a:srgbClr val="376092"/>
                  </a:solidFill>
                </a:rPr>
                <a:t>Run Time: O</a:t>
              </a:r>
              <a:r>
                <a:rPr lang="en-US" sz="2400" dirty="0">
                  <a:solidFill>
                    <a:srgbClr val="376092"/>
                  </a:solidFill>
                </a:rPr>
                <a:t>(1)</a:t>
              </a:r>
            </a:p>
          </p:txBody>
        </p:sp>
      </p:grpSp>
    </p:spTree>
    <p:extLst>
      <p:ext uri="{BB962C8B-B14F-4D97-AF65-F5344CB8AC3E}">
        <p14:creationId xmlns:p14="http://schemas.microsoft.com/office/powerpoint/2010/main" val="1738640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338A1-DB69-43C1-B5F5-7C7CDC7FD9C4}"/>
              </a:ext>
            </a:extLst>
          </p:cNvPr>
          <p:cNvSpPr>
            <a:spLocks noGrp="1"/>
          </p:cNvSpPr>
          <p:nvPr>
            <p:ph type="title"/>
          </p:nvPr>
        </p:nvSpPr>
        <p:spPr/>
        <p:txBody>
          <a:bodyPr/>
          <a:lstStyle/>
          <a:p>
            <a:r>
              <a:rPr lang="en-US" b="1" dirty="0">
                <a:solidFill>
                  <a:schemeClr val="accent2"/>
                </a:solidFill>
              </a:rPr>
              <a:t>Stack Operations - Example</a:t>
            </a:r>
          </a:p>
        </p:txBody>
      </p:sp>
      <p:sp>
        <p:nvSpPr>
          <p:cNvPr id="19" name="TextBox 18">
            <a:extLst>
              <a:ext uri="{FF2B5EF4-FFF2-40B4-BE49-F238E27FC236}">
                <a16:creationId xmlns:a16="http://schemas.microsoft.com/office/drawing/2014/main" id="{46646C47-A931-4D37-9F03-43F24AFAB78C}"/>
              </a:ext>
            </a:extLst>
          </p:cNvPr>
          <p:cNvSpPr txBox="1"/>
          <p:nvPr/>
        </p:nvSpPr>
        <p:spPr>
          <a:xfrm>
            <a:off x="4738669" y="1847775"/>
            <a:ext cx="3074394" cy="3046988"/>
          </a:xfrm>
          <a:prstGeom prst="rect">
            <a:avLst/>
          </a:prstGeom>
          <a:noFill/>
        </p:spPr>
        <p:txBody>
          <a:bodyPr wrap="square" rtlCol="0">
            <a:spAutoFit/>
          </a:bodyPr>
          <a:lstStyle/>
          <a:p>
            <a:r>
              <a:rPr lang="en-US" sz="2400" b="1" dirty="0"/>
              <a:t>Push (7)</a:t>
            </a:r>
          </a:p>
          <a:p>
            <a:r>
              <a:rPr lang="en-US" sz="2400" b="1" dirty="0"/>
              <a:t>{</a:t>
            </a:r>
          </a:p>
          <a:p>
            <a:r>
              <a:rPr lang="en-US" sz="2400" b="1" dirty="0"/>
              <a:t>	if top==N-1 Then</a:t>
            </a:r>
          </a:p>
          <a:p>
            <a:r>
              <a:rPr lang="en-US" sz="2400" b="1" dirty="0"/>
              <a:t>		“Overflow”</a:t>
            </a:r>
          </a:p>
          <a:p>
            <a:r>
              <a:rPr lang="en-US" sz="2400" b="1" dirty="0"/>
              <a:t>      else</a:t>
            </a:r>
          </a:p>
          <a:p>
            <a:r>
              <a:rPr lang="en-US" sz="2400" b="1" dirty="0"/>
              <a:t>	     Top=Top+1</a:t>
            </a:r>
          </a:p>
          <a:p>
            <a:r>
              <a:rPr lang="en-US" sz="2400" b="1" dirty="0"/>
              <a:t>	</a:t>
            </a:r>
            <a:r>
              <a:rPr lang="en-US" sz="2400" b="1" dirty="0" smtClean="0"/>
              <a:t>     S[top]=7</a:t>
            </a:r>
          </a:p>
          <a:p>
            <a:r>
              <a:rPr lang="en-US" sz="2400" b="1" dirty="0" smtClean="0"/>
              <a:t>}</a:t>
            </a:r>
            <a:endParaRPr lang="en-US" sz="2400" b="1" dirty="0"/>
          </a:p>
        </p:txBody>
      </p:sp>
      <p:grpSp>
        <p:nvGrpSpPr>
          <p:cNvPr id="8" name="Group 7">
            <a:extLst>
              <a:ext uri="{FF2B5EF4-FFF2-40B4-BE49-F238E27FC236}">
                <a16:creationId xmlns:a16="http://schemas.microsoft.com/office/drawing/2014/main" id="{33905CAB-E103-48E3-95B8-ABFDCFC634EF}"/>
              </a:ext>
            </a:extLst>
          </p:cNvPr>
          <p:cNvGrpSpPr/>
          <p:nvPr/>
        </p:nvGrpSpPr>
        <p:grpSpPr>
          <a:xfrm>
            <a:off x="942415" y="1983673"/>
            <a:ext cx="2631238" cy="4118644"/>
            <a:chOff x="1123898" y="1724896"/>
            <a:chExt cx="2631238" cy="4118644"/>
          </a:xfrm>
        </p:grpSpPr>
        <p:grpSp>
          <p:nvGrpSpPr>
            <p:cNvPr id="18" name="Group 17">
              <a:extLst>
                <a:ext uri="{FF2B5EF4-FFF2-40B4-BE49-F238E27FC236}">
                  <a16:creationId xmlns:a16="http://schemas.microsoft.com/office/drawing/2014/main" id="{32EAB703-BB28-4C8D-ACE2-9F550D806C80}"/>
                </a:ext>
              </a:extLst>
            </p:cNvPr>
            <p:cNvGrpSpPr/>
            <p:nvPr/>
          </p:nvGrpSpPr>
          <p:grpSpPr>
            <a:xfrm>
              <a:off x="1133856" y="1724896"/>
              <a:ext cx="2621280" cy="4118644"/>
              <a:chOff x="1133856" y="1724896"/>
              <a:chExt cx="2621280" cy="4118644"/>
            </a:xfrm>
          </p:grpSpPr>
          <p:sp>
            <p:nvSpPr>
              <p:cNvPr id="4" name="Rectangle 3">
                <a:extLst>
                  <a:ext uri="{FF2B5EF4-FFF2-40B4-BE49-F238E27FC236}">
                    <a16:creationId xmlns:a16="http://schemas.microsoft.com/office/drawing/2014/main" id="{18A95817-666C-4D1E-B88D-B94344E19BF8}"/>
                  </a:ext>
                </a:extLst>
              </p:cNvPr>
              <p:cNvSpPr/>
              <p:nvPr/>
            </p:nvSpPr>
            <p:spPr>
              <a:xfrm>
                <a:off x="1133856" y="4754880"/>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 name="Rectangle 4">
                <a:extLst>
                  <a:ext uri="{FF2B5EF4-FFF2-40B4-BE49-F238E27FC236}">
                    <a16:creationId xmlns:a16="http://schemas.microsoft.com/office/drawing/2014/main" id="{F1F35215-A7B5-4E03-AFD6-5F14BB136B2F}"/>
                  </a:ext>
                </a:extLst>
              </p:cNvPr>
              <p:cNvSpPr/>
              <p:nvPr/>
            </p:nvSpPr>
            <p:spPr>
              <a:xfrm>
                <a:off x="1133856" y="4248912"/>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6" name="Rectangle 5">
                <a:extLst>
                  <a:ext uri="{FF2B5EF4-FFF2-40B4-BE49-F238E27FC236}">
                    <a16:creationId xmlns:a16="http://schemas.microsoft.com/office/drawing/2014/main" id="{DC9AC1C3-A3C2-4202-9AC8-26B3EB589E15}"/>
                  </a:ext>
                </a:extLst>
              </p:cNvPr>
              <p:cNvSpPr/>
              <p:nvPr/>
            </p:nvSpPr>
            <p:spPr>
              <a:xfrm>
                <a:off x="1133856" y="374171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9" name="TextBox 8">
                <a:extLst>
                  <a:ext uri="{FF2B5EF4-FFF2-40B4-BE49-F238E27FC236}">
                    <a16:creationId xmlns:a16="http://schemas.microsoft.com/office/drawing/2014/main" id="{9C33CC13-924E-42BD-903F-764F859B5201}"/>
                  </a:ext>
                </a:extLst>
              </p:cNvPr>
              <p:cNvSpPr txBox="1"/>
              <p:nvPr/>
            </p:nvSpPr>
            <p:spPr>
              <a:xfrm>
                <a:off x="1133856" y="5474208"/>
                <a:ext cx="2621280" cy="369332"/>
              </a:xfrm>
              <a:prstGeom prst="rect">
                <a:avLst/>
              </a:prstGeom>
              <a:noFill/>
            </p:spPr>
            <p:txBody>
              <a:bodyPr wrap="square" rtlCol="0">
                <a:spAutoFit/>
              </a:bodyPr>
              <a:lstStyle/>
              <a:p>
                <a:r>
                  <a:rPr lang="en-US" dirty="0"/>
                  <a:t>Stack S, N=7, Top=-1</a:t>
                </a:r>
              </a:p>
            </p:txBody>
          </p:sp>
          <p:sp>
            <p:nvSpPr>
              <p:cNvPr id="10" name="TextBox 9">
                <a:extLst>
                  <a:ext uri="{FF2B5EF4-FFF2-40B4-BE49-F238E27FC236}">
                    <a16:creationId xmlns:a16="http://schemas.microsoft.com/office/drawing/2014/main" id="{EA87ECF5-D8AC-42E9-B3F7-1FE784F65739}"/>
                  </a:ext>
                </a:extLst>
              </p:cNvPr>
              <p:cNvSpPr txBox="1"/>
              <p:nvPr/>
            </p:nvSpPr>
            <p:spPr>
              <a:xfrm>
                <a:off x="2694432" y="4754880"/>
                <a:ext cx="312906" cy="369332"/>
              </a:xfrm>
              <a:prstGeom prst="rect">
                <a:avLst/>
              </a:prstGeom>
              <a:noFill/>
            </p:spPr>
            <p:txBody>
              <a:bodyPr wrap="none" rtlCol="0">
                <a:spAutoFit/>
              </a:bodyPr>
              <a:lstStyle/>
              <a:p>
                <a:r>
                  <a:rPr lang="en-US" dirty="0"/>
                  <a:t>0</a:t>
                </a:r>
              </a:p>
            </p:txBody>
          </p:sp>
          <p:sp>
            <p:nvSpPr>
              <p:cNvPr id="12" name="TextBox 11">
                <a:extLst>
                  <a:ext uri="{FF2B5EF4-FFF2-40B4-BE49-F238E27FC236}">
                    <a16:creationId xmlns:a16="http://schemas.microsoft.com/office/drawing/2014/main" id="{E2228B87-A75C-40F8-981C-24B65A75DAD7}"/>
                  </a:ext>
                </a:extLst>
              </p:cNvPr>
              <p:cNvSpPr txBox="1"/>
              <p:nvPr/>
            </p:nvSpPr>
            <p:spPr>
              <a:xfrm>
                <a:off x="2690346" y="4313396"/>
                <a:ext cx="312906" cy="369332"/>
              </a:xfrm>
              <a:prstGeom prst="rect">
                <a:avLst/>
              </a:prstGeom>
              <a:noFill/>
            </p:spPr>
            <p:txBody>
              <a:bodyPr wrap="none" rtlCol="0">
                <a:spAutoFit/>
              </a:bodyPr>
              <a:lstStyle/>
              <a:p>
                <a:r>
                  <a:rPr lang="en-US" dirty="0"/>
                  <a:t>1</a:t>
                </a:r>
              </a:p>
            </p:txBody>
          </p:sp>
          <p:sp>
            <p:nvSpPr>
              <p:cNvPr id="13" name="TextBox 12">
                <a:extLst>
                  <a:ext uri="{FF2B5EF4-FFF2-40B4-BE49-F238E27FC236}">
                    <a16:creationId xmlns:a16="http://schemas.microsoft.com/office/drawing/2014/main" id="{2B196A2F-BF7B-455E-BF4E-8BA59C02CFCD}"/>
                  </a:ext>
                </a:extLst>
              </p:cNvPr>
              <p:cNvSpPr txBox="1"/>
              <p:nvPr/>
            </p:nvSpPr>
            <p:spPr>
              <a:xfrm>
                <a:off x="2690346" y="3816048"/>
                <a:ext cx="312906" cy="369332"/>
              </a:xfrm>
              <a:prstGeom prst="rect">
                <a:avLst/>
              </a:prstGeom>
              <a:noFill/>
            </p:spPr>
            <p:txBody>
              <a:bodyPr wrap="none" rtlCol="0">
                <a:spAutoFit/>
              </a:bodyPr>
              <a:lstStyle/>
              <a:p>
                <a:r>
                  <a:rPr lang="en-US" dirty="0"/>
                  <a:t>2</a:t>
                </a:r>
              </a:p>
            </p:txBody>
          </p:sp>
          <p:sp>
            <p:nvSpPr>
              <p:cNvPr id="14" name="TextBox 13">
                <a:extLst>
                  <a:ext uri="{FF2B5EF4-FFF2-40B4-BE49-F238E27FC236}">
                    <a16:creationId xmlns:a16="http://schemas.microsoft.com/office/drawing/2014/main" id="{C843BC04-9398-4223-9462-6569299E738C}"/>
                  </a:ext>
                </a:extLst>
              </p:cNvPr>
              <p:cNvSpPr txBox="1"/>
              <p:nvPr/>
            </p:nvSpPr>
            <p:spPr>
              <a:xfrm>
                <a:off x="2702429" y="1724896"/>
                <a:ext cx="312906" cy="369332"/>
              </a:xfrm>
              <a:prstGeom prst="rect">
                <a:avLst/>
              </a:prstGeom>
              <a:noFill/>
            </p:spPr>
            <p:txBody>
              <a:bodyPr wrap="none" rtlCol="0">
                <a:spAutoFit/>
              </a:bodyPr>
              <a:lstStyle/>
              <a:p>
                <a:r>
                  <a:rPr lang="en-US" dirty="0"/>
                  <a:t>6</a:t>
                </a:r>
              </a:p>
            </p:txBody>
          </p:sp>
        </p:grpSp>
        <p:sp>
          <p:nvSpPr>
            <p:cNvPr id="35" name="Rectangle 34">
              <a:extLst>
                <a:ext uri="{FF2B5EF4-FFF2-40B4-BE49-F238E27FC236}">
                  <a16:creationId xmlns:a16="http://schemas.microsoft.com/office/drawing/2014/main" id="{AEE3E8FC-C557-4174-B195-52B6A3288697}"/>
                </a:ext>
              </a:extLst>
            </p:cNvPr>
            <p:cNvSpPr/>
            <p:nvPr/>
          </p:nvSpPr>
          <p:spPr>
            <a:xfrm>
              <a:off x="1132444" y="3246718"/>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C6D66E16-80CA-498F-B06A-A0F81EE18744}"/>
                </a:ext>
              </a:extLst>
            </p:cNvPr>
            <p:cNvSpPr/>
            <p:nvPr/>
          </p:nvSpPr>
          <p:spPr>
            <a:xfrm>
              <a:off x="1132444" y="274249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47D80C0A-E48C-4355-B76F-3CF5A688A408}"/>
                </a:ext>
              </a:extLst>
            </p:cNvPr>
            <p:cNvSpPr/>
            <p:nvPr/>
          </p:nvSpPr>
          <p:spPr>
            <a:xfrm>
              <a:off x="1129267" y="224002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5309ADBF-29D6-4F07-9104-D634A947D7CD}"/>
                </a:ext>
              </a:extLst>
            </p:cNvPr>
            <p:cNvSpPr/>
            <p:nvPr/>
          </p:nvSpPr>
          <p:spPr>
            <a:xfrm>
              <a:off x="1123898" y="174157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39" name="TextBox 38">
              <a:extLst>
                <a:ext uri="{FF2B5EF4-FFF2-40B4-BE49-F238E27FC236}">
                  <a16:creationId xmlns:a16="http://schemas.microsoft.com/office/drawing/2014/main" id="{70C03F9B-B5A6-492C-93F5-B85DA5E6DB78}"/>
                </a:ext>
              </a:extLst>
            </p:cNvPr>
            <p:cNvSpPr txBox="1"/>
            <p:nvPr/>
          </p:nvSpPr>
          <p:spPr>
            <a:xfrm>
              <a:off x="2690346" y="3272501"/>
              <a:ext cx="312906" cy="369332"/>
            </a:xfrm>
            <a:prstGeom prst="rect">
              <a:avLst/>
            </a:prstGeom>
            <a:noFill/>
          </p:spPr>
          <p:txBody>
            <a:bodyPr wrap="none" rtlCol="0">
              <a:spAutoFit/>
            </a:bodyPr>
            <a:lstStyle/>
            <a:p>
              <a:r>
                <a:rPr lang="en-US" dirty="0"/>
                <a:t>3</a:t>
              </a:r>
            </a:p>
          </p:txBody>
        </p:sp>
        <p:sp>
          <p:nvSpPr>
            <p:cNvPr id="40" name="TextBox 39">
              <a:extLst>
                <a:ext uri="{FF2B5EF4-FFF2-40B4-BE49-F238E27FC236}">
                  <a16:creationId xmlns:a16="http://schemas.microsoft.com/office/drawing/2014/main" id="{2CF7AB0B-5AA2-41A7-A28C-6B68A8CBC024}"/>
                </a:ext>
              </a:extLst>
            </p:cNvPr>
            <p:cNvSpPr txBox="1"/>
            <p:nvPr/>
          </p:nvSpPr>
          <p:spPr>
            <a:xfrm>
              <a:off x="2690346" y="2787345"/>
              <a:ext cx="312906" cy="369332"/>
            </a:xfrm>
            <a:prstGeom prst="rect">
              <a:avLst/>
            </a:prstGeom>
            <a:noFill/>
          </p:spPr>
          <p:txBody>
            <a:bodyPr wrap="none" rtlCol="0">
              <a:spAutoFit/>
            </a:bodyPr>
            <a:lstStyle/>
            <a:p>
              <a:r>
                <a:rPr lang="en-US" dirty="0"/>
                <a:t>4</a:t>
              </a:r>
            </a:p>
          </p:txBody>
        </p:sp>
        <p:sp>
          <p:nvSpPr>
            <p:cNvPr id="41" name="TextBox 40">
              <a:extLst>
                <a:ext uri="{FF2B5EF4-FFF2-40B4-BE49-F238E27FC236}">
                  <a16:creationId xmlns:a16="http://schemas.microsoft.com/office/drawing/2014/main" id="{1D089EDA-C3E0-462F-9568-FFC5B8D6290C}"/>
                </a:ext>
              </a:extLst>
            </p:cNvPr>
            <p:cNvSpPr txBox="1"/>
            <p:nvPr/>
          </p:nvSpPr>
          <p:spPr>
            <a:xfrm>
              <a:off x="2690346" y="2334250"/>
              <a:ext cx="312906" cy="369332"/>
            </a:xfrm>
            <a:prstGeom prst="rect">
              <a:avLst/>
            </a:prstGeom>
            <a:noFill/>
          </p:spPr>
          <p:txBody>
            <a:bodyPr wrap="none" rtlCol="0">
              <a:spAutoFit/>
            </a:bodyPr>
            <a:lstStyle/>
            <a:p>
              <a:r>
                <a:rPr lang="en-US" dirty="0"/>
                <a:t>5</a:t>
              </a:r>
            </a:p>
          </p:txBody>
        </p:sp>
      </p:grpSp>
      <p:grpSp>
        <p:nvGrpSpPr>
          <p:cNvPr id="42" name="Group 41">
            <a:extLst>
              <a:ext uri="{FF2B5EF4-FFF2-40B4-BE49-F238E27FC236}">
                <a16:creationId xmlns:a16="http://schemas.microsoft.com/office/drawing/2014/main" id="{2B64CDAB-1F43-4E3B-9E9F-DB5A96055491}"/>
              </a:ext>
            </a:extLst>
          </p:cNvPr>
          <p:cNvGrpSpPr/>
          <p:nvPr/>
        </p:nvGrpSpPr>
        <p:grpSpPr>
          <a:xfrm>
            <a:off x="8707272" y="1847775"/>
            <a:ext cx="2665543" cy="4118644"/>
            <a:chOff x="1123898" y="1724896"/>
            <a:chExt cx="2665543" cy="4118644"/>
          </a:xfrm>
        </p:grpSpPr>
        <p:grpSp>
          <p:nvGrpSpPr>
            <p:cNvPr id="43" name="Group 42">
              <a:extLst>
                <a:ext uri="{FF2B5EF4-FFF2-40B4-BE49-F238E27FC236}">
                  <a16:creationId xmlns:a16="http://schemas.microsoft.com/office/drawing/2014/main" id="{2C6ED8AA-A68B-4AA8-91EE-739A2CF108A6}"/>
                </a:ext>
              </a:extLst>
            </p:cNvPr>
            <p:cNvGrpSpPr/>
            <p:nvPr/>
          </p:nvGrpSpPr>
          <p:grpSpPr>
            <a:xfrm>
              <a:off x="1133856" y="1724896"/>
              <a:ext cx="2655585" cy="4118644"/>
              <a:chOff x="1133856" y="1724896"/>
              <a:chExt cx="2655585" cy="4118644"/>
            </a:xfrm>
          </p:grpSpPr>
          <p:sp>
            <p:nvSpPr>
              <p:cNvPr id="51" name="Rectangle 50">
                <a:extLst>
                  <a:ext uri="{FF2B5EF4-FFF2-40B4-BE49-F238E27FC236}">
                    <a16:creationId xmlns:a16="http://schemas.microsoft.com/office/drawing/2014/main" id="{AC30D6DE-7FBD-4A19-BB9B-86D35E867B91}"/>
                  </a:ext>
                </a:extLst>
              </p:cNvPr>
              <p:cNvSpPr/>
              <p:nvPr/>
            </p:nvSpPr>
            <p:spPr>
              <a:xfrm>
                <a:off x="1133856" y="4754880"/>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7</a:t>
                </a:r>
              </a:p>
            </p:txBody>
          </p:sp>
          <p:sp>
            <p:nvSpPr>
              <p:cNvPr id="52" name="Rectangle 51">
                <a:extLst>
                  <a:ext uri="{FF2B5EF4-FFF2-40B4-BE49-F238E27FC236}">
                    <a16:creationId xmlns:a16="http://schemas.microsoft.com/office/drawing/2014/main" id="{66252971-E1D1-4FC4-968C-82FDD1055289}"/>
                  </a:ext>
                </a:extLst>
              </p:cNvPr>
              <p:cNvSpPr/>
              <p:nvPr/>
            </p:nvSpPr>
            <p:spPr>
              <a:xfrm>
                <a:off x="1133856" y="4248912"/>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76C1D835-C6B3-4A20-8851-393052973117}"/>
                  </a:ext>
                </a:extLst>
              </p:cNvPr>
              <p:cNvSpPr/>
              <p:nvPr/>
            </p:nvSpPr>
            <p:spPr>
              <a:xfrm>
                <a:off x="1133856" y="374171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4" name="TextBox 53">
                <a:extLst>
                  <a:ext uri="{FF2B5EF4-FFF2-40B4-BE49-F238E27FC236}">
                    <a16:creationId xmlns:a16="http://schemas.microsoft.com/office/drawing/2014/main" id="{658296FF-B3F0-4366-91BE-72D51549EE00}"/>
                  </a:ext>
                </a:extLst>
              </p:cNvPr>
              <p:cNvSpPr txBox="1"/>
              <p:nvPr/>
            </p:nvSpPr>
            <p:spPr>
              <a:xfrm>
                <a:off x="1133856" y="5474208"/>
                <a:ext cx="2260132" cy="369332"/>
              </a:xfrm>
              <a:prstGeom prst="rect">
                <a:avLst/>
              </a:prstGeom>
              <a:noFill/>
            </p:spPr>
            <p:txBody>
              <a:bodyPr wrap="square" rtlCol="0">
                <a:spAutoFit/>
              </a:bodyPr>
              <a:lstStyle/>
              <a:p>
                <a:r>
                  <a:rPr lang="en-US" dirty="0"/>
                  <a:t>Stack S, N=7, </a:t>
                </a:r>
                <a:r>
                  <a:rPr lang="en-US" dirty="0" smtClean="0"/>
                  <a:t>Top=0</a:t>
                </a:r>
                <a:endParaRPr lang="en-US" dirty="0"/>
              </a:p>
            </p:txBody>
          </p:sp>
          <p:sp>
            <p:nvSpPr>
              <p:cNvPr id="55" name="TextBox 54">
                <a:extLst>
                  <a:ext uri="{FF2B5EF4-FFF2-40B4-BE49-F238E27FC236}">
                    <a16:creationId xmlns:a16="http://schemas.microsoft.com/office/drawing/2014/main" id="{65BAAC66-FAD7-4702-8EED-FD63E6A09FCC}"/>
                  </a:ext>
                </a:extLst>
              </p:cNvPr>
              <p:cNvSpPr txBox="1"/>
              <p:nvPr/>
            </p:nvSpPr>
            <p:spPr>
              <a:xfrm>
                <a:off x="2694432" y="4754880"/>
                <a:ext cx="312906" cy="369332"/>
              </a:xfrm>
              <a:prstGeom prst="rect">
                <a:avLst/>
              </a:prstGeom>
              <a:noFill/>
            </p:spPr>
            <p:txBody>
              <a:bodyPr wrap="none" rtlCol="0">
                <a:spAutoFit/>
              </a:bodyPr>
              <a:lstStyle/>
              <a:p>
                <a:r>
                  <a:rPr lang="en-US" dirty="0"/>
                  <a:t>0</a:t>
                </a:r>
              </a:p>
            </p:txBody>
          </p:sp>
          <p:sp>
            <p:nvSpPr>
              <p:cNvPr id="56" name="TextBox 55">
                <a:extLst>
                  <a:ext uri="{FF2B5EF4-FFF2-40B4-BE49-F238E27FC236}">
                    <a16:creationId xmlns:a16="http://schemas.microsoft.com/office/drawing/2014/main" id="{D3E5261B-F949-4357-B3A8-8785A3784811}"/>
                  </a:ext>
                </a:extLst>
              </p:cNvPr>
              <p:cNvSpPr txBox="1"/>
              <p:nvPr/>
            </p:nvSpPr>
            <p:spPr>
              <a:xfrm>
                <a:off x="2690346" y="4313396"/>
                <a:ext cx="312906" cy="369332"/>
              </a:xfrm>
              <a:prstGeom prst="rect">
                <a:avLst/>
              </a:prstGeom>
              <a:noFill/>
            </p:spPr>
            <p:txBody>
              <a:bodyPr wrap="none" rtlCol="0">
                <a:spAutoFit/>
              </a:bodyPr>
              <a:lstStyle/>
              <a:p>
                <a:r>
                  <a:rPr lang="en-US" dirty="0"/>
                  <a:t>1</a:t>
                </a:r>
              </a:p>
            </p:txBody>
          </p:sp>
          <p:sp>
            <p:nvSpPr>
              <p:cNvPr id="57" name="TextBox 56">
                <a:extLst>
                  <a:ext uri="{FF2B5EF4-FFF2-40B4-BE49-F238E27FC236}">
                    <a16:creationId xmlns:a16="http://schemas.microsoft.com/office/drawing/2014/main" id="{36395010-F53B-41A6-A866-51552BE7CF65}"/>
                  </a:ext>
                </a:extLst>
              </p:cNvPr>
              <p:cNvSpPr txBox="1"/>
              <p:nvPr/>
            </p:nvSpPr>
            <p:spPr>
              <a:xfrm>
                <a:off x="2690346" y="3816048"/>
                <a:ext cx="312906" cy="369332"/>
              </a:xfrm>
              <a:prstGeom prst="rect">
                <a:avLst/>
              </a:prstGeom>
              <a:noFill/>
            </p:spPr>
            <p:txBody>
              <a:bodyPr wrap="none" rtlCol="0">
                <a:spAutoFit/>
              </a:bodyPr>
              <a:lstStyle/>
              <a:p>
                <a:r>
                  <a:rPr lang="en-US" dirty="0"/>
                  <a:t>2</a:t>
                </a:r>
              </a:p>
            </p:txBody>
          </p:sp>
          <p:sp>
            <p:nvSpPr>
              <p:cNvPr id="58" name="TextBox 57">
                <a:extLst>
                  <a:ext uri="{FF2B5EF4-FFF2-40B4-BE49-F238E27FC236}">
                    <a16:creationId xmlns:a16="http://schemas.microsoft.com/office/drawing/2014/main" id="{3BA77F95-DF41-4034-BE61-B10E16F8AF89}"/>
                  </a:ext>
                </a:extLst>
              </p:cNvPr>
              <p:cNvSpPr txBox="1"/>
              <p:nvPr/>
            </p:nvSpPr>
            <p:spPr>
              <a:xfrm>
                <a:off x="2702429" y="1724896"/>
                <a:ext cx="312906" cy="369332"/>
              </a:xfrm>
              <a:prstGeom prst="rect">
                <a:avLst/>
              </a:prstGeom>
              <a:noFill/>
            </p:spPr>
            <p:txBody>
              <a:bodyPr wrap="none" rtlCol="0">
                <a:spAutoFit/>
              </a:bodyPr>
              <a:lstStyle/>
              <a:p>
                <a:r>
                  <a:rPr lang="en-US" dirty="0"/>
                  <a:t>6</a:t>
                </a:r>
              </a:p>
            </p:txBody>
          </p:sp>
          <p:cxnSp>
            <p:nvCxnSpPr>
              <p:cNvPr id="59" name="Straight Arrow Connector 58">
                <a:extLst>
                  <a:ext uri="{FF2B5EF4-FFF2-40B4-BE49-F238E27FC236}">
                    <a16:creationId xmlns:a16="http://schemas.microsoft.com/office/drawing/2014/main" id="{70481052-11F5-4D22-B4E4-859F98844619}"/>
                  </a:ext>
                </a:extLst>
              </p:cNvPr>
              <p:cNvCxnSpPr>
                <a:cxnSpLocks/>
              </p:cNvCxnSpPr>
              <p:nvPr/>
            </p:nvCxnSpPr>
            <p:spPr>
              <a:xfrm flipH="1">
                <a:off x="3112200" y="4998720"/>
                <a:ext cx="677241"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60" name="TextBox 59">
                <a:extLst>
                  <a:ext uri="{FF2B5EF4-FFF2-40B4-BE49-F238E27FC236}">
                    <a16:creationId xmlns:a16="http://schemas.microsoft.com/office/drawing/2014/main" id="{71FA264A-4646-4AD7-A552-D0D3084FEF2A}"/>
                  </a:ext>
                </a:extLst>
              </p:cNvPr>
              <p:cNvSpPr txBox="1"/>
              <p:nvPr/>
            </p:nvSpPr>
            <p:spPr>
              <a:xfrm>
                <a:off x="3199215" y="4576311"/>
                <a:ext cx="590226" cy="369332"/>
              </a:xfrm>
              <a:prstGeom prst="rect">
                <a:avLst/>
              </a:prstGeom>
              <a:noFill/>
            </p:spPr>
            <p:txBody>
              <a:bodyPr wrap="none" rtlCol="0">
                <a:spAutoFit/>
              </a:bodyPr>
              <a:lstStyle/>
              <a:p>
                <a:r>
                  <a:rPr lang="en-US" dirty="0"/>
                  <a:t>Top</a:t>
                </a:r>
              </a:p>
            </p:txBody>
          </p:sp>
        </p:grpSp>
        <p:sp>
          <p:nvSpPr>
            <p:cNvPr id="44" name="Rectangle 43">
              <a:extLst>
                <a:ext uri="{FF2B5EF4-FFF2-40B4-BE49-F238E27FC236}">
                  <a16:creationId xmlns:a16="http://schemas.microsoft.com/office/drawing/2014/main" id="{EA221A59-DDE4-452E-8E05-C9F234163395}"/>
                </a:ext>
              </a:extLst>
            </p:cNvPr>
            <p:cNvSpPr/>
            <p:nvPr/>
          </p:nvSpPr>
          <p:spPr>
            <a:xfrm>
              <a:off x="1132444" y="3246718"/>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CFE7A66E-F1D7-4274-92FE-7E6CE7E978C4}"/>
                </a:ext>
              </a:extLst>
            </p:cNvPr>
            <p:cNvSpPr/>
            <p:nvPr/>
          </p:nvSpPr>
          <p:spPr>
            <a:xfrm>
              <a:off x="1132444" y="274249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6ECAFD57-401B-45BF-A788-A4AFCBD9A7C0}"/>
                </a:ext>
              </a:extLst>
            </p:cNvPr>
            <p:cNvSpPr/>
            <p:nvPr/>
          </p:nvSpPr>
          <p:spPr>
            <a:xfrm>
              <a:off x="1129267" y="224002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BCA41236-5595-4B33-9E48-862DBB830F03}"/>
                </a:ext>
              </a:extLst>
            </p:cNvPr>
            <p:cNvSpPr/>
            <p:nvPr/>
          </p:nvSpPr>
          <p:spPr>
            <a:xfrm>
              <a:off x="1123898" y="174157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8" name="TextBox 47">
              <a:extLst>
                <a:ext uri="{FF2B5EF4-FFF2-40B4-BE49-F238E27FC236}">
                  <a16:creationId xmlns:a16="http://schemas.microsoft.com/office/drawing/2014/main" id="{5F3AB44B-2377-42EB-BDBA-510D79631B13}"/>
                </a:ext>
              </a:extLst>
            </p:cNvPr>
            <p:cNvSpPr txBox="1"/>
            <p:nvPr/>
          </p:nvSpPr>
          <p:spPr>
            <a:xfrm>
              <a:off x="2690346" y="3272501"/>
              <a:ext cx="312906" cy="369332"/>
            </a:xfrm>
            <a:prstGeom prst="rect">
              <a:avLst/>
            </a:prstGeom>
            <a:noFill/>
          </p:spPr>
          <p:txBody>
            <a:bodyPr wrap="none" rtlCol="0">
              <a:spAutoFit/>
            </a:bodyPr>
            <a:lstStyle/>
            <a:p>
              <a:r>
                <a:rPr lang="en-US" dirty="0"/>
                <a:t>3</a:t>
              </a:r>
            </a:p>
          </p:txBody>
        </p:sp>
        <p:sp>
          <p:nvSpPr>
            <p:cNvPr id="49" name="TextBox 48">
              <a:extLst>
                <a:ext uri="{FF2B5EF4-FFF2-40B4-BE49-F238E27FC236}">
                  <a16:creationId xmlns:a16="http://schemas.microsoft.com/office/drawing/2014/main" id="{240CA0F0-84AC-4D2F-9C6A-5B0E9EEBD802}"/>
                </a:ext>
              </a:extLst>
            </p:cNvPr>
            <p:cNvSpPr txBox="1"/>
            <p:nvPr/>
          </p:nvSpPr>
          <p:spPr>
            <a:xfrm>
              <a:off x="2690346" y="2787345"/>
              <a:ext cx="312906" cy="369332"/>
            </a:xfrm>
            <a:prstGeom prst="rect">
              <a:avLst/>
            </a:prstGeom>
            <a:noFill/>
          </p:spPr>
          <p:txBody>
            <a:bodyPr wrap="none" rtlCol="0">
              <a:spAutoFit/>
            </a:bodyPr>
            <a:lstStyle/>
            <a:p>
              <a:r>
                <a:rPr lang="en-US" dirty="0"/>
                <a:t>4</a:t>
              </a:r>
            </a:p>
          </p:txBody>
        </p:sp>
        <p:sp>
          <p:nvSpPr>
            <p:cNvPr id="50" name="TextBox 49">
              <a:extLst>
                <a:ext uri="{FF2B5EF4-FFF2-40B4-BE49-F238E27FC236}">
                  <a16:creationId xmlns:a16="http://schemas.microsoft.com/office/drawing/2014/main" id="{7337D489-8F83-40D8-A319-CAD96FFC0092}"/>
                </a:ext>
              </a:extLst>
            </p:cNvPr>
            <p:cNvSpPr txBox="1"/>
            <p:nvPr/>
          </p:nvSpPr>
          <p:spPr>
            <a:xfrm>
              <a:off x="2690346" y="2334250"/>
              <a:ext cx="312906" cy="369332"/>
            </a:xfrm>
            <a:prstGeom prst="rect">
              <a:avLst/>
            </a:prstGeom>
            <a:noFill/>
          </p:spPr>
          <p:txBody>
            <a:bodyPr wrap="none" rtlCol="0">
              <a:spAutoFit/>
            </a:bodyPr>
            <a:lstStyle/>
            <a:p>
              <a:r>
                <a:rPr lang="en-US" dirty="0"/>
                <a:t>5</a:t>
              </a:r>
            </a:p>
          </p:txBody>
        </p:sp>
      </p:grpSp>
      <p:sp>
        <p:nvSpPr>
          <p:cNvPr id="3" name="Rectangle 2"/>
          <p:cNvSpPr/>
          <p:nvPr/>
        </p:nvSpPr>
        <p:spPr>
          <a:xfrm>
            <a:off x="3933137" y="5781753"/>
            <a:ext cx="3767313" cy="369332"/>
          </a:xfrm>
          <a:prstGeom prst="rect">
            <a:avLst/>
          </a:prstGeom>
        </p:spPr>
        <p:txBody>
          <a:bodyPr wrap="none">
            <a:spAutoFit/>
          </a:bodyPr>
          <a:lstStyle/>
          <a:p>
            <a:pPr>
              <a:buFont typeface="Wingdings" panose="05000000000000000000" pitchFamily="2" charset="2"/>
              <a:buChar char="Ø"/>
            </a:pPr>
            <a:r>
              <a:rPr lang="en-US" b="1" dirty="0" err="1"/>
              <a:t>isEmpty</a:t>
            </a:r>
            <a:r>
              <a:rPr lang="en-US" dirty="0"/>
              <a:t>: Check if the stack is empty.</a:t>
            </a:r>
          </a:p>
        </p:txBody>
      </p:sp>
    </p:spTree>
    <p:extLst>
      <p:ext uri="{BB962C8B-B14F-4D97-AF65-F5344CB8AC3E}">
        <p14:creationId xmlns:p14="http://schemas.microsoft.com/office/powerpoint/2010/main" val="259512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
                                            <p:txEl>
                                              <p:pRg st="1" end="1"/>
                                            </p:txEl>
                                          </p:spTgt>
                                        </p:tgtEl>
                                        <p:attrNameLst>
                                          <p:attrName>style.visibility</p:attrName>
                                        </p:attrNameLst>
                                      </p:cBhvr>
                                      <p:to>
                                        <p:strVal val="visible"/>
                                      </p:to>
                                    </p:set>
                                    <p:animEffect transition="in" filter="fade">
                                      <p:cBhvr>
                                        <p:cTn id="12" dur="500"/>
                                        <p:tgtEl>
                                          <p:spTgt spid="19">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9">
                                            <p:txEl>
                                              <p:pRg st="2" end="2"/>
                                            </p:txEl>
                                          </p:spTgt>
                                        </p:tgtEl>
                                        <p:attrNameLst>
                                          <p:attrName>style.visibility</p:attrName>
                                        </p:attrNameLst>
                                      </p:cBhvr>
                                      <p:to>
                                        <p:strVal val="visible"/>
                                      </p:to>
                                    </p:set>
                                    <p:animEffect transition="in" filter="fade">
                                      <p:cBhvr>
                                        <p:cTn id="15" dur="500"/>
                                        <p:tgtEl>
                                          <p:spTgt spid="19">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9">
                                            <p:txEl>
                                              <p:pRg st="3" end="3"/>
                                            </p:txEl>
                                          </p:spTgt>
                                        </p:tgtEl>
                                        <p:attrNameLst>
                                          <p:attrName>style.visibility</p:attrName>
                                        </p:attrNameLst>
                                      </p:cBhvr>
                                      <p:to>
                                        <p:strVal val="visible"/>
                                      </p:to>
                                    </p:set>
                                    <p:animEffect transition="in" filter="fade">
                                      <p:cBhvr>
                                        <p:cTn id="18" dur="500"/>
                                        <p:tgtEl>
                                          <p:spTgt spid="19">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9">
                                            <p:txEl>
                                              <p:pRg st="4" end="4"/>
                                            </p:txEl>
                                          </p:spTgt>
                                        </p:tgtEl>
                                        <p:attrNameLst>
                                          <p:attrName>style.visibility</p:attrName>
                                        </p:attrNameLst>
                                      </p:cBhvr>
                                      <p:to>
                                        <p:strVal val="visible"/>
                                      </p:to>
                                    </p:set>
                                    <p:animEffect transition="in" filter="fade">
                                      <p:cBhvr>
                                        <p:cTn id="21" dur="500"/>
                                        <p:tgtEl>
                                          <p:spTgt spid="19">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9">
                                            <p:txEl>
                                              <p:pRg st="5" end="5"/>
                                            </p:txEl>
                                          </p:spTgt>
                                        </p:tgtEl>
                                        <p:attrNameLst>
                                          <p:attrName>style.visibility</p:attrName>
                                        </p:attrNameLst>
                                      </p:cBhvr>
                                      <p:to>
                                        <p:strVal val="visible"/>
                                      </p:to>
                                    </p:set>
                                    <p:animEffect transition="in" filter="fade">
                                      <p:cBhvr>
                                        <p:cTn id="24" dur="500"/>
                                        <p:tgtEl>
                                          <p:spTgt spid="19">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9">
                                            <p:txEl>
                                              <p:pRg st="6" end="6"/>
                                            </p:txEl>
                                          </p:spTgt>
                                        </p:tgtEl>
                                        <p:attrNameLst>
                                          <p:attrName>style.visibility</p:attrName>
                                        </p:attrNameLst>
                                      </p:cBhvr>
                                      <p:to>
                                        <p:strVal val="visible"/>
                                      </p:to>
                                    </p:set>
                                    <p:animEffect transition="in" filter="fade">
                                      <p:cBhvr>
                                        <p:cTn id="27" dur="500"/>
                                        <p:tgtEl>
                                          <p:spTgt spid="19">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9">
                                            <p:txEl>
                                              <p:pRg st="7" end="7"/>
                                            </p:txEl>
                                          </p:spTgt>
                                        </p:tgtEl>
                                        <p:attrNameLst>
                                          <p:attrName>style.visibility</p:attrName>
                                        </p:attrNameLst>
                                      </p:cBhvr>
                                      <p:to>
                                        <p:strVal val="visible"/>
                                      </p:to>
                                    </p:set>
                                    <p:animEffect transition="in" filter="fade">
                                      <p:cBhvr>
                                        <p:cTn id="30" dur="500"/>
                                        <p:tgtEl>
                                          <p:spTgt spid="19">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338A1-DB69-43C1-B5F5-7C7CDC7FD9C4}"/>
              </a:ext>
            </a:extLst>
          </p:cNvPr>
          <p:cNvSpPr>
            <a:spLocks noGrp="1"/>
          </p:cNvSpPr>
          <p:nvPr>
            <p:ph type="title"/>
          </p:nvPr>
        </p:nvSpPr>
        <p:spPr/>
        <p:txBody>
          <a:bodyPr/>
          <a:lstStyle/>
          <a:p>
            <a:r>
              <a:rPr lang="en-US" b="1" dirty="0">
                <a:solidFill>
                  <a:schemeClr val="accent2"/>
                </a:solidFill>
              </a:rPr>
              <a:t>Stack Operations - Example</a:t>
            </a:r>
          </a:p>
        </p:txBody>
      </p:sp>
      <p:sp>
        <p:nvSpPr>
          <p:cNvPr id="19" name="TextBox 18">
            <a:extLst>
              <a:ext uri="{FF2B5EF4-FFF2-40B4-BE49-F238E27FC236}">
                <a16:creationId xmlns:a16="http://schemas.microsoft.com/office/drawing/2014/main" id="{46646C47-A931-4D37-9F03-43F24AFAB78C}"/>
              </a:ext>
            </a:extLst>
          </p:cNvPr>
          <p:cNvSpPr txBox="1"/>
          <p:nvPr/>
        </p:nvSpPr>
        <p:spPr>
          <a:xfrm>
            <a:off x="4738669" y="1847775"/>
            <a:ext cx="3074394" cy="3046988"/>
          </a:xfrm>
          <a:prstGeom prst="rect">
            <a:avLst/>
          </a:prstGeom>
          <a:noFill/>
        </p:spPr>
        <p:txBody>
          <a:bodyPr wrap="square" rtlCol="0">
            <a:spAutoFit/>
          </a:bodyPr>
          <a:lstStyle/>
          <a:p>
            <a:r>
              <a:rPr lang="en-US" sz="2400" b="1" dirty="0"/>
              <a:t>Push (3)</a:t>
            </a:r>
          </a:p>
          <a:p>
            <a:r>
              <a:rPr lang="en-US" sz="2400" b="1" dirty="0"/>
              <a:t>{</a:t>
            </a:r>
          </a:p>
          <a:p>
            <a:r>
              <a:rPr lang="en-US" sz="2400" b="1" dirty="0"/>
              <a:t>	if top==N-1 Then</a:t>
            </a:r>
          </a:p>
          <a:p>
            <a:r>
              <a:rPr lang="en-US" sz="2400" b="1" dirty="0"/>
              <a:t>		“Overflow”</a:t>
            </a:r>
          </a:p>
          <a:p>
            <a:r>
              <a:rPr lang="en-US" sz="2400" b="1" dirty="0"/>
              <a:t>      else</a:t>
            </a:r>
          </a:p>
          <a:p>
            <a:r>
              <a:rPr lang="en-US" sz="2400" b="1" dirty="0"/>
              <a:t>	     Top=Top+1</a:t>
            </a:r>
          </a:p>
          <a:p>
            <a:r>
              <a:rPr lang="en-US" sz="2400" b="1" dirty="0"/>
              <a:t>	</a:t>
            </a:r>
            <a:r>
              <a:rPr lang="en-US" sz="2400" b="1" dirty="0" smtClean="0"/>
              <a:t>     S[top]=3</a:t>
            </a:r>
          </a:p>
          <a:p>
            <a:r>
              <a:rPr lang="en-US" sz="2400" b="1" dirty="0" smtClean="0"/>
              <a:t>}</a:t>
            </a:r>
            <a:endParaRPr lang="en-US" sz="2400" b="1" dirty="0"/>
          </a:p>
        </p:txBody>
      </p:sp>
      <p:grpSp>
        <p:nvGrpSpPr>
          <p:cNvPr id="8" name="Group 7">
            <a:extLst>
              <a:ext uri="{FF2B5EF4-FFF2-40B4-BE49-F238E27FC236}">
                <a16:creationId xmlns:a16="http://schemas.microsoft.com/office/drawing/2014/main" id="{33905CAB-E103-48E3-95B8-ABFDCFC634EF}"/>
              </a:ext>
            </a:extLst>
          </p:cNvPr>
          <p:cNvGrpSpPr/>
          <p:nvPr/>
        </p:nvGrpSpPr>
        <p:grpSpPr>
          <a:xfrm>
            <a:off x="949394" y="1951843"/>
            <a:ext cx="2723263" cy="4118644"/>
            <a:chOff x="1123898" y="1724896"/>
            <a:chExt cx="2723263" cy="4118644"/>
          </a:xfrm>
        </p:grpSpPr>
        <p:grpSp>
          <p:nvGrpSpPr>
            <p:cNvPr id="18" name="Group 17">
              <a:extLst>
                <a:ext uri="{FF2B5EF4-FFF2-40B4-BE49-F238E27FC236}">
                  <a16:creationId xmlns:a16="http://schemas.microsoft.com/office/drawing/2014/main" id="{32EAB703-BB28-4C8D-ACE2-9F550D806C80}"/>
                </a:ext>
              </a:extLst>
            </p:cNvPr>
            <p:cNvGrpSpPr/>
            <p:nvPr/>
          </p:nvGrpSpPr>
          <p:grpSpPr>
            <a:xfrm>
              <a:off x="1133856" y="1724896"/>
              <a:ext cx="2713305" cy="4118644"/>
              <a:chOff x="1133856" y="1724896"/>
              <a:chExt cx="2713305" cy="4118644"/>
            </a:xfrm>
          </p:grpSpPr>
          <p:sp>
            <p:nvSpPr>
              <p:cNvPr id="4" name="Rectangle 3">
                <a:extLst>
                  <a:ext uri="{FF2B5EF4-FFF2-40B4-BE49-F238E27FC236}">
                    <a16:creationId xmlns:a16="http://schemas.microsoft.com/office/drawing/2014/main" id="{18A95817-666C-4D1E-B88D-B94344E19BF8}"/>
                  </a:ext>
                </a:extLst>
              </p:cNvPr>
              <p:cNvSpPr/>
              <p:nvPr/>
            </p:nvSpPr>
            <p:spPr>
              <a:xfrm>
                <a:off x="1133856" y="4754880"/>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7</a:t>
                </a:r>
              </a:p>
            </p:txBody>
          </p:sp>
          <p:sp>
            <p:nvSpPr>
              <p:cNvPr id="5" name="Rectangle 4">
                <a:extLst>
                  <a:ext uri="{FF2B5EF4-FFF2-40B4-BE49-F238E27FC236}">
                    <a16:creationId xmlns:a16="http://schemas.microsoft.com/office/drawing/2014/main" id="{F1F35215-A7B5-4E03-AFD6-5F14BB136B2F}"/>
                  </a:ext>
                </a:extLst>
              </p:cNvPr>
              <p:cNvSpPr/>
              <p:nvPr/>
            </p:nvSpPr>
            <p:spPr>
              <a:xfrm>
                <a:off x="1133856" y="4248912"/>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6" name="Rectangle 5">
                <a:extLst>
                  <a:ext uri="{FF2B5EF4-FFF2-40B4-BE49-F238E27FC236}">
                    <a16:creationId xmlns:a16="http://schemas.microsoft.com/office/drawing/2014/main" id="{DC9AC1C3-A3C2-4202-9AC8-26B3EB589E15}"/>
                  </a:ext>
                </a:extLst>
              </p:cNvPr>
              <p:cNvSpPr/>
              <p:nvPr/>
            </p:nvSpPr>
            <p:spPr>
              <a:xfrm>
                <a:off x="1133856" y="374171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9" name="TextBox 8">
                <a:extLst>
                  <a:ext uri="{FF2B5EF4-FFF2-40B4-BE49-F238E27FC236}">
                    <a16:creationId xmlns:a16="http://schemas.microsoft.com/office/drawing/2014/main" id="{9C33CC13-924E-42BD-903F-764F859B5201}"/>
                  </a:ext>
                </a:extLst>
              </p:cNvPr>
              <p:cNvSpPr txBox="1"/>
              <p:nvPr/>
            </p:nvSpPr>
            <p:spPr>
              <a:xfrm>
                <a:off x="1133856" y="5474208"/>
                <a:ext cx="2260132" cy="369332"/>
              </a:xfrm>
              <a:prstGeom prst="rect">
                <a:avLst/>
              </a:prstGeom>
              <a:noFill/>
            </p:spPr>
            <p:txBody>
              <a:bodyPr wrap="square" rtlCol="0">
                <a:spAutoFit/>
              </a:bodyPr>
              <a:lstStyle/>
              <a:p>
                <a:r>
                  <a:rPr lang="en-US" dirty="0"/>
                  <a:t>Stack S, N=7</a:t>
                </a:r>
              </a:p>
            </p:txBody>
          </p:sp>
          <p:sp>
            <p:nvSpPr>
              <p:cNvPr id="10" name="TextBox 9">
                <a:extLst>
                  <a:ext uri="{FF2B5EF4-FFF2-40B4-BE49-F238E27FC236}">
                    <a16:creationId xmlns:a16="http://schemas.microsoft.com/office/drawing/2014/main" id="{EA87ECF5-D8AC-42E9-B3F7-1FE784F65739}"/>
                  </a:ext>
                </a:extLst>
              </p:cNvPr>
              <p:cNvSpPr txBox="1"/>
              <p:nvPr/>
            </p:nvSpPr>
            <p:spPr>
              <a:xfrm>
                <a:off x="2694432" y="4754880"/>
                <a:ext cx="312906" cy="369332"/>
              </a:xfrm>
              <a:prstGeom prst="rect">
                <a:avLst/>
              </a:prstGeom>
              <a:noFill/>
            </p:spPr>
            <p:txBody>
              <a:bodyPr wrap="none" rtlCol="0">
                <a:spAutoFit/>
              </a:bodyPr>
              <a:lstStyle/>
              <a:p>
                <a:r>
                  <a:rPr lang="en-US" dirty="0"/>
                  <a:t>0</a:t>
                </a:r>
              </a:p>
            </p:txBody>
          </p:sp>
          <p:sp>
            <p:nvSpPr>
              <p:cNvPr id="12" name="TextBox 11">
                <a:extLst>
                  <a:ext uri="{FF2B5EF4-FFF2-40B4-BE49-F238E27FC236}">
                    <a16:creationId xmlns:a16="http://schemas.microsoft.com/office/drawing/2014/main" id="{E2228B87-A75C-40F8-981C-24B65A75DAD7}"/>
                  </a:ext>
                </a:extLst>
              </p:cNvPr>
              <p:cNvSpPr txBox="1"/>
              <p:nvPr/>
            </p:nvSpPr>
            <p:spPr>
              <a:xfrm>
                <a:off x="2690346" y="4313396"/>
                <a:ext cx="312906" cy="369332"/>
              </a:xfrm>
              <a:prstGeom prst="rect">
                <a:avLst/>
              </a:prstGeom>
              <a:noFill/>
            </p:spPr>
            <p:txBody>
              <a:bodyPr wrap="none" rtlCol="0">
                <a:spAutoFit/>
              </a:bodyPr>
              <a:lstStyle/>
              <a:p>
                <a:r>
                  <a:rPr lang="en-US" dirty="0"/>
                  <a:t>1</a:t>
                </a:r>
              </a:p>
            </p:txBody>
          </p:sp>
          <p:sp>
            <p:nvSpPr>
              <p:cNvPr id="13" name="TextBox 12">
                <a:extLst>
                  <a:ext uri="{FF2B5EF4-FFF2-40B4-BE49-F238E27FC236}">
                    <a16:creationId xmlns:a16="http://schemas.microsoft.com/office/drawing/2014/main" id="{2B196A2F-BF7B-455E-BF4E-8BA59C02CFCD}"/>
                  </a:ext>
                </a:extLst>
              </p:cNvPr>
              <p:cNvSpPr txBox="1"/>
              <p:nvPr/>
            </p:nvSpPr>
            <p:spPr>
              <a:xfrm>
                <a:off x="2690346" y="3816048"/>
                <a:ext cx="312906" cy="369332"/>
              </a:xfrm>
              <a:prstGeom prst="rect">
                <a:avLst/>
              </a:prstGeom>
              <a:noFill/>
            </p:spPr>
            <p:txBody>
              <a:bodyPr wrap="none" rtlCol="0">
                <a:spAutoFit/>
              </a:bodyPr>
              <a:lstStyle/>
              <a:p>
                <a:r>
                  <a:rPr lang="en-US" dirty="0"/>
                  <a:t>2</a:t>
                </a:r>
              </a:p>
            </p:txBody>
          </p:sp>
          <p:sp>
            <p:nvSpPr>
              <p:cNvPr id="14" name="TextBox 13">
                <a:extLst>
                  <a:ext uri="{FF2B5EF4-FFF2-40B4-BE49-F238E27FC236}">
                    <a16:creationId xmlns:a16="http://schemas.microsoft.com/office/drawing/2014/main" id="{C843BC04-9398-4223-9462-6569299E738C}"/>
                  </a:ext>
                </a:extLst>
              </p:cNvPr>
              <p:cNvSpPr txBox="1"/>
              <p:nvPr/>
            </p:nvSpPr>
            <p:spPr>
              <a:xfrm>
                <a:off x="2702429" y="1724896"/>
                <a:ext cx="312906" cy="369332"/>
              </a:xfrm>
              <a:prstGeom prst="rect">
                <a:avLst/>
              </a:prstGeom>
              <a:noFill/>
            </p:spPr>
            <p:txBody>
              <a:bodyPr wrap="none" rtlCol="0">
                <a:spAutoFit/>
              </a:bodyPr>
              <a:lstStyle/>
              <a:p>
                <a:r>
                  <a:rPr lang="en-US" dirty="0"/>
                  <a:t>6</a:t>
                </a:r>
              </a:p>
            </p:txBody>
          </p:sp>
          <p:cxnSp>
            <p:nvCxnSpPr>
              <p:cNvPr id="16" name="Straight Arrow Connector 15">
                <a:extLst>
                  <a:ext uri="{FF2B5EF4-FFF2-40B4-BE49-F238E27FC236}">
                    <a16:creationId xmlns:a16="http://schemas.microsoft.com/office/drawing/2014/main" id="{736A51B3-F91B-48AB-9312-5551323471D2}"/>
                  </a:ext>
                </a:extLst>
              </p:cNvPr>
              <p:cNvCxnSpPr>
                <a:cxnSpLocks/>
              </p:cNvCxnSpPr>
              <p:nvPr/>
            </p:nvCxnSpPr>
            <p:spPr>
              <a:xfrm flipH="1">
                <a:off x="3169920" y="4969635"/>
                <a:ext cx="677241"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7" name="TextBox 16">
                <a:extLst>
                  <a:ext uri="{FF2B5EF4-FFF2-40B4-BE49-F238E27FC236}">
                    <a16:creationId xmlns:a16="http://schemas.microsoft.com/office/drawing/2014/main" id="{E758FD20-7931-4E47-B878-337B9A47D9BA}"/>
                  </a:ext>
                </a:extLst>
              </p:cNvPr>
              <p:cNvSpPr txBox="1"/>
              <p:nvPr/>
            </p:nvSpPr>
            <p:spPr>
              <a:xfrm>
                <a:off x="3207385" y="4482472"/>
                <a:ext cx="590226" cy="369332"/>
              </a:xfrm>
              <a:prstGeom prst="rect">
                <a:avLst/>
              </a:prstGeom>
              <a:noFill/>
            </p:spPr>
            <p:txBody>
              <a:bodyPr wrap="none" rtlCol="0">
                <a:spAutoFit/>
              </a:bodyPr>
              <a:lstStyle/>
              <a:p>
                <a:r>
                  <a:rPr lang="en-US" dirty="0"/>
                  <a:t>Top</a:t>
                </a:r>
              </a:p>
            </p:txBody>
          </p:sp>
        </p:grpSp>
        <p:sp>
          <p:nvSpPr>
            <p:cNvPr id="35" name="Rectangle 34">
              <a:extLst>
                <a:ext uri="{FF2B5EF4-FFF2-40B4-BE49-F238E27FC236}">
                  <a16:creationId xmlns:a16="http://schemas.microsoft.com/office/drawing/2014/main" id="{AEE3E8FC-C557-4174-B195-52B6A3288697}"/>
                </a:ext>
              </a:extLst>
            </p:cNvPr>
            <p:cNvSpPr/>
            <p:nvPr/>
          </p:nvSpPr>
          <p:spPr>
            <a:xfrm>
              <a:off x="1132444" y="3246718"/>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C6D66E16-80CA-498F-B06A-A0F81EE18744}"/>
                </a:ext>
              </a:extLst>
            </p:cNvPr>
            <p:cNvSpPr/>
            <p:nvPr/>
          </p:nvSpPr>
          <p:spPr>
            <a:xfrm>
              <a:off x="1132444" y="274249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47D80C0A-E48C-4355-B76F-3CF5A688A408}"/>
                </a:ext>
              </a:extLst>
            </p:cNvPr>
            <p:cNvSpPr/>
            <p:nvPr/>
          </p:nvSpPr>
          <p:spPr>
            <a:xfrm>
              <a:off x="1129267" y="224002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5309ADBF-29D6-4F07-9104-D634A947D7CD}"/>
                </a:ext>
              </a:extLst>
            </p:cNvPr>
            <p:cNvSpPr/>
            <p:nvPr/>
          </p:nvSpPr>
          <p:spPr>
            <a:xfrm>
              <a:off x="1123898" y="174157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39" name="TextBox 38">
              <a:extLst>
                <a:ext uri="{FF2B5EF4-FFF2-40B4-BE49-F238E27FC236}">
                  <a16:creationId xmlns:a16="http://schemas.microsoft.com/office/drawing/2014/main" id="{70C03F9B-B5A6-492C-93F5-B85DA5E6DB78}"/>
                </a:ext>
              </a:extLst>
            </p:cNvPr>
            <p:cNvSpPr txBox="1"/>
            <p:nvPr/>
          </p:nvSpPr>
          <p:spPr>
            <a:xfrm>
              <a:off x="2690346" y="3272501"/>
              <a:ext cx="312906" cy="369332"/>
            </a:xfrm>
            <a:prstGeom prst="rect">
              <a:avLst/>
            </a:prstGeom>
            <a:noFill/>
          </p:spPr>
          <p:txBody>
            <a:bodyPr wrap="none" rtlCol="0">
              <a:spAutoFit/>
            </a:bodyPr>
            <a:lstStyle/>
            <a:p>
              <a:r>
                <a:rPr lang="en-US" dirty="0"/>
                <a:t>3</a:t>
              </a:r>
            </a:p>
          </p:txBody>
        </p:sp>
        <p:sp>
          <p:nvSpPr>
            <p:cNvPr id="40" name="TextBox 39">
              <a:extLst>
                <a:ext uri="{FF2B5EF4-FFF2-40B4-BE49-F238E27FC236}">
                  <a16:creationId xmlns:a16="http://schemas.microsoft.com/office/drawing/2014/main" id="{2CF7AB0B-5AA2-41A7-A28C-6B68A8CBC024}"/>
                </a:ext>
              </a:extLst>
            </p:cNvPr>
            <p:cNvSpPr txBox="1"/>
            <p:nvPr/>
          </p:nvSpPr>
          <p:spPr>
            <a:xfrm>
              <a:off x="2690346" y="2787345"/>
              <a:ext cx="312906" cy="369332"/>
            </a:xfrm>
            <a:prstGeom prst="rect">
              <a:avLst/>
            </a:prstGeom>
            <a:noFill/>
          </p:spPr>
          <p:txBody>
            <a:bodyPr wrap="none" rtlCol="0">
              <a:spAutoFit/>
            </a:bodyPr>
            <a:lstStyle/>
            <a:p>
              <a:r>
                <a:rPr lang="en-US" dirty="0"/>
                <a:t>4</a:t>
              </a:r>
            </a:p>
          </p:txBody>
        </p:sp>
        <p:sp>
          <p:nvSpPr>
            <p:cNvPr id="41" name="TextBox 40">
              <a:extLst>
                <a:ext uri="{FF2B5EF4-FFF2-40B4-BE49-F238E27FC236}">
                  <a16:creationId xmlns:a16="http://schemas.microsoft.com/office/drawing/2014/main" id="{1D089EDA-C3E0-462F-9568-FFC5B8D6290C}"/>
                </a:ext>
              </a:extLst>
            </p:cNvPr>
            <p:cNvSpPr txBox="1"/>
            <p:nvPr/>
          </p:nvSpPr>
          <p:spPr>
            <a:xfrm>
              <a:off x="2690346" y="2334250"/>
              <a:ext cx="312906" cy="369332"/>
            </a:xfrm>
            <a:prstGeom prst="rect">
              <a:avLst/>
            </a:prstGeom>
            <a:noFill/>
          </p:spPr>
          <p:txBody>
            <a:bodyPr wrap="none" rtlCol="0">
              <a:spAutoFit/>
            </a:bodyPr>
            <a:lstStyle/>
            <a:p>
              <a:r>
                <a:rPr lang="en-US" dirty="0"/>
                <a:t>5</a:t>
              </a:r>
            </a:p>
          </p:txBody>
        </p:sp>
      </p:grpSp>
      <p:grpSp>
        <p:nvGrpSpPr>
          <p:cNvPr id="42" name="Group 41">
            <a:extLst>
              <a:ext uri="{FF2B5EF4-FFF2-40B4-BE49-F238E27FC236}">
                <a16:creationId xmlns:a16="http://schemas.microsoft.com/office/drawing/2014/main" id="{2B64CDAB-1F43-4E3B-9E9F-DB5A96055491}"/>
              </a:ext>
            </a:extLst>
          </p:cNvPr>
          <p:cNvGrpSpPr/>
          <p:nvPr/>
        </p:nvGrpSpPr>
        <p:grpSpPr>
          <a:xfrm>
            <a:off x="8668957" y="1937645"/>
            <a:ext cx="2753055" cy="4395643"/>
            <a:chOff x="1123898" y="1724896"/>
            <a:chExt cx="2753055" cy="4395643"/>
          </a:xfrm>
        </p:grpSpPr>
        <p:grpSp>
          <p:nvGrpSpPr>
            <p:cNvPr id="43" name="Group 42">
              <a:extLst>
                <a:ext uri="{FF2B5EF4-FFF2-40B4-BE49-F238E27FC236}">
                  <a16:creationId xmlns:a16="http://schemas.microsoft.com/office/drawing/2014/main" id="{2C6ED8AA-A68B-4AA8-91EE-739A2CF108A6}"/>
                </a:ext>
              </a:extLst>
            </p:cNvPr>
            <p:cNvGrpSpPr/>
            <p:nvPr/>
          </p:nvGrpSpPr>
          <p:grpSpPr>
            <a:xfrm>
              <a:off x="1133856" y="1724896"/>
              <a:ext cx="2743097" cy="4395643"/>
              <a:chOff x="1133856" y="1724896"/>
              <a:chExt cx="2743097" cy="4395643"/>
            </a:xfrm>
          </p:grpSpPr>
          <p:sp>
            <p:nvSpPr>
              <p:cNvPr id="51" name="Rectangle 50">
                <a:extLst>
                  <a:ext uri="{FF2B5EF4-FFF2-40B4-BE49-F238E27FC236}">
                    <a16:creationId xmlns:a16="http://schemas.microsoft.com/office/drawing/2014/main" id="{AC30D6DE-7FBD-4A19-BB9B-86D35E867B91}"/>
                  </a:ext>
                </a:extLst>
              </p:cNvPr>
              <p:cNvSpPr/>
              <p:nvPr/>
            </p:nvSpPr>
            <p:spPr>
              <a:xfrm>
                <a:off x="1133856" y="4754880"/>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7</a:t>
                </a:r>
              </a:p>
            </p:txBody>
          </p:sp>
          <p:sp>
            <p:nvSpPr>
              <p:cNvPr id="52" name="Rectangle 51">
                <a:extLst>
                  <a:ext uri="{FF2B5EF4-FFF2-40B4-BE49-F238E27FC236}">
                    <a16:creationId xmlns:a16="http://schemas.microsoft.com/office/drawing/2014/main" id="{66252971-E1D1-4FC4-968C-82FDD1055289}"/>
                  </a:ext>
                </a:extLst>
              </p:cNvPr>
              <p:cNvSpPr/>
              <p:nvPr/>
            </p:nvSpPr>
            <p:spPr>
              <a:xfrm>
                <a:off x="1133856" y="4248912"/>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3</a:t>
                </a:r>
              </a:p>
            </p:txBody>
          </p:sp>
          <p:sp>
            <p:nvSpPr>
              <p:cNvPr id="53" name="Rectangle 52">
                <a:extLst>
                  <a:ext uri="{FF2B5EF4-FFF2-40B4-BE49-F238E27FC236}">
                    <a16:creationId xmlns:a16="http://schemas.microsoft.com/office/drawing/2014/main" id="{76C1D835-C6B3-4A20-8851-393052973117}"/>
                  </a:ext>
                </a:extLst>
              </p:cNvPr>
              <p:cNvSpPr/>
              <p:nvPr/>
            </p:nvSpPr>
            <p:spPr>
              <a:xfrm>
                <a:off x="1133856" y="374171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4" name="TextBox 53">
                <a:extLst>
                  <a:ext uri="{FF2B5EF4-FFF2-40B4-BE49-F238E27FC236}">
                    <a16:creationId xmlns:a16="http://schemas.microsoft.com/office/drawing/2014/main" id="{658296FF-B3F0-4366-91BE-72D51549EE00}"/>
                  </a:ext>
                </a:extLst>
              </p:cNvPr>
              <p:cNvSpPr txBox="1"/>
              <p:nvPr/>
            </p:nvSpPr>
            <p:spPr>
              <a:xfrm>
                <a:off x="1133856" y="5474208"/>
                <a:ext cx="2260132" cy="646331"/>
              </a:xfrm>
              <a:prstGeom prst="rect">
                <a:avLst/>
              </a:prstGeom>
              <a:noFill/>
            </p:spPr>
            <p:txBody>
              <a:bodyPr wrap="square" rtlCol="0">
                <a:spAutoFit/>
              </a:bodyPr>
              <a:lstStyle/>
              <a:p>
                <a:r>
                  <a:rPr lang="en-US" dirty="0"/>
                  <a:t>Stack S, N=7, </a:t>
                </a:r>
                <a:r>
                  <a:rPr lang="en-US" dirty="0" smtClean="0"/>
                  <a:t>Top=1</a:t>
                </a:r>
                <a:endParaRPr lang="en-US" dirty="0"/>
              </a:p>
              <a:p>
                <a:endParaRPr lang="en-US" dirty="0"/>
              </a:p>
            </p:txBody>
          </p:sp>
          <p:sp>
            <p:nvSpPr>
              <p:cNvPr id="55" name="TextBox 54">
                <a:extLst>
                  <a:ext uri="{FF2B5EF4-FFF2-40B4-BE49-F238E27FC236}">
                    <a16:creationId xmlns:a16="http://schemas.microsoft.com/office/drawing/2014/main" id="{65BAAC66-FAD7-4702-8EED-FD63E6A09FCC}"/>
                  </a:ext>
                </a:extLst>
              </p:cNvPr>
              <p:cNvSpPr txBox="1"/>
              <p:nvPr/>
            </p:nvSpPr>
            <p:spPr>
              <a:xfrm>
                <a:off x="2694432" y="4754880"/>
                <a:ext cx="312906" cy="369332"/>
              </a:xfrm>
              <a:prstGeom prst="rect">
                <a:avLst/>
              </a:prstGeom>
              <a:noFill/>
            </p:spPr>
            <p:txBody>
              <a:bodyPr wrap="none" rtlCol="0">
                <a:spAutoFit/>
              </a:bodyPr>
              <a:lstStyle/>
              <a:p>
                <a:r>
                  <a:rPr lang="en-US" dirty="0"/>
                  <a:t>0</a:t>
                </a:r>
              </a:p>
            </p:txBody>
          </p:sp>
          <p:sp>
            <p:nvSpPr>
              <p:cNvPr id="56" name="TextBox 55">
                <a:extLst>
                  <a:ext uri="{FF2B5EF4-FFF2-40B4-BE49-F238E27FC236}">
                    <a16:creationId xmlns:a16="http://schemas.microsoft.com/office/drawing/2014/main" id="{D3E5261B-F949-4357-B3A8-8785A3784811}"/>
                  </a:ext>
                </a:extLst>
              </p:cNvPr>
              <p:cNvSpPr txBox="1"/>
              <p:nvPr/>
            </p:nvSpPr>
            <p:spPr>
              <a:xfrm>
                <a:off x="2690346" y="4313396"/>
                <a:ext cx="312906" cy="369332"/>
              </a:xfrm>
              <a:prstGeom prst="rect">
                <a:avLst/>
              </a:prstGeom>
              <a:noFill/>
            </p:spPr>
            <p:txBody>
              <a:bodyPr wrap="none" rtlCol="0">
                <a:spAutoFit/>
              </a:bodyPr>
              <a:lstStyle/>
              <a:p>
                <a:r>
                  <a:rPr lang="en-US" dirty="0"/>
                  <a:t>1</a:t>
                </a:r>
              </a:p>
            </p:txBody>
          </p:sp>
          <p:sp>
            <p:nvSpPr>
              <p:cNvPr id="57" name="TextBox 56">
                <a:extLst>
                  <a:ext uri="{FF2B5EF4-FFF2-40B4-BE49-F238E27FC236}">
                    <a16:creationId xmlns:a16="http://schemas.microsoft.com/office/drawing/2014/main" id="{36395010-F53B-41A6-A866-51552BE7CF65}"/>
                  </a:ext>
                </a:extLst>
              </p:cNvPr>
              <p:cNvSpPr txBox="1"/>
              <p:nvPr/>
            </p:nvSpPr>
            <p:spPr>
              <a:xfrm>
                <a:off x="2690346" y="3816048"/>
                <a:ext cx="312906" cy="369332"/>
              </a:xfrm>
              <a:prstGeom prst="rect">
                <a:avLst/>
              </a:prstGeom>
              <a:noFill/>
            </p:spPr>
            <p:txBody>
              <a:bodyPr wrap="none" rtlCol="0">
                <a:spAutoFit/>
              </a:bodyPr>
              <a:lstStyle/>
              <a:p>
                <a:r>
                  <a:rPr lang="en-US" dirty="0"/>
                  <a:t>2</a:t>
                </a:r>
              </a:p>
            </p:txBody>
          </p:sp>
          <p:sp>
            <p:nvSpPr>
              <p:cNvPr id="58" name="TextBox 57">
                <a:extLst>
                  <a:ext uri="{FF2B5EF4-FFF2-40B4-BE49-F238E27FC236}">
                    <a16:creationId xmlns:a16="http://schemas.microsoft.com/office/drawing/2014/main" id="{3BA77F95-DF41-4034-BE61-B10E16F8AF89}"/>
                  </a:ext>
                </a:extLst>
              </p:cNvPr>
              <p:cNvSpPr txBox="1"/>
              <p:nvPr/>
            </p:nvSpPr>
            <p:spPr>
              <a:xfrm>
                <a:off x="2702429" y="1724896"/>
                <a:ext cx="312906" cy="369332"/>
              </a:xfrm>
              <a:prstGeom prst="rect">
                <a:avLst/>
              </a:prstGeom>
              <a:noFill/>
            </p:spPr>
            <p:txBody>
              <a:bodyPr wrap="none" rtlCol="0">
                <a:spAutoFit/>
              </a:bodyPr>
              <a:lstStyle/>
              <a:p>
                <a:r>
                  <a:rPr lang="en-US" dirty="0"/>
                  <a:t>6</a:t>
                </a:r>
              </a:p>
            </p:txBody>
          </p:sp>
          <p:cxnSp>
            <p:nvCxnSpPr>
              <p:cNvPr id="59" name="Straight Arrow Connector 58">
                <a:extLst>
                  <a:ext uri="{FF2B5EF4-FFF2-40B4-BE49-F238E27FC236}">
                    <a16:creationId xmlns:a16="http://schemas.microsoft.com/office/drawing/2014/main" id="{70481052-11F5-4D22-B4E4-859F98844619}"/>
                  </a:ext>
                </a:extLst>
              </p:cNvPr>
              <p:cNvCxnSpPr>
                <a:cxnSpLocks/>
              </p:cNvCxnSpPr>
              <p:nvPr/>
            </p:nvCxnSpPr>
            <p:spPr>
              <a:xfrm flipH="1">
                <a:off x="3127035" y="4554712"/>
                <a:ext cx="677241"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60" name="TextBox 59">
                <a:extLst>
                  <a:ext uri="{FF2B5EF4-FFF2-40B4-BE49-F238E27FC236}">
                    <a16:creationId xmlns:a16="http://schemas.microsoft.com/office/drawing/2014/main" id="{71FA264A-4646-4AD7-A552-D0D3084FEF2A}"/>
                  </a:ext>
                </a:extLst>
              </p:cNvPr>
              <p:cNvSpPr txBox="1"/>
              <p:nvPr/>
            </p:nvSpPr>
            <p:spPr>
              <a:xfrm>
                <a:off x="3286727" y="4185380"/>
                <a:ext cx="590226" cy="369332"/>
              </a:xfrm>
              <a:prstGeom prst="rect">
                <a:avLst/>
              </a:prstGeom>
              <a:noFill/>
            </p:spPr>
            <p:txBody>
              <a:bodyPr wrap="none" rtlCol="0">
                <a:spAutoFit/>
              </a:bodyPr>
              <a:lstStyle/>
              <a:p>
                <a:r>
                  <a:rPr lang="en-US" dirty="0"/>
                  <a:t>Top</a:t>
                </a:r>
              </a:p>
            </p:txBody>
          </p:sp>
        </p:grpSp>
        <p:sp>
          <p:nvSpPr>
            <p:cNvPr id="44" name="Rectangle 43">
              <a:extLst>
                <a:ext uri="{FF2B5EF4-FFF2-40B4-BE49-F238E27FC236}">
                  <a16:creationId xmlns:a16="http://schemas.microsoft.com/office/drawing/2014/main" id="{EA221A59-DDE4-452E-8E05-C9F234163395}"/>
                </a:ext>
              </a:extLst>
            </p:cNvPr>
            <p:cNvSpPr/>
            <p:nvPr/>
          </p:nvSpPr>
          <p:spPr>
            <a:xfrm>
              <a:off x="1132444" y="3246718"/>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CFE7A66E-F1D7-4274-92FE-7E6CE7E978C4}"/>
                </a:ext>
              </a:extLst>
            </p:cNvPr>
            <p:cNvSpPr/>
            <p:nvPr/>
          </p:nvSpPr>
          <p:spPr>
            <a:xfrm>
              <a:off x="1132444" y="274249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6ECAFD57-401B-45BF-A788-A4AFCBD9A7C0}"/>
                </a:ext>
              </a:extLst>
            </p:cNvPr>
            <p:cNvSpPr/>
            <p:nvPr/>
          </p:nvSpPr>
          <p:spPr>
            <a:xfrm>
              <a:off x="1129267" y="224002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BCA41236-5595-4B33-9E48-862DBB830F03}"/>
                </a:ext>
              </a:extLst>
            </p:cNvPr>
            <p:cNvSpPr/>
            <p:nvPr/>
          </p:nvSpPr>
          <p:spPr>
            <a:xfrm>
              <a:off x="1123898" y="1741579"/>
              <a:ext cx="1414272" cy="4876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8" name="TextBox 47">
              <a:extLst>
                <a:ext uri="{FF2B5EF4-FFF2-40B4-BE49-F238E27FC236}">
                  <a16:creationId xmlns:a16="http://schemas.microsoft.com/office/drawing/2014/main" id="{5F3AB44B-2377-42EB-BDBA-510D79631B13}"/>
                </a:ext>
              </a:extLst>
            </p:cNvPr>
            <p:cNvSpPr txBox="1"/>
            <p:nvPr/>
          </p:nvSpPr>
          <p:spPr>
            <a:xfrm>
              <a:off x="2690346" y="3272501"/>
              <a:ext cx="312906" cy="369332"/>
            </a:xfrm>
            <a:prstGeom prst="rect">
              <a:avLst/>
            </a:prstGeom>
            <a:noFill/>
          </p:spPr>
          <p:txBody>
            <a:bodyPr wrap="none" rtlCol="0">
              <a:spAutoFit/>
            </a:bodyPr>
            <a:lstStyle/>
            <a:p>
              <a:r>
                <a:rPr lang="en-US" dirty="0"/>
                <a:t>3</a:t>
              </a:r>
            </a:p>
          </p:txBody>
        </p:sp>
        <p:sp>
          <p:nvSpPr>
            <p:cNvPr id="49" name="TextBox 48">
              <a:extLst>
                <a:ext uri="{FF2B5EF4-FFF2-40B4-BE49-F238E27FC236}">
                  <a16:creationId xmlns:a16="http://schemas.microsoft.com/office/drawing/2014/main" id="{240CA0F0-84AC-4D2F-9C6A-5B0E9EEBD802}"/>
                </a:ext>
              </a:extLst>
            </p:cNvPr>
            <p:cNvSpPr txBox="1"/>
            <p:nvPr/>
          </p:nvSpPr>
          <p:spPr>
            <a:xfrm>
              <a:off x="2690346" y="2787345"/>
              <a:ext cx="312906" cy="369332"/>
            </a:xfrm>
            <a:prstGeom prst="rect">
              <a:avLst/>
            </a:prstGeom>
            <a:noFill/>
          </p:spPr>
          <p:txBody>
            <a:bodyPr wrap="none" rtlCol="0">
              <a:spAutoFit/>
            </a:bodyPr>
            <a:lstStyle/>
            <a:p>
              <a:r>
                <a:rPr lang="en-US" dirty="0"/>
                <a:t>4</a:t>
              </a:r>
            </a:p>
          </p:txBody>
        </p:sp>
        <p:sp>
          <p:nvSpPr>
            <p:cNvPr id="50" name="TextBox 49">
              <a:extLst>
                <a:ext uri="{FF2B5EF4-FFF2-40B4-BE49-F238E27FC236}">
                  <a16:creationId xmlns:a16="http://schemas.microsoft.com/office/drawing/2014/main" id="{7337D489-8F83-40D8-A319-CAD96FFC0092}"/>
                </a:ext>
              </a:extLst>
            </p:cNvPr>
            <p:cNvSpPr txBox="1"/>
            <p:nvPr/>
          </p:nvSpPr>
          <p:spPr>
            <a:xfrm>
              <a:off x="2690346" y="2334250"/>
              <a:ext cx="312906" cy="369332"/>
            </a:xfrm>
            <a:prstGeom prst="rect">
              <a:avLst/>
            </a:prstGeom>
            <a:noFill/>
          </p:spPr>
          <p:txBody>
            <a:bodyPr wrap="none" rtlCol="0">
              <a:spAutoFit/>
            </a:bodyPr>
            <a:lstStyle/>
            <a:p>
              <a:r>
                <a:rPr lang="en-US" dirty="0"/>
                <a:t>5</a:t>
              </a:r>
            </a:p>
          </p:txBody>
        </p:sp>
      </p:grpSp>
    </p:spTree>
    <p:extLst>
      <p:ext uri="{BB962C8B-B14F-4D97-AF65-F5344CB8AC3E}">
        <p14:creationId xmlns:p14="http://schemas.microsoft.com/office/powerpoint/2010/main" val="4116999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
                                            <p:txEl>
                                              <p:pRg st="1" end="1"/>
                                            </p:txEl>
                                          </p:spTgt>
                                        </p:tgtEl>
                                        <p:attrNameLst>
                                          <p:attrName>style.visibility</p:attrName>
                                        </p:attrNameLst>
                                      </p:cBhvr>
                                      <p:to>
                                        <p:strVal val="visible"/>
                                      </p:to>
                                    </p:set>
                                    <p:animEffect transition="in" filter="fade">
                                      <p:cBhvr>
                                        <p:cTn id="12" dur="500"/>
                                        <p:tgtEl>
                                          <p:spTgt spid="19">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9">
                                            <p:txEl>
                                              <p:pRg st="2" end="2"/>
                                            </p:txEl>
                                          </p:spTgt>
                                        </p:tgtEl>
                                        <p:attrNameLst>
                                          <p:attrName>style.visibility</p:attrName>
                                        </p:attrNameLst>
                                      </p:cBhvr>
                                      <p:to>
                                        <p:strVal val="visible"/>
                                      </p:to>
                                    </p:set>
                                    <p:animEffect transition="in" filter="fade">
                                      <p:cBhvr>
                                        <p:cTn id="15" dur="500"/>
                                        <p:tgtEl>
                                          <p:spTgt spid="19">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9">
                                            <p:txEl>
                                              <p:pRg st="3" end="3"/>
                                            </p:txEl>
                                          </p:spTgt>
                                        </p:tgtEl>
                                        <p:attrNameLst>
                                          <p:attrName>style.visibility</p:attrName>
                                        </p:attrNameLst>
                                      </p:cBhvr>
                                      <p:to>
                                        <p:strVal val="visible"/>
                                      </p:to>
                                    </p:set>
                                    <p:animEffect transition="in" filter="fade">
                                      <p:cBhvr>
                                        <p:cTn id="18" dur="500"/>
                                        <p:tgtEl>
                                          <p:spTgt spid="19">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9">
                                            <p:txEl>
                                              <p:pRg st="4" end="4"/>
                                            </p:txEl>
                                          </p:spTgt>
                                        </p:tgtEl>
                                        <p:attrNameLst>
                                          <p:attrName>style.visibility</p:attrName>
                                        </p:attrNameLst>
                                      </p:cBhvr>
                                      <p:to>
                                        <p:strVal val="visible"/>
                                      </p:to>
                                    </p:set>
                                    <p:animEffect transition="in" filter="fade">
                                      <p:cBhvr>
                                        <p:cTn id="21" dur="500"/>
                                        <p:tgtEl>
                                          <p:spTgt spid="19">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9">
                                            <p:txEl>
                                              <p:pRg st="5" end="5"/>
                                            </p:txEl>
                                          </p:spTgt>
                                        </p:tgtEl>
                                        <p:attrNameLst>
                                          <p:attrName>style.visibility</p:attrName>
                                        </p:attrNameLst>
                                      </p:cBhvr>
                                      <p:to>
                                        <p:strVal val="visible"/>
                                      </p:to>
                                    </p:set>
                                    <p:animEffect transition="in" filter="fade">
                                      <p:cBhvr>
                                        <p:cTn id="24" dur="500"/>
                                        <p:tgtEl>
                                          <p:spTgt spid="19">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9">
                                            <p:txEl>
                                              <p:pRg st="6" end="6"/>
                                            </p:txEl>
                                          </p:spTgt>
                                        </p:tgtEl>
                                        <p:attrNameLst>
                                          <p:attrName>style.visibility</p:attrName>
                                        </p:attrNameLst>
                                      </p:cBhvr>
                                      <p:to>
                                        <p:strVal val="visible"/>
                                      </p:to>
                                    </p:set>
                                    <p:animEffect transition="in" filter="fade">
                                      <p:cBhvr>
                                        <p:cTn id="27" dur="500"/>
                                        <p:tgtEl>
                                          <p:spTgt spid="19">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9">
                                            <p:txEl>
                                              <p:pRg st="7" end="7"/>
                                            </p:txEl>
                                          </p:spTgt>
                                        </p:tgtEl>
                                        <p:attrNameLst>
                                          <p:attrName>style.visibility</p:attrName>
                                        </p:attrNameLst>
                                      </p:cBhvr>
                                      <p:to>
                                        <p:strVal val="visible"/>
                                      </p:to>
                                    </p:set>
                                    <p:animEffect transition="in" filter="fade">
                                      <p:cBhvr>
                                        <p:cTn id="30" dur="500"/>
                                        <p:tgtEl>
                                          <p:spTgt spid="19">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105</TotalTime>
  <Words>909</Words>
  <Application>Microsoft Office PowerPoint</Application>
  <PresentationFormat>Widescreen</PresentationFormat>
  <Paragraphs>272</Paragraphs>
  <Slides>17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ＭＳ Ｐゴシック</vt:lpstr>
      <vt:lpstr>Arial</vt:lpstr>
      <vt:lpstr>Calibri</vt:lpstr>
      <vt:lpstr>Calibri Light</vt:lpstr>
      <vt:lpstr>Symbol</vt:lpstr>
      <vt:lpstr>Times New Roman</vt:lpstr>
      <vt:lpstr>Wingdings</vt:lpstr>
      <vt:lpstr>Retrospect</vt:lpstr>
      <vt:lpstr>PowerPoint Presentation</vt:lpstr>
      <vt:lpstr>What is a Stack</vt:lpstr>
      <vt:lpstr>Key Operations on a Stack</vt:lpstr>
      <vt:lpstr>Push Operations</vt:lpstr>
      <vt:lpstr>Pop Operations</vt:lpstr>
      <vt:lpstr>Array-based Stack</vt:lpstr>
      <vt:lpstr>Push and Pop Algorithms</vt:lpstr>
      <vt:lpstr>Stack Operations - Example</vt:lpstr>
      <vt:lpstr>Stack Operations - Example</vt:lpstr>
      <vt:lpstr>Stack Operations - Example</vt:lpstr>
      <vt:lpstr>Stack Operations - Example</vt:lpstr>
      <vt:lpstr>Stack Operations - Example</vt:lpstr>
      <vt:lpstr>Stack Operations - Example</vt:lpstr>
      <vt:lpstr>Advantages of Stacks</vt:lpstr>
      <vt:lpstr>Disadvantages of Stacks</vt:lpstr>
      <vt:lpstr>Applications of Stack Data Structure</vt:lpstr>
      <vt:lpstr>Thanks </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 Traveling</dc:title>
  <dc:creator>Maher</dc:creator>
  <cp:lastModifiedBy>Maher</cp:lastModifiedBy>
  <cp:revision>20</cp:revision>
  <dcterms:created xsi:type="dcterms:W3CDTF">2025-02-04T20:30:58Z</dcterms:created>
  <dcterms:modified xsi:type="dcterms:W3CDTF">2025-02-10T10:20:25Z</dcterms:modified>
</cp:coreProperties>
</file>